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WJWRKR+MS-UIGothic"/>
      <p:regular r:id="rId16"/>
    </p:embeddedFont>
    <p:embeddedFont>
      <p:font typeface="GAMIWN+HAKKPS+MicrosoftYaHei-Bold"/>
      <p:regular r:id="rId17"/>
    </p:embeddedFont>
    <p:embeddedFont>
      <p:font typeface="BBISLW+TQMQUE+ArialMT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18B63-3DAD-47FA-A4F0-83F7CD1F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7E3BE-F3C3-428C-AA33-B9A3952D7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0E288-1338-4134-A547-F5A85BC3E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166AD-5327-45D8-A52C-A0C798E2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DBBB83-018F-4ACA-AFB0-BA390E4A6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78CB3-5DBD-47C0-ACBB-5CBE1A9DA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EB79B-5167-4A52-8F69-C2D88F028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A67F2-3CE3-4BD5-B8B4-6F1C37C64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5A7E4-F5A5-42BF-A5E2-7C666C15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C1CF6-700D-4518-8E40-B33ED4EA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38D89-3366-4123-9F31-1DC7FFB2B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41330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241980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JWRKR+MS-UIGothic"/>
                <a:cs typeface="WJWRKR+MS-UIGothic"/>
              </a:rPr>
              <a:t>花开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5400">
                <a:solidFill>
                  <a:srgbClr val="000000"/>
                </a:solidFill>
                <a:latin typeface="WJWRKR+MS-UIGothic"/>
                <a:cs typeface="WJWRKR+MS-UIGothic"/>
              </a:rPr>
              <a:t>有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5400">
                <a:solidFill>
                  <a:srgbClr val="000000"/>
                </a:solidFill>
                <a:latin typeface="GAMIWN+HAKKPS+MicrosoftYaHei-Bold"/>
                <a:cs typeface="GAMIWN+HAKKPS+MicrosoftYaHei-Bold"/>
              </a:rPr>
              <a:t>——</a:t>
            </a:r>
            <a:r>
              <a:rPr sz="5400">
                <a:solidFill>
                  <a:srgbClr val="000000"/>
                </a:solidFill>
                <a:latin typeface="WJWRKR+MS-UIGothic"/>
                <a:cs typeface="WJWRKR+MS-UIGothic"/>
              </a:rPr>
              <a:t>早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JWRKR+MS-UIGothic"/>
                <a:cs typeface="WJWRKR+MS-UIGothic"/>
              </a:rPr>
              <a:t>恋主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5400">
                <a:solidFill>
                  <a:srgbClr val="000000"/>
                </a:solidFill>
                <a:latin typeface="WJWRKR+MS-UIGothic"/>
                <a:cs typeface="WJWRKR+MS-UIGothic"/>
              </a:rPr>
              <a:t>班会通用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WJWRKR+MS-UIGothic"/>
                <a:cs typeface="WJWRK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JWRKR+MS-UIGothic"/>
                <a:cs typeface="WJWRKR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GAMIWN+HAKKPS+MicrosoftYaHei-Bold"/>
                <a:cs typeface="GAMIWN+HAKKPS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27515"/>
            <a:ext cx="3404697" cy="27319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BISLW+TQMQUE+ArialMT"/>
                <a:cs typeface="BBISLW+TQMQU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JWRKR+MS-UIGothic"/>
                <a:cs typeface="WJWRKR+MS-UIGothic"/>
              </a:rPr>
              <a:t>早恋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0000"/>
                </a:solidFill>
                <a:latin typeface="WJWRKR+MS-UIGothic"/>
                <a:cs typeface="WJWRKR+MS-UIGothic"/>
              </a:rPr>
              <a:t>象的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2400">
                <a:solidFill>
                  <a:srgbClr val="000000"/>
                </a:solidFill>
                <a:latin typeface="WJWRKR+MS-UIGothic"/>
                <a:cs typeface="WJWRKR+MS-UIGothic"/>
              </a:rPr>
              <a:t>知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BISLW+TQMQUE+ArialMT"/>
                <a:cs typeface="BBISLW+TQMQU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JWRKR+MS-UIGothic"/>
                <a:cs typeface="WJWRKR+MS-UIGothic"/>
              </a:rPr>
              <a:t>正确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0000"/>
                </a:solidFill>
                <a:latin typeface="WJWRKR+MS-UIGothic"/>
                <a:cs typeface="WJWRKR+MS-UIGothic"/>
              </a:rPr>
              <a:t>待早恋的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000000"/>
                </a:solidFill>
                <a:latin typeface="WJWRKR+MS-UIGothic"/>
                <a:cs typeface="WJWRKR+MS-UIGothic"/>
              </a:rPr>
              <a:t>度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BISLW+TQMQUE+ArialMT"/>
                <a:cs typeface="BBISLW+TQMQU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JWRKR+MS-UIGothic"/>
                <a:cs typeface="WJWRKR+MS-UIGothic"/>
              </a:rPr>
              <a:t>早恋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000000"/>
                </a:solidFill>
                <a:latin typeface="WJWRKR+MS-UIGothic"/>
                <a:cs typeface="WJWRKR+MS-UIGothic"/>
              </a:rPr>
              <a:t>的解决策略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BISLW+TQMQUE+ArialMT"/>
                <a:cs typeface="BBISLW+TQMQU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JWRKR+MS-UIGothic"/>
                <a:cs typeface="WJWRKR+MS-UIGothic"/>
              </a:rPr>
              <a:t>早恋相关案例分享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BISLW+TQMQUE+ArialMT"/>
                <a:cs typeface="BBISLW+TQMQU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0000"/>
                </a:solidFill>
                <a:latin typeface="WJWRKR+MS-UIGothic"/>
                <a:cs typeface="WJWRKR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GAMIWN+HAKKPS+MicrosoftYaHei-Bold"/>
                <a:cs typeface="GAMIWN+HAKKP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WJWRKR+MS-UIGothic"/>
                <a:cs typeface="WJWRKR+MS-UIGothic"/>
              </a:rPr>
              <a:t>早恋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4500">
                <a:solidFill>
                  <a:srgbClr val="000000"/>
                </a:solidFill>
                <a:latin typeface="WJWRKR+MS-UIGothic"/>
                <a:cs typeface="WJWRKR+MS-UIGothic"/>
              </a:rPr>
              <a:t>象的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4500">
                <a:solidFill>
                  <a:srgbClr val="000000"/>
                </a:solidFill>
                <a:latin typeface="WJWRKR+MS-UIGothic"/>
                <a:cs typeface="WJWRKR+MS-UIGothic"/>
              </a:rPr>
              <a:t>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JWRKR+MS-UIGothic"/>
                <a:cs typeface="WJWRKR+MS-UIGothic"/>
              </a:rPr>
              <a:t>早恋的定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WJWRKR+MS-UIGothic"/>
                <a:cs typeface="WJWRKR+MS-UIGothic"/>
              </a:rPr>
              <a:t>早恋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通常指青少年在生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长发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早地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异性的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慕和追求，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致情感和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的偏差。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WJWRKR+MS-UIGothic"/>
                <a:cs typeface="WJWRKR+MS-UIGothic"/>
              </a:rPr>
              <a:t>定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2300" spc="25">
                <a:solidFill>
                  <a:srgbClr val="FF6D1B"/>
                </a:solidFill>
                <a:latin typeface="WJWRKR+MS-UIGothic"/>
                <a:cs typeface="WJWRKR+MS-UIGothic"/>
              </a:rPr>
              <a:t>解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早恋通常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生在青春期，此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青少年生理和心理都在快速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异性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生好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感是正常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象，但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早地陷入恋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关系可能会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面影响。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JWRKR+MS-UIGothic"/>
                <a:cs typeface="WJWRKR+MS-UIGothic"/>
              </a:rPr>
              <a:t>早恋的成因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MIWN+HAKKPS+MicrosoftYaHei-Bold"/>
                <a:cs typeface="GAMIWN+HAKKP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MIWN+HAKKPS+MicrosoftYaHei-Bold"/>
                <a:cs typeface="GAMIWN+HAKKP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MIWN+HAKKPS+MicrosoftYaHei-Bold"/>
                <a:cs typeface="GAMIWN+HAKKP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WJWRKR+MS-UIGothic"/>
                <a:cs typeface="WJWRKR+MS-UIGothic"/>
              </a:rPr>
              <a:t>生理因素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WJWRKR+MS-UIGothic"/>
                <a:cs typeface="WJWRKR+MS-UIGothic"/>
              </a:rPr>
              <a:t>心理因素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WJWRKR+MS-UIGothic"/>
                <a:cs typeface="WJWRKR+MS-UIGothic"/>
              </a:rPr>
              <a:t>社会因素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青春期激素分泌旺盛，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致青少年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异性的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趣和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追求增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青少年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自我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知和情感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需求增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，可能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求情感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寄托和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致早恋的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生。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社会文化、媒体、网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和性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话题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度渲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染，也可能促使青少年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早涉足恋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WJWRKR+MS-UIGothic"/>
                <a:cs typeface="WJWRK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JWRKR+MS-UIGothic"/>
                <a:cs typeface="WJWRKR+MS-UIGothic"/>
              </a:rPr>
              <a:t>早恋的影响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WJWRKR+MS-UIGothic"/>
                <a:cs typeface="WJWRKR+MS-UIGothic"/>
              </a:rPr>
              <a:t>学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2000" spc="25">
                <a:solidFill>
                  <a:srgbClr val="FFFFFF"/>
                </a:solidFill>
                <a:latin typeface="WJWRKR+MS-UIGothic"/>
                <a:cs typeface="WJWRKR+MS-UIGothic"/>
              </a:rPr>
              <a:t>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JWRKR+MS-UIGothic"/>
                <a:cs typeface="WJWRKR+MS-UIGothic"/>
              </a:rPr>
              <a:t>身心健康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WJWRKR+MS-UIGothic"/>
                <a:cs typeface="WJWRKR+MS-UIGothic"/>
              </a:rPr>
              <a:t>人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2000" spc="25">
                <a:solidFill>
                  <a:srgbClr val="FFFFFF"/>
                </a:solidFill>
                <a:latin typeface="WJWRKR+MS-UIGothic"/>
                <a:cs typeface="WJWRKR+MS-UIGothic"/>
              </a:rPr>
              <a:t>关系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JWRKR+MS-UIGothic"/>
                <a:cs typeface="WJWRKR+MS-UIGothic"/>
              </a:rPr>
              <a:t>未来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FFF"/>
                </a:solidFill>
                <a:latin typeface="WJWRKR+MS-UIGothic"/>
                <a:cs typeface="WJWRKR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63315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度投入恋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关系可能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致青少年忽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其他生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活方面，影响身心健康。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01765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早恋可能影响青少年与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同学、家人之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的关系，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致沟通障碍和矛盾。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早的恋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爱经历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可能影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响青少年的未来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划和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早恋可能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致青少年分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心，影响学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效果和成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DFD"/>
                </a:solidFill>
                <a:latin typeface="WJWRKR+MS-UIGothic"/>
                <a:cs typeface="WJWRK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GAMIWN+HAKKPS+MicrosoftYaHei-Bold"/>
                <a:cs typeface="GAMIWN+HAKKP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WJWRKR+MS-UIGothic"/>
                <a:cs typeface="WJWRKR+MS-UIGothic"/>
              </a:rPr>
              <a:t>正确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4500">
                <a:solidFill>
                  <a:srgbClr val="000000"/>
                </a:solidFill>
                <a:latin typeface="WJWRKR+MS-UIGothic"/>
                <a:cs typeface="WJWRKR+MS-UIGothic"/>
              </a:rPr>
              <a:t>待早恋的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4500">
                <a:solidFill>
                  <a:srgbClr val="000000"/>
                </a:solidFill>
                <a:latin typeface="WJWRKR+MS-UIGothic"/>
                <a:cs typeface="WJWRKR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JWRKR+MS-UIGothic"/>
                <a:cs typeface="WJWRKR+MS-UIGothic"/>
              </a:rPr>
              <a:t>理解与尊重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GAMIWN+HAKKPS+MicrosoftYaHei-Bold"/>
                <a:cs typeface="GAMIWN+HAKKP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早恋是青少年成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长过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程中的常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象，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理解孩子的情感需求和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心理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GAMIWN+HAKKPS+MicrosoftYaHei-Bold"/>
                <a:cs typeface="GAMIWN+HAKKPS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尊重孩子的感情和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，避免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度干涉或指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，建立良好的沟通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JWRKR+MS-UIGothic"/>
                <a:cs typeface="WJWRKR+MS-UIGothic"/>
              </a:rPr>
              <a:t>引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FF6D1B"/>
                </a:solidFill>
                <a:latin typeface="WJWRKR+MS-UIGothic"/>
                <a:cs typeface="WJWRKR+MS-UIGothic"/>
              </a:rPr>
              <a:t>与教育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孩子正确看待感情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和未来的重要性，帮助孩子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立正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确的价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JWRKR+MS-UIGothic"/>
                <a:cs typeface="WJWRKR+MS-UIGothic"/>
              </a:rPr>
              <a:t>提供性教育和心理健康教育，增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WJWRKR+MS-UIGothic"/>
                <a:cs typeface="WJWRKR+MS-UIGothic"/>
              </a:rPr>
              <a:t>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JWRKR+MS-UIGothic"/>
                <a:cs typeface="WJWRKR+MS-UIGothic"/>
              </a:rPr>
              <a:t>子的自我保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WJWRKR+MS-UIGothic"/>
                <a:cs typeface="WJWRKR+MS-UIGothic"/>
              </a:rPr>
              <a:t>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WJWRKR+MS-UIGothic"/>
                <a:cs typeface="WJWRKR+MS-UIGothic"/>
              </a:rPr>
              <a:t>和能力。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6D1B"/>
                </a:solidFill>
                <a:latin typeface="WJWRKR+MS-UIGothic"/>
                <a:cs typeface="WJWRKR+MS-UIGothic"/>
              </a:rPr>
              <a:t>防与干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建立家校合作机制，共同关注孩子的情感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防早恋的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于已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经发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生早恋的孩子，采取适当的干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措施，如心理咨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、家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WJWRKR+MS-UIGothic"/>
                <a:cs typeface="WJWRKR+MS-UIGothic"/>
              </a:rPr>
              <a:t>等，帮助孩子走出困境。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579681"/>
            <a:ext cx="7596864" cy="1539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GAMIWN+HAKKPS+MicrosoftYaHei-Bold"/>
                <a:cs typeface="GAMIWN+HAKKPS+MicrosoftYaHei-Bold"/>
              </a:rPr>
              <a:t>03</a:t>
            </a:r>
            <a:r>
              <a:rPr sz="7800" spc="-75">
                <a:solidFill>
                  <a:srgbClr val="FF6D1B"/>
                </a:solidFill>
                <a:latin typeface="Times New Roman"/>
                <a:cs typeface="Times New Roman"/>
              </a:rPr>
              <a:t> </a:t>
            </a:r>
            <a:r>
              <a:rPr sz="4500">
                <a:solidFill>
                  <a:srgbClr val="000000"/>
                </a:solidFill>
                <a:latin typeface="WJWRKR+MS-UIGothic"/>
                <a:cs typeface="WJWRKR+MS-UIGothic"/>
              </a:rPr>
              <a:t>早恋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4500">
                <a:solidFill>
                  <a:srgbClr val="000000"/>
                </a:solidFill>
                <a:latin typeface="WJWRKR+MS-UIGothic"/>
                <a:cs typeface="WJWRKR+MS-UIGothic"/>
              </a:rPr>
              <a:t>的解决策略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https://d.book118.com/268104133034006033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WJWRKR+MS-UIGothic</vt:lpstr>
      <vt:lpstr>SimSun</vt:lpstr>
      <vt:lpstr>GAMIWN+HAKKPS+MicrosoftYaHei-Bold</vt:lpstr>
      <vt:lpstr>BBISLW+TQMQUE+ArialMT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2024-09-11T03:47:33.265</cp:lastPrinted>
  <dcterms:created xsi:type="dcterms:W3CDTF">2024-09-10T19:47:33Z</dcterms:created>
  <dcterms:modified xsi:type="dcterms:W3CDTF">2024-09-10T19:47:34Z</dcterms:modified>
</cp:coreProperties>
</file>