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34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2.xml" /><Relationship Id="rId11" Type="http://schemas.openxmlformats.org/officeDocument/2006/relationships/tags" Target="../tags/tag43.xml" /><Relationship Id="rId12" Type="http://schemas.openxmlformats.org/officeDocument/2006/relationships/tags" Target="../tags/tag44.xml" /><Relationship Id="rId13" Type="http://schemas.openxmlformats.org/officeDocument/2006/relationships/tags" Target="../tags/tag45.xml" /><Relationship Id="rId14" Type="http://schemas.openxmlformats.org/officeDocument/2006/relationships/tags" Target="../tags/tag46.xml" /><Relationship Id="rId15" Type="http://schemas.openxmlformats.org/officeDocument/2006/relationships/tags" Target="../tags/tag47.xml" /><Relationship Id="rId16" Type="http://schemas.openxmlformats.org/officeDocument/2006/relationships/tags" Target="../tags/tag48.xml" /><Relationship Id="rId17" Type="http://schemas.openxmlformats.org/officeDocument/2006/relationships/tags" Target="../tags/tag49.xml" /><Relationship Id="rId18" Type="http://schemas.openxmlformats.org/officeDocument/2006/relationships/tags" Target="../tags/tag50.xml" /><Relationship Id="rId19" Type="http://schemas.openxmlformats.org/officeDocument/2006/relationships/tags" Target="../tags/tag51.xml" /><Relationship Id="rId2" Type="http://schemas.openxmlformats.org/officeDocument/2006/relationships/tags" Target="../tags/tag36.xml" /><Relationship Id="rId20" Type="http://schemas.openxmlformats.org/officeDocument/2006/relationships/tags" Target="../tags/tag52.xml" /><Relationship Id="rId21" Type="http://schemas.openxmlformats.org/officeDocument/2006/relationships/tags" Target="../tags/tag53.xml" /><Relationship Id="rId22" Type="http://schemas.openxmlformats.org/officeDocument/2006/relationships/tags" Target="../tags/tag54.xml" /><Relationship Id="rId23" Type="http://schemas.openxmlformats.org/officeDocument/2006/relationships/tags" Target="../tags/tag55.xml" /><Relationship Id="rId24" Type="http://schemas.openxmlformats.org/officeDocument/2006/relationships/tags" Target="../tags/tag56.xml" /><Relationship Id="rId25" Type="http://schemas.openxmlformats.org/officeDocument/2006/relationships/tags" Target="../tags/tag57.xml" /><Relationship Id="rId26" Type="http://schemas.openxmlformats.org/officeDocument/2006/relationships/tags" Target="../tags/tag58.xml" /><Relationship Id="rId27" Type="http://schemas.openxmlformats.org/officeDocument/2006/relationships/tags" Target="../tags/tag59.xml" /><Relationship Id="rId28" Type="http://schemas.openxmlformats.org/officeDocument/2006/relationships/tags" Target="../tags/tag60.xml" /><Relationship Id="rId29" Type="http://schemas.openxmlformats.org/officeDocument/2006/relationships/tags" Target="../tags/tag61.xml" /><Relationship Id="rId3" Type="http://schemas.openxmlformats.org/officeDocument/2006/relationships/image" Target="../media/image1.png" /><Relationship Id="rId30" Type="http://schemas.openxmlformats.org/officeDocument/2006/relationships/slideMaster" Target="../slideMasters/slideMaster2.xml" /><Relationship Id="rId4" Type="http://schemas.openxmlformats.org/officeDocument/2006/relationships/image" Target="../media/image2.svg"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tags" Target="../tags/tag4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image" Target="../media/image4.svg" /><Relationship Id="rId20" Type="http://schemas.openxmlformats.org/officeDocument/2006/relationships/tags" Target="../tags/tag77.xml" /><Relationship Id="rId21" Type="http://schemas.openxmlformats.org/officeDocument/2006/relationships/tags" Target="../tags/tag78.xml" /><Relationship Id="rId22" Type="http://schemas.openxmlformats.org/officeDocument/2006/relationships/slideMaster" Target="../slideMasters/slideMaster2.xml" /><Relationship Id="rId3" Type="http://schemas.openxmlformats.org/officeDocument/2006/relationships/tags" Target="../tags/tag62.xml" /><Relationship Id="rId4" Type="http://schemas.openxmlformats.org/officeDocument/2006/relationships/image" Target="../media/image5.png" /><Relationship Id="rId5" Type="http://schemas.openxmlformats.org/officeDocument/2006/relationships/image" Target="../media/image6.sv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9.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0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4.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116.xml" /><Relationship Id="rId11" Type="http://schemas.openxmlformats.org/officeDocument/2006/relationships/tags" Target="../tags/tag117.xml" /><Relationship Id="rId12" Type="http://schemas.openxmlformats.org/officeDocument/2006/relationships/tags" Target="../tags/tag118.xml" /><Relationship Id="rId13" Type="http://schemas.openxmlformats.org/officeDocument/2006/relationships/tags" Target="../tags/tag119.xml" /><Relationship Id="rId14" Type="http://schemas.openxmlformats.org/officeDocument/2006/relationships/tags" Target="../tags/tag120.xml" /><Relationship Id="rId15" Type="http://schemas.openxmlformats.org/officeDocument/2006/relationships/tags" Target="../tags/tag121.xml" /><Relationship Id="rId16" Type="http://schemas.openxmlformats.org/officeDocument/2006/relationships/tags" Target="../tags/tag122.xml" /><Relationship Id="rId17" Type="http://schemas.openxmlformats.org/officeDocument/2006/relationships/tags" Target="../tags/tag123.xml" /><Relationship Id="rId18" Type="http://schemas.openxmlformats.org/officeDocument/2006/relationships/tags" Target="../tags/tag124.xml" /><Relationship Id="rId19" Type="http://schemas.openxmlformats.org/officeDocument/2006/relationships/tags" Target="../tags/tag125.xml" /><Relationship Id="rId2" Type="http://schemas.openxmlformats.org/officeDocument/2006/relationships/image" Target="../media/image2.svg" /><Relationship Id="rId20" Type="http://schemas.openxmlformats.org/officeDocument/2006/relationships/tags" Target="../tags/tag126.xml" /><Relationship Id="rId21" Type="http://schemas.openxmlformats.org/officeDocument/2006/relationships/tags" Target="../tags/tag127.xml" /><Relationship Id="rId22" Type="http://schemas.openxmlformats.org/officeDocument/2006/relationships/tags" Target="../tags/tag128.xml" /><Relationship Id="rId23" Type="http://schemas.openxmlformats.org/officeDocument/2006/relationships/tags" Target="../tags/tag129.xml" /><Relationship Id="rId24" Type="http://schemas.openxmlformats.org/officeDocument/2006/relationships/tags" Target="../tags/tag130.xml" /><Relationship Id="rId25" Type="http://schemas.openxmlformats.org/officeDocument/2006/relationships/slideMaster" Target="../slideMasters/slideMaster2.xml"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tags" Target="../tags/tag113.xml" /><Relationship Id="rId8" Type="http://schemas.openxmlformats.org/officeDocument/2006/relationships/tags" Target="../tags/tag114.xml" /><Relationship Id="rId9" Type="http://schemas.openxmlformats.org/officeDocument/2006/relationships/tags" Target="../tags/tag11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0B74F8-56AD-4E1F-AA7C-97055E23F5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7E4CD2-2FC1-4446-9720-7DD20D7B9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7C08127-3419-426A-A45D-A7A730770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2C00E3-A5E1-4F1C-92C9-68D8068AA7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7AA2AF-D106-4419-A830-B7A7F03588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DD2D02-5D35-4F28-9012-2A6E949422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6DA97B-A67B-4CB2-8A1F-2D429C04A7A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49A290-E4B5-42E8-A650-0F0224349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F38CAD-BEDB-46ED-B222-54EDB3C57E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0A7407-DEAF-40A0-8144-2CDC20B547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20936C-3EA3-4D65-9DC3-85C3583F9E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
        <p:nvSpPr>
          <p:cNvPr id="7"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6"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17" name="组合 16"/>
            <p:cNvGrpSpPr/>
            <p:nvPr/>
          </p:nvGrpSpPr>
          <p:grpSpPr>
            <a:xfrm>
              <a:off x="8651" y="9115"/>
              <a:ext cx="806" cy="179"/>
              <a:chOff x="8651" y="9544"/>
              <a:chExt cx="806" cy="179"/>
            </a:xfrm>
            <a:grpFill/>
          </p:grpSpPr>
          <p:sp>
            <p:nvSpPr>
              <p:cNvPr id="3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9" name="组合 18"/>
            <p:cNvGrpSpPr/>
            <p:nvPr/>
          </p:nvGrpSpPr>
          <p:grpSpPr>
            <a:xfrm>
              <a:off x="8651" y="8479"/>
              <a:ext cx="807" cy="178"/>
              <a:chOff x="8651" y="8765"/>
              <a:chExt cx="807" cy="178"/>
            </a:xfrm>
            <a:grpFill/>
          </p:grpSpPr>
          <p:sp>
            <p:nvSpPr>
              <p:cNvPr id="28"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 name="组合 20"/>
            <p:cNvGrpSpPr/>
            <p:nvPr/>
          </p:nvGrpSpPr>
          <p:grpSpPr>
            <a:xfrm>
              <a:off x="8651" y="7842"/>
              <a:ext cx="807" cy="178"/>
              <a:chOff x="8651" y="7985"/>
              <a:chExt cx="807" cy="178"/>
            </a:xfrm>
            <a:grpFill/>
          </p:grpSpPr>
          <p:sp>
            <p:nvSpPr>
              <p:cNvPr id="26"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7"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2" name="组合 21"/>
            <p:cNvGrpSpPr/>
            <p:nvPr/>
          </p:nvGrpSpPr>
          <p:grpSpPr>
            <a:xfrm>
              <a:off x="8651" y="7205"/>
              <a:ext cx="807" cy="178"/>
              <a:chOff x="8651" y="7205"/>
              <a:chExt cx="807" cy="178"/>
            </a:xfrm>
            <a:grpFill/>
          </p:grpSpPr>
          <p:sp>
            <p:nvSpPr>
              <p:cNvPr id="23"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2"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33" name="组合 32"/>
          <p:cNvGrpSpPr/>
          <p:nvPr userDrawn="1">
            <p:custDataLst>
              <p:tags r:id="rId17"/>
            </p:custDataLst>
          </p:nvPr>
        </p:nvGrpSpPr>
        <p:grpSpPr>
          <a:xfrm>
            <a:off x="3089660" y="0"/>
            <a:ext cx="2728840" cy="1364420"/>
            <a:chOff x="3089660" y="0"/>
            <a:chExt cx="2728840" cy="1364420"/>
          </a:xfrm>
        </p:grpSpPr>
        <p:sp>
          <p:nvSpPr>
            <p:cNvPr id="34"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6"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7"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8"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2"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4"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5"/>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7"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4"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8" descr="波浪3资源 2"/>
          <p:cNvPicPr>
            <a:picLocks noChangeAspect="1"/>
          </p:cNvPicPr>
          <p:nvPr userDrawn="1">
            <p:custDataLst>
              <p:tags r:id="rId5"/>
            </p:custDataLst>
          </p:nvPr>
        </p:nvPicPr>
        <p:blipFill>
          <a:blip r:embed="rId3">
            <a:extLst>
              <a:ext uri="{96DAC541-7B7A-43D3-8B79-37D633B846F1}">
                <asvg:svgBlip xmlns:asvg="http://schemas.microsoft.com/office/drawing/2016/SVG/main" r:embed="rId4"/>
              </a:ext>
            </a:extLst>
          </a:blip>
          <a:stretch>
            <a:fillRect/>
          </a:stretch>
        </p:blipFill>
        <p:spPr>
          <a:xfrm flipH="1">
            <a:off x="0" y="1166495"/>
            <a:ext cx="5691505" cy="5691505"/>
          </a:xfrm>
          <a:prstGeom prst="rect">
            <a:avLst/>
          </a:prstGeom>
        </p:spPr>
      </p:pic>
      <p:grpSp>
        <p:nvGrpSpPr>
          <p:cNvPr id="6" name="组合 5"/>
          <p:cNvGrpSpPr/>
          <p:nvPr userDrawn="1">
            <p:custDataLst>
              <p:tags r:id="rId6"/>
            </p:custDataLst>
          </p:nvPr>
        </p:nvGrpSpPr>
        <p:grpSpPr>
          <a:xfrm>
            <a:off x="5137785" y="4574540"/>
            <a:ext cx="600710" cy="1326515"/>
            <a:chOff x="8651" y="7204"/>
            <a:chExt cx="946" cy="2089"/>
          </a:xfrm>
          <a:solidFill>
            <a:schemeClr val="accent5">
              <a:alpha val="50000"/>
            </a:schemeClr>
          </a:solidFill>
        </p:grpSpPr>
        <p:grpSp>
          <p:nvGrpSpPr>
            <p:cNvPr id="10" name="组合 9"/>
            <p:cNvGrpSpPr/>
            <p:nvPr/>
          </p:nvGrpSpPr>
          <p:grpSpPr>
            <a:xfrm>
              <a:off x="8651" y="9115"/>
              <a:ext cx="945" cy="178"/>
              <a:chOff x="8651" y="9544"/>
              <a:chExt cx="945" cy="178"/>
            </a:xfrm>
            <a:grpFill/>
          </p:grpSpPr>
          <p:sp>
            <p:nvSpPr>
              <p:cNvPr id="20" name="椭圆 19"/>
              <p:cNvSpPr>
                <a:spLocks noChangeAspect="1"/>
              </p:cNvSpPr>
              <p:nvPr>
                <p:custDataLst>
                  <p:tags r:id="rId7"/>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p:custDataLst>
                  <p:tags r:id="rId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1" name="组合 10"/>
            <p:cNvGrpSpPr/>
            <p:nvPr/>
          </p:nvGrpSpPr>
          <p:grpSpPr>
            <a:xfrm>
              <a:off x="8651" y="8478"/>
              <a:ext cx="946" cy="178"/>
              <a:chOff x="8651" y="8764"/>
              <a:chExt cx="946" cy="178"/>
            </a:xfrm>
            <a:grpFill/>
          </p:grpSpPr>
          <p:sp>
            <p:nvSpPr>
              <p:cNvPr id="18" name="椭圆 17"/>
              <p:cNvSpPr>
                <a:spLocks noChangeAspect="1"/>
              </p:cNvSpPr>
              <p:nvPr>
                <p:custDataLst>
                  <p:tags r:id="rId9"/>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p:custDataLst>
                  <p:tags r:id="rId1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2" name="组合 11"/>
            <p:cNvGrpSpPr/>
            <p:nvPr/>
          </p:nvGrpSpPr>
          <p:grpSpPr>
            <a:xfrm>
              <a:off x="8651" y="7841"/>
              <a:ext cx="946" cy="178"/>
              <a:chOff x="8651" y="7984"/>
              <a:chExt cx="946" cy="178"/>
            </a:xfrm>
            <a:grpFill/>
          </p:grpSpPr>
          <p:sp>
            <p:nvSpPr>
              <p:cNvPr id="16" name="椭圆 15"/>
              <p:cNvSpPr>
                <a:spLocks noChangeAspect="1"/>
              </p:cNvSpPr>
              <p:nvPr>
                <p:custDataLst>
                  <p:tags r:id="rId11"/>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p:custDataLst>
                  <p:tags r:id="rId1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3" name="组合 12"/>
            <p:cNvGrpSpPr/>
            <p:nvPr/>
          </p:nvGrpSpPr>
          <p:grpSpPr>
            <a:xfrm>
              <a:off x="8651" y="7204"/>
              <a:ext cx="946" cy="178"/>
              <a:chOff x="8651" y="7204"/>
              <a:chExt cx="946" cy="178"/>
            </a:xfrm>
            <a:grpFill/>
          </p:grpSpPr>
          <p:sp>
            <p:nvSpPr>
              <p:cNvPr id="14" name="椭圆 13"/>
              <p:cNvSpPr>
                <a:spLocks noChangeAspect="1"/>
              </p:cNvSpPr>
              <p:nvPr>
                <p:custDataLst>
                  <p:tags r:id="rId13"/>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p:custDataLst>
                  <p:tags r:id="rId1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22" name="椭圆 21"/>
          <p:cNvSpPr>
            <a:spLocks noChangeAspect="1"/>
          </p:cNvSpPr>
          <p:nvPr userDrawn="1">
            <p:custDataLst>
              <p:tags r:id="rId15"/>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16"/>
            </p:custDataLst>
          </p:nvPr>
        </p:nvGrpSpPr>
        <p:grpSpPr>
          <a:xfrm rot="5400000">
            <a:off x="1190308" y="172403"/>
            <a:ext cx="467995" cy="1326515"/>
            <a:chOff x="8651" y="7205"/>
            <a:chExt cx="737" cy="2089"/>
          </a:xfrm>
          <a:solidFill>
            <a:schemeClr val="accent2"/>
          </a:solidFill>
        </p:grpSpPr>
        <p:grpSp>
          <p:nvGrpSpPr>
            <p:cNvPr id="26" name="组合 25"/>
            <p:cNvGrpSpPr/>
            <p:nvPr/>
          </p:nvGrpSpPr>
          <p:grpSpPr>
            <a:xfrm>
              <a:off x="8651" y="9115"/>
              <a:ext cx="736" cy="179"/>
              <a:chOff x="8651" y="9544"/>
              <a:chExt cx="736" cy="179"/>
            </a:xfrm>
            <a:grpFill/>
          </p:grpSpPr>
          <p:sp>
            <p:nvSpPr>
              <p:cNvPr id="36" name="椭圆 35"/>
              <p:cNvSpPr>
                <a:spLocks noChangeAspect="1"/>
              </p:cNvSpPr>
              <p:nvPr>
                <p:custDataLst>
                  <p:tags r:id="rId17"/>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7" name="椭圆 36"/>
              <p:cNvSpPr>
                <a:spLocks noChangeAspect="1"/>
              </p:cNvSpPr>
              <p:nvPr>
                <p:custDataLst>
                  <p:tags r:id="rId18"/>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7" name="组合 26"/>
            <p:cNvGrpSpPr/>
            <p:nvPr/>
          </p:nvGrpSpPr>
          <p:grpSpPr>
            <a:xfrm>
              <a:off x="8651" y="8479"/>
              <a:ext cx="737" cy="178"/>
              <a:chOff x="8651" y="8765"/>
              <a:chExt cx="737" cy="178"/>
            </a:xfrm>
            <a:grpFill/>
          </p:grpSpPr>
          <p:sp>
            <p:nvSpPr>
              <p:cNvPr id="34" name="椭圆 33"/>
              <p:cNvSpPr>
                <a:spLocks noChangeAspect="1"/>
              </p:cNvSpPr>
              <p:nvPr>
                <p:custDataLst>
                  <p:tags r:id="rId19"/>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5" name="椭圆 34"/>
              <p:cNvSpPr>
                <a:spLocks noChangeAspect="1"/>
              </p:cNvSpPr>
              <p:nvPr>
                <p:custDataLst>
                  <p:tags r:id="rId20"/>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8" name="组合 27"/>
            <p:cNvGrpSpPr/>
            <p:nvPr/>
          </p:nvGrpSpPr>
          <p:grpSpPr>
            <a:xfrm>
              <a:off x="8651" y="7842"/>
              <a:ext cx="737" cy="178"/>
              <a:chOff x="8651" y="7985"/>
              <a:chExt cx="737" cy="178"/>
            </a:xfrm>
            <a:grpFill/>
          </p:grpSpPr>
          <p:sp>
            <p:nvSpPr>
              <p:cNvPr id="32" name="椭圆 31"/>
              <p:cNvSpPr>
                <a:spLocks noChangeAspect="1"/>
              </p:cNvSpPr>
              <p:nvPr>
                <p:custDataLst>
                  <p:tags r:id="rId21"/>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3" name="椭圆 32"/>
              <p:cNvSpPr>
                <a:spLocks noChangeAspect="1"/>
              </p:cNvSpPr>
              <p:nvPr>
                <p:custDataLst>
                  <p:tags r:id="rId22"/>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9" name="组合 28"/>
            <p:cNvGrpSpPr/>
            <p:nvPr/>
          </p:nvGrpSpPr>
          <p:grpSpPr>
            <a:xfrm>
              <a:off x="8651" y="7205"/>
              <a:ext cx="737" cy="178"/>
              <a:chOff x="8651" y="7205"/>
              <a:chExt cx="737" cy="178"/>
            </a:xfrm>
            <a:grpFill/>
          </p:grpSpPr>
          <p:sp>
            <p:nvSpPr>
              <p:cNvPr id="30" name="椭圆 29"/>
              <p:cNvSpPr>
                <a:spLocks noChangeAspect="1"/>
              </p:cNvSpPr>
              <p:nvPr>
                <p:custDataLst>
                  <p:tags r:id="rId23"/>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1" name="椭圆 30"/>
              <p:cNvSpPr>
                <a:spLocks noChangeAspect="1"/>
              </p:cNvSpPr>
              <p:nvPr>
                <p:custDataLst>
                  <p:tags r:id="rId24"/>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38" name="任意多边形: 形状 37"/>
          <p:cNvSpPr/>
          <p:nvPr userDrawn="1">
            <p:custDataLst>
              <p:tags r:id="rId25"/>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26"/>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3" name="文本占位符 2"/>
          <p:cNvSpPr>
            <a:spLocks noGrp="1"/>
          </p:cNvSpPr>
          <p:nvPr>
            <p:ph type="body" idx="1" hasCustomPrompt="1"/>
            <p:custDataLst>
              <p:tags r:id="rId27"/>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8" name="页脚占位符 7"/>
          <p:cNvSpPr>
            <a:spLocks noGrp="1"/>
          </p:cNvSpPr>
          <p:nvPr>
            <p:ph type="ftr" sz="quarter" idx="11"/>
            <p:custDataLst>
              <p:tags r:id="rId28"/>
            </p:custDataLst>
          </p:nvPr>
        </p:nvSpPr>
        <p:spPr/>
        <p:txBody>
          <a:bodyPr/>
          <a:lstStyle/>
          <a:p>
            <a:endParaRPr lang="zh-CN" altLang="en-US"/>
          </a:p>
        </p:txBody>
      </p:sp>
      <p:sp>
        <p:nvSpPr>
          <p:cNvPr id="9" name="灯片编号占位符 8"/>
          <p:cNvSpPr>
            <a:spLocks noGrp="1"/>
          </p:cNvSpPr>
          <p:nvPr>
            <p:ph type="sldNum" sz="quarter" idx="12"/>
            <p:custDataLst>
              <p:tags r:id="rId29"/>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flipV="1">
            <a:off x="8143875" y="0"/>
            <a:ext cx="4048125" cy="4048125"/>
          </a:xfrm>
          <a:prstGeom prst="rect">
            <a:avLst/>
          </a:prstGeom>
        </p:spPr>
      </p:pic>
      <p:pic>
        <p:nvPicPr>
          <p:cNvPr id="9" name="图片 4" descr="波浪3资源 2"/>
          <p:cNvPicPr>
            <a:picLocks noChangeAspect="1"/>
          </p:cNvPicPr>
          <p:nvPr userDrawn="1">
            <p:custDataLst>
              <p:tags r:id="rId6"/>
            </p:custDataLst>
          </p:nvPr>
        </p:nvPicPr>
        <p:blipFill>
          <a:blip r:embed="rId4">
            <a:extLst>
              <a:ext uri="{96DAC541-7B7A-43D3-8B79-37D633B846F1}">
                <asvg:svgBlip xmlns:asvg="http://schemas.microsoft.com/office/drawing/2016/SVG/main" r:embed="rId5"/>
              </a:ext>
            </a:extLst>
          </a:blip>
          <a:stretch>
            <a:fillRect/>
          </a:stretch>
        </p:blipFill>
        <p:spPr>
          <a:xfrm flipH="1">
            <a:off x="0" y="1972310"/>
            <a:ext cx="4885690" cy="4885690"/>
          </a:xfrm>
          <a:prstGeom prst="rect">
            <a:avLst/>
          </a:prstGeom>
        </p:spPr>
      </p:pic>
      <p:sp>
        <p:nvSpPr>
          <p:cNvPr id="11" name="椭圆 10"/>
          <p:cNvSpPr/>
          <p:nvPr userDrawn="1">
            <p:custDataLst>
              <p:tags r:id="rId7"/>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 name="椭圆 11"/>
          <p:cNvSpPr/>
          <p:nvPr userDrawn="1">
            <p:custDataLst>
              <p:tags r:id="rId8"/>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椭圆 12"/>
          <p:cNvSpPr/>
          <p:nvPr userDrawn="1">
            <p:custDataLst>
              <p:tags r:id="rId9"/>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 name="椭圆 13"/>
          <p:cNvSpPr/>
          <p:nvPr userDrawn="1">
            <p:custDataLst>
              <p:tags r:id="rId10"/>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p:nvPr userDrawn="1">
            <p:custDataLst>
              <p:tags r:id="rId11"/>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p:nvPr userDrawn="1">
            <p:custDataLst>
              <p:tags r:id="rId12"/>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 name="椭圆 17"/>
          <p:cNvSpPr/>
          <p:nvPr userDrawn="1">
            <p:custDataLst>
              <p:tags r:id="rId13"/>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userDrawn="1">
            <p:custDataLst>
              <p:tags r:id="rId14"/>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椭圆 19"/>
          <p:cNvSpPr/>
          <p:nvPr userDrawn="1">
            <p:custDataLst>
              <p:tags r:id="rId15"/>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p:nvPr userDrawn="1">
            <p:custDataLst>
              <p:tags r:id="rId16"/>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17"/>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4" name="日期占位符 3"/>
          <p:cNvSpPr>
            <a:spLocks noGrp="1"/>
          </p:cNvSpPr>
          <p:nvPr>
            <p:ph type="dt" sz="half" idx="10"/>
            <p:custDataLst>
              <p:tags r:id="rId18"/>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9"/>
            </p:custDataLst>
          </p:nvPr>
        </p:nvSpPr>
        <p:spPr/>
        <p:txBody>
          <a:bodyPr/>
          <a:lstStyle/>
          <a:p>
            <a:endParaRPr lang="zh-CN" altLang="en-US"/>
          </a:p>
        </p:txBody>
      </p:sp>
      <p:sp>
        <p:nvSpPr>
          <p:cNvPr id="6" name="灯片编号占位符 5"/>
          <p:cNvSpPr>
            <a:spLocks noGrp="1"/>
          </p:cNvSpPr>
          <p:nvPr>
            <p:ph type="sldNum" sz="quarter" idx="12"/>
            <p:custDataLst>
              <p:tags r:id="rId20"/>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21"/>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3"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3"/>
            </p:custDataLst>
          </p:nvPr>
        </p:nvSpPr>
        <p:spPr/>
        <p:txBody>
          <a:bodyPr/>
          <a:lstStyle/>
          <a:p>
            <a:endParaRPr lang="zh-CN" altLang="en-US"/>
          </a:p>
        </p:txBody>
      </p:sp>
      <p:sp>
        <p:nvSpPr>
          <p:cNvPr id="6"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8" descr="波浪3资源 2"/>
          <p:cNvPicPr>
            <a:picLocks noChangeAspect="1"/>
          </p:cNvPicPr>
          <p:nvPr userDrawn="1">
            <p:custDataLst>
              <p:tags r:id="rId3"/>
            </p:custDataLst>
          </p:nvPr>
        </p:nvPicPr>
        <p:blipFill>
          <a:blip r:embed="rId1">
            <a:extLst>
              <a:ext uri="{96DAC541-7B7A-43D3-8B79-37D633B846F1}">
                <asvg:svgBlip xmlns:asvg="http://schemas.microsoft.com/office/drawing/2016/SVG/main" r:embed="rId2"/>
              </a:ext>
            </a:extLst>
          </a:blip>
          <a:stretch>
            <a:fillRect/>
          </a:stretch>
        </p:blipFill>
        <p:spPr>
          <a:xfrm>
            <a:off x="5334000" y="0"/>
            <a:ext cx="6858000" cy="6858000"/>
          </a:xfrm>
          <a:prstGeom prst="rect">
            <a:avLst/>
          </a:prstGeom>
        </p:spPr>
      </p:pic>
      <p:sp>
        <p:nvSpPr>
          <p:cNvPr id="23" name="椭圆 22"/>
          <p:cNvSpPr>
            <a:spLocks noChangeAspect="1"/>
          </p:cNvSpPr>
          <p:nvPr userDrawn="1">
            <p:custDataLst>
              <p:tags r:id="rId4"/>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a:spLocks noChangeAspect="1"/>
          </p:cNvSpPr>
          <p:nvPr userDrawn="1">
            <p:custDataLst>
              <p:tags r:id="rId5"/>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椭圆 20"/>
          <p:cNvSpPr>
            <a:spLocks noChangeAspect="1"/>
          </p:cNvSpPr>
          <p:nvPr userDrawn="1">
            <p:custDataLst>
              <p:tags r:id="rId6"/>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a:spLocks noChangeAspect="1"/>
          </p:cNvSpPr>
          <p:nvPr userDrawn="1">
            <p:custDataLst>
              <p:tags r:id="rId7"/>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 name="椭圆 16"/>
          <p:cNvSpPr>
            <a:spLocks noChangeAspect="1"/>
          </p:cNvSpPr>
          <p:nvPr userDrawn="1">
            <p:custDataLst>
              <p:tags r:id="rId8"/>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a:spLocks noChangeAspect="1"/>
          </p:cNvSpPr>
          <p:nvPr userDrawn="1">
            <p:custDataLst>
              <p:tags r:id="rId9"/>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椭圆 14"/>
          <p:cNvSpPr>
            <a:spLocks noChangeAspect="1"/>
          </p:cNvSpPr>
          <p:nvPr userDrawn="1">
            <p:custDataLst>
              <p:tags r:id="rId10"/>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椭圆 15"/>
          <p:cNvSpPr>
            <a:spLocks noChangeAspect="1"/>
          </p:cNvSpPr>
          <p:nvPr userDrawn="1">
            <p:custDataLst>
              <p:tags r:id="rId11"/>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6" name="任意多边形: 形状 25"/>
          <p:cNvSpPr/>
          <p:nvPr userDrawn="1">
            <p:custDataLst>
              <p:tags r:id="rId12"/>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任意多边形: 形状 27"/>
          <p:cNvSpPr/>
          <p:nvPr userDrawn="1">
            <p:custDataLst>
              <p:tags r:id="rId13"/>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9" name="任意多边形: 形状 28"/>
          <p:cNvSpPr/>
          <p:nvPr userDrawn="1">
            <p:custDataLst>
              <p:tags r:id="rId14"/>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0" name="任意多边形: 形状 29"/>
          <p:cNvSpPr/>
          <p:nvPr userDrawn="1">
            <p:custDataLst>
              <p:tags r:id="rId15"/>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1" name="任意多边形: 形状 30"/>
          <p:cNvSpPr/>
          <p:nvPr userDrawn="1">
            <p:custDataLst>
              <p:tags r:id="rId16"/>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32" name="任意多边形: 形状 31"/>
          <p:cNvSpPr/>
          <p:nvPr userDrawn="1">
            <p:custDataLst>
              <p:tags r:id="rId17"/>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2" name="标题 1"/>
          <p:cNvSpPr>
            <a:spLocks noGrp="1"/>
          </p:cNvSpPr>
          <p:nvPr>
            <p:ph type="ctrTitle" hasCustomPrompt="1"/>
            <p:custDataLst>
              <p:tags r:id="rId18"/>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4" name="日期占位符 3"/>
          <p:cNvSpPr>
            <a:spLocks noGrp="1"/>
          </p:cNvSpPr>
          <p:nvPr>
            <p:ph type="dt" sz="half" idx="10"/>
            <p:custDataLst>
              <p:tags r:id="rId19"/>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 name="文本占位符 9"/>
          <p:cNvSpPr>
            <a:spLocks noGrp="1"/>
          </p:cNvSpPr>
          <p:nvPr>
            <p:ph type="body" sz="quarter" idx="13" hasCustomPrompt="1"/>
            <p:custDataLst>
              <p:tags r:id="rId22"/>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4" name="文本占位符 13"/>
          <p:cNvSpPr>
            <a:spLocks noGrp="1"/>
          </p:cNvSpPr>
          <p:nvPr>
            <p:ph type="body" sz="quarter" idx="14" hasCustomPrompt="1"/>
            <p:custDataLst>
              <p:tags r:id="rId23"/>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24" name="文本占位符 23"/>
          <p:cNvSpPr>
            <a:spLocks noGrp="1"/>
          </p:cNvSpPr>
          <p:nvPr>
            <p:ph type="body" sz="quarter" idx="17" hasCustomPrompt="1"/>
            <p:custDataLst>
              <p:tags r:id="rId24"/>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8"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tags" Target="../tags/tag154.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6.xml" /><Relationship Id="rId11" Type="http://schemas.openxmlformats.org/officeDocument/2006/relationships/tags" Target="../tags/tag167.xml" /><Relationship Id="rId12" Type="http://schemas.openxmlformats.org/officeDocument/2006/relationships/tags" Target="../tags/tag168.xml" /><Relationship Id="rId13" Type="http://schemas.openxmlformats.org/officeDocument/2006/relationships/tags" Target="../tags/tag169.xml" /><Relationship Id="rId14" Type="http://schemas.openxmlformats.org/officeDocument/2006/relationships/tags" Target="../tags/tag170.xml" /><Relationship Id="rId15" Type="http://schemas.openxmlformats.org/officeDocument/2006/relationships/tags" Target="../tags/tag171.xml" /><Relationship Id="rId16" Type="http://schemas.openxmlformats.org/officeDocument/2006/relationships/tags" Target="../tags/tag172.xml" /><Relationship Id="rId17" Type="http://schemas.openxmlformats.org/officeDocument/2006/relationships/tags" Target="../tags/tag173.xml" /><Relationship Id="rId18" Type="http://schemas.openxmlformats.org/officeDocument/2006/relationships/tags" Target="../tags/tag174.xml" /><Relationship Id="rId19" Type="http://schemas.openxmlformats.org/officeDocument/2006/relationships/tags" Target="../tags/tag175.xml" /><Relationship Id="rId2" Type="http://schemas.openxmlformats.org/officeDocument/2006/relationships/tags" Target="../tags/tag158.xml" /><Relationship Id="rId20" Type="http://schemas.openxmlformats.org/officeDocument/2006/relationships/tags" Target="../tags/tag176.xml" /><Relationship Id="rId21" Type="http://schemas.openxmlformats.org/officeDocument/2006/relationships/tags" Target="../tags/tag177.xml" /><Relationship Id="rId22" Type="http://schemas.openxmlformats.org/officeDocument/2006/relationships/tags" Target="../tags/tag178.xml" /><Relationship Id="rId23" Type="http://schemas.openxmlformats.org/officeDocument/2006/relationships/tags" Target="../tags/tag179.xml" /><Relationship Id="rId24" Type="http://schemas.openxmlformats.org/officeDocument/2006/relationships/tags" Target="../tags/tag180.xml" /><Relationship Id="rId25" Type="http://schemas.openxmlformats.org/officeDocument/2006/relationships/tags" Target="../tags/tag181.xml" /><Relationship Id="rId26" Type="http://schemas.openxmlformats.org/officeDocument/2006/relationships/tags" Target="../tags/tag182.xml" /><Relationship Id="rId27" Type="http://schemas.openxmlformats.org/officeDocument/2006/relationships/tags" Target="../tags/tag183.xml" /><Relationship Id="rId28" Type="http://schemas.openxmlformats.org/officeDocument/2006/relationships/tags" Target="../tags/tag184.xml" /><Relationship Id="rId29" Type="http://schemas.openxmlformats.org/officeDocument/2006/relationships/tags" Target="../tags/tag185.xml" /><Relationship Id="rId3" Type="http://schemas.openxmlformats.org/officeDocument/2006/relationships/tags" Target="../tags/tag159.xml" /><Relationship Id="rId30" Type="http://schemas.openxmlformats.org/officeDocument/2006/relationships/tags" Target="../tags/tag186.xml"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 Id="rId9" Type="http://schemas.openxmlformats.org/officeDocument/2006/relationships/tags" Target="../tags/tag1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14" Type="http://schemas.openxmlformats.org/officeDocument/2006/relationships/tags" Target="../tags/tag199.xml" /><Relationship Id="rId15" Type="http://schemas.openxmlformats.org/officeDocument/2006/relationships/tags" Target="../tags/tag200.xml" /><Relationship Id="rId16" Type="http://schemas.openxmlformats.org/officeDocument/2006/relationships/tags" Target="../tags/tag201.xml" /><Relationship Id="rId17" Type="http://schemas.openxmlformats.org/officeDocument/2006/relationships/tags" Target="../tags/tag202.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14" Type="http://schemas.openxmlformats.org/officeDocument/2006/relationships/tags" Target="../tags/tag215.xml" /><Relationship Id="rId15" Type="http://schemas.openxmlformats.org/officeDocument/2006/relationships/tags" Target="../tags/tag216.xml" /><Relationship Id="rId16" Type="http://schemas.openxmlformats.org/officeDocument/2006/relationships/tags" Target="../tags/tag217.xml" /><Relationship Id="rId17" Type="http://schemas.openxmlformats.org/officeDocument/2006/relationships/tags" Target="../tags/tag218.xml" /><Relationship Id="rId18" Type="http://schemas.openxmlformats.org/officeDocument/2006/relationships/tags" Target="../tags/tag219.xml" /><Relationship Id="rId19" Type="http://schemas.openxmlformats.org/officeDocument/2006/relationships/tags" Target="../tags/tag220.xml" /><Relationship Id="rId2" Type="http://schemas.openxmlformats.org/officeDocument/2006/relationships/tags" Target="../tags/tag203.xml" /><Relationship Id="rId20" Type="http://schemas.openxmlformats.org/officeDocument/2006/relationships/tags" Target="../tags/tag221.xml" /><Relationship Id="rId21" Type="http://schemas.openxmlformats.org/officeDocument/2006/relationships/tags" Target="../tags/tag222.xml" /><Relationship Id="rId22" Type="http://schemas.openxmlformats.org/officeDocument/2006/relationships/tags" Target="../tags/tag223.xml" /><Relationship Id="rId23" Type="http://schemas.openxmlformats.org/officeDocument/2006/relationships/tags" Target="../tags/tag224.xml" /><Relationship Id="rId24" Type="http://schemas.openxmlformats.org/officeDocument/2006/relationships/tags" Target="../tags/tag225.xml" /><Relationship Id="rId25" Type="http://schemas.openxmlformats.org/officeDocument/2006/relationships/tags" Target="../tags/tag226.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6.xml" /><Relationship Id="rId11" Type="http://schemas.openxmlformats.org/officeDocument/2006/relationships/tags" Target="../tags/tag247.xml" /><Relationship Id="rId12" Type="http://schemas.openxmlformats.org/officeDocument/2006/relationships/tags" Target="../tags/tag248.xml" /><Relationship Id="rId13" Type="http://schemas.openxmlformats.org/officeDocument/2006/relationships/tags" Target="../tags/tag249.xml" /><Relationship Id="rId14" Type="http://schemas.openxmlformats.org/officeDocument/2006/relationships/tags" Target="../tags/tag250.xml" /><Relationship Id="rId15" Type="http://schemas.openxmlformats.org/officeDocument/2006/relationships/tags" Target="../tags/tag251.xml" /><Relationship Id="rId16" Type="http://schemas.openxmlformats.org/officeDocument/2006/relationships/tags" Target="../tags/tag252.xml" /><Relationship Id="rId17" Type="http://schemas.openxmlformats.org/officeDocument/2006/relationships/tags" Target="../tags/tag253.xml" /><Relationship Id="rId18" Type="http://schemas.openxmlformats.org/officeDocument/2006/relationships/tags" Target="../tags/tag254.xml" /><Relationship Id="rId19" Type="http://schemas.openxmlformats.org/officeDocument/2006/relationships/tags" Target="../tags/tag255.xml" /><Relationship Id="rId2" Type="http://schemas.openxmlformats.org/officeDocument/2006/relationships/tags" Target="../tags/tag238.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ags" Target="../tags/tag261.xml" /><Relationship Id="rId26" Type="http://schemas.openxmlformats.org/officeDocument/2006/relationships/tags" Target="../tags/tag262.xml" /><Relationship Id="rId27" Type="http://schemas.openxmlformats.org/officeDocument/2006/relationships/tags" Target="../tags/tag263.xml" /><Relationship Id="rId3" Type="http://schemas.openxmlformats.org/officeDocument/2006/relationships/tags" Target="../tags/tag239.xml" /><Relationship Id="rId4" Type="http://schemas.openxmlformats.org/officeDocument/2006/relationships/tags" Target="../tags/tag240.xml" /><Relationship Id="rId5" Type="http://schemas.openxmlformats.org/officeDocument/2006/relationships/tags" Target="../tags/tag241.xml" /><Relationship Id="rId6" Type="http://schemas.openxmlformats.org/officeDocument/2006/relationships/tags" Target="../tags/tag242.xml" /><Relationship Id="rId7" Type="http://schemas.openxmlformats.org/officeDocument/2006/relationships/tags" Target="../tags/tag243.xml" /><Relationship Id="rId8" Type="http://schemas.openxmlformats.org/officeDocument/2006/relationships/tags" Target="../tags/tag244.xml" /><Relationship Id="rId9" Type="http://schemas.openxmlformats.org/officeDocument/2006/relationships/tags" Target="../tags/tag24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2.xml" /><Relationship Id="rId11" Type="http://schemas.openxmlformats.org/officeDocument/2006/relationships/tags" Target="../tags/tag273.xml" /><Relationship Id="rId12" Type="http://schemas.openxmlformats.org/officeDocument/2006/relationships/tags" Target="../tags/tag274.xml" /><Relationship Id="rId13" Type="http://schemas.openxmlformats.org/officeDocument/2006/relationships/tags" Target="../tags/tag275.xml" /><Relationship Id="rId14" Type="http://schemas.openxmlformats.org/officeDocument/2006/relationships/tags" Target="../tags/tag276.xml" /><Relationship Id="rId15" Type="http://schemas.openxmlformats.org/officeDocument/2006/relationships/tags" Target="../tags/tag277.xml" /><Relationship Id="rId16" Type="http://schemas.openxmlformats.org/officeDocument/2006/relationships/tags" Target="../tags/tag278.xml" /><Relationship Id="rId17" Type="http://schemas.openxmlformats.org/officeDocument/2006/relationships/tags" Target="../tags/tag279.xml" /><Relationship Id="rId18" Type="http://schemas.openxmlformats.org/officeDocument/2006/relationships/tags" Target="../tags/tag280.xml" /><Relationship Id="rId19" Type="http://schemas.openxmlformats.org/officeDocument/2006/relationships/tags" Target="../tags/tag281.xml" /><Relationship Id="rId2" Type="http://schemas.openxmlformats.org/officeDocument/2006/relationships/tags" Target="../tags/tag264.xml" /><Relationship Id="rId20" Type="http://schemas.openxmlformats.org/officeDocument/2006/relationships/tags" Target="../tags/tag282.xml" /><Relationship Id="rId21" Type="http://schemas.openxmlformats.org/officeDocument/2006/relationships/tags" Target="../tags/tag283.xml" /><Relationship Id="rId22" Type="http://schemas.openxmlformats.org/officeDocument/2006/relationships/tags" Target="../tags/tag284.xml" /><Relationship Id="rId23" Type="http://schemas.openxmlformats.org/officeDocument/2006/relationships/tags" Target="../tags/tag285.xml" /><Relationship Id="rId24" Type="http://schemas.openxmlformats.org/officeDocument/2006/relationships/tags" Target="../tags/tag286.xml" /><Relationship Id="rId25" Type="http://schemas.openxmlformats.org/officeDocument/2006/relationships/tags" Target="../tags/tag287.xml" /><Relationship Id="rId26" Type="http://schemas.openxmlformats.org/officeDocument/2006/relationships/tags" Target="../tags/tag288.xml" /><Relationship Id="rId27" Type="http://schemas.openxmlformats.org/officeDocument/2006/relationships/tags" Target="../tags/tag289.xml" /><Relationship Id="rId28" Type="http://schemas.openxmlformats.org/officeDocument/2006/relationships/tags" Target="../tags/tag290.xml" /><Relationship Id="rId29" Type="http://schemas.openxmlformats.org/officeDocument/2006/relationships/tags" Target="../tags/tag291.xml" /><Relationship Id="rId3" Type="http://schemas.openxmlformats.org/officeDocument/2006/relationships/tags" Target="../tags/tag265.xml" /><Relationship Id="rId4" Type="http://schemas.openxmlformats.org/officeDocument/2006/relationships/tags" Target="../tags/tag266.xml" /><Relationship Id="rId5" Type="http://schemas.openxmlformats.org/officeDocument/2006/relationships/tags" Target="../tags/tag267.xml" /><Relationship Id="rId6" Type="http://schemas.openxmlformats.org/officeDocument/2006/relationships/tags" Target="../tags/tag268.xml" /><Relationship Id="rId7" Type="http://schemas.openxmlformats.org/officeDocument/2006/relationships/tags" Target="../tags/tag269.xml" /><Relationship Id="rId8" Type="http://schemas.openxmlformats.org/officeDocument/2006/relationships/tags" Target="../tags/tag270.xml" /><Relationship Id="rId9" Type="http://schemas.openxmlformats.org/officeDocument/2006/relationships/tags" Target="../tags/tag27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00.xml" /><Relationship Id="rId11" Type="http://schemas.openxmlformats.org/officeDocument/2006/relationships/tags" Target="../tags/tag301.xml" /><Relationship Id="rId12" Type="http://schemas.openxmlformats.org/officeDocument/2006/relationships/tags" Target="../tags/tag302.xml" /><Relationship Id="rId13" Type="http://schemas.openxmlformats.org/officeDocument/2006/relationships/tags" Target="../tags/tag303.xml" /><Relationship Id="rId2" Type="http://schemas.openxmlformats.org/officeDocument/2006/relationships/tags" Target="../tags/tag292.xml" /><Relationship Id="rId3" Type="http://schemas.openxmlformats.org/officeDocument/2006/relationships/tags" Target="../tags/tag293.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 Id="rId7" Type="http://schemas.openxmlformats.org/officeDocument/2006/relationships/tags" Target="../tags/tag297.xml" /><Relationship Id="rId8" Type="http://schemas.openxmlformats.org/officeDocument/2006/relationships/tags" Target="../tags/tag298.xml" /><Relationship Id="rId9" Type="http://schemas.openxmlformats.org/officeDocument/2006/relationships/tags" Target="../tags/tag29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12.xml" /><Relationship Id="rId11" Type="http://schemas.openxmlformats.org/officeDocument/2006/relationships/tags" Target="../tags/tag313.xml" /><Relationship Id="rId12" Type="http://schemas.openxmlformats.org/officeDocument/2006/relationships/tags" Target="../tags/tag314.xml" /><Relationship Id="rId13" Type="http://schemas.openxmlformats.org/officeDocument/2006/relationships/tags" Target="../tags/tag315.xml" /><Relationship Id="rId14" Type="http://schemas.openxmlformats.org/officeDocument/2006/relationships/tags" Target="../tags/tag316.xml" /><Relationship Id="rId15" Type="http://schemas.openxmlformats.org/officeDocument/2006/relationships/tags" Target="../tags/tag317.xml" /><Relationship Id="rId16" Type="http://schemas.openxmlformats.org/officeDocument/2006/relationships/tags" Target="../tags/tag318.xml" /><Relationship Id="rId17" Type="http://schemas.openxmlformats.org/officeDocument/2006/relationships/tags" Target="../tags/tag319.xml" /><Relationship Id="rId18" Type="http://schemas.openxmlformats.org/officeDocument/2006/relationships/tags" Target="../tags/tag320.xml" /><Relationship Id="rId19" Type="http://schemas.openxmlformats.org/officeDocument/2006/relationships/tags" Target="../tags/tag321.xml" /><Relationship Id="rId2" Type="http://schemas.openxmlformats.org/officeDocument/2006/relationships/tags" Target="../tags/tag304.xml" /><Relationship Id="rId3" Type="http://schemas.openxmlformats.org/officeDocument/2006/relationships/tags" Target="../tags/tag305.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 Id="rId7" Type="http://schemas.openxmlformats.org/officeDocument/2006/relationships/tags" Target="../tags/tag309.xml" /><Relationship Id="rId8" Type="http://schemas.openxmlformats.org/officeDocument/2006/relationships/tags" Target="../tags/tag310.xml" /><Relationship Id="rId9" Type="http://schemas.openxmlformats.org/officeDocument/2006/relationships/tags" Target="../tags/tag3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322.xml" /><Relationship Id="rId3" Type="http://schemas.openxmlformats.org/officeDocument/2006/relationships/tags" Target="../tags/tag323.xml" /><Relationship Id="rId4" Type="http://schemas.openxmlformats.org/officeDocument/2006/relationships/tags" Target="../tags/tag32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33.xml" /><Relationship Id="rId11" Type="http://schemas.openxmlformats.org/officeDocument/2006/relationships/tags" Target="../tags/tag334.xml" /><Relationship Id="rId12" Type="http://schemas.openxmlformats.org/officeDocument/2006/relationships/tags" Target="../tags/tag335.xml" /><Relationship Id="rId13" Type="http://schemas.openxmlformats.org/officeDocument/2006/relationships/tags" Target="../tags/tag336.xml" /><Relationship Id="rId14" Type="http://schemas.openxmlformats.org/officeDocument/2006/relationships/tags" Target="../tags/tag337.xml" /><Relationship Id="rId15" Type="http://schemas.openxmlformats.org/officeDocument/2006/relationships/tags" Target="../tags/tag338.xml" /><Relationship Id="rId16" Type="http://schemas.openxmlformats.org/officeDocument/2006/relationships/tags" Target="../tags/tag339.xml" /><Relationship Id="rId17" Type="http://schemas.openxmlformats.org/officeDocument/2006/relationships/tags" Target="../tags/tag340.xml" /><Relationship Id="rId18" Type="http://schemas.openxmlformats.org/officeDocument/2006/relationships/tags" Target="../tags/tag341.xml" /><Relationship Id="rId19" Type="http://schemas.openxmlformats.org/officeDocument/2006/relationships/tags" Target="../tags/tag342.xml" /><Relationship Id="rId2" Type="http://schemas.openxmlformats.org/officeDocument/2006/relationships/tags" Target="../tags/tag325.xml" /><Relationship Id="rId20" Type="http://schemas.openxmlformats.org/officeDocument/2006/relationships/tags" Target="../tags/tag343.xml" /><Relationship Id="rId21" Type="http://schemas.openxmlformats.org/officeDocument/2006/relationships/tags" Target="../tags/tag344.xml" /><Relationship Id="rId22" Type="http://schemas.openxmlformats.org/officeDocument/2006/relationships/tags" Target="../tags/tag345.xml"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11004313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838200" y="2131488"/>
            <a:ext cx="8708376" cy="1800000"/>
          </a:xfrm>
        </p:spPr>
        <p:txBody>
          <a:bodyPr/>
          <a:lstStyle/>
          <a:p>
            <a:r>
              <a:rPr lang="zh-CN" altLang="en-US"/>
              <a:t>气管植入T管断裂查房</a:t>
            </a:r>
            <a:endParaRPr lang="zh-CN" altLang="en-US"/>
          </a:p>
        </p:txBody>
      </p:sp>
      <p:sp>
        <p:nvSpPr>
          <p:cNvPr id="6"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7"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汇报人：刀客特万</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序号"/>
          <p:cNvSpPr txBox="1"/>
          <p:nvPr>
            <p:custDataLst>
              <p:tags r:id="rId2"/>
            </p:custDataLst>
          </p:nvPr>
        </p:nvSpPr>
        <p:spPr>
          <a:xfrm>
            <a:off x="6299200" y="7334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7" name="项标题"/>
          <p:cNvSpPr txBox="1"/>
          <p:nvPr>
            <p:custDataLst>
              <p:tags r:id="rId3"/>
            </p:custDataLst>
          </p:nvPr>
        </p:nvSpPr>
        <p:spPr>
          <a:xfrm>
            <a:off x="7138670" y="805180"/>
            <a:ext cx="4684395" cy="82296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气管植入T管断裂概述</a:t>
            </a:r>
            <a:endParaRPr lang="zh-CN" altLang="en-US" sz="2800" b="1" spc="300">
              <a:solidFill>
                <a:schemeClr val="accent4"/>
              </a:solidFill>
              <a:latin typeface="+mj-ea"/>
              <a:ea typeface="+mj-ea"/>
            </a:endParaRPr>
          </a:p>
        </p:txBody>
      </p:sp>
      <p:sp>
        <p:nvSpPr>
          <p:cNvPr id="11" name="序号"/>
          <p:cNvSpPr txBox="1"/>
          <p:nvPr>
            <p:custDataLst>
              <p:tags r:id="rId4"/>
            </p:custDataLst>
          </p:nvPr>
        </p:nvSpPr>
        <p:spPr>
          <a:xfrm>
            <a:off x="6299200" y="190309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2" name="项标题"/>
          <p:cNvSpPr txBox="1"/>
          <p:nvPr>
            <p:custDataLst>
              <p:tags r:id="rId5"/>
            </p:custDataLst>
          </p:nvPr>
        </p:nvSpPr>
        <p:spPr>
          <a:xfrm>
            <a:off x="7138670" y="197485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病例汇报</a:t>
            </a:r>
            <a:endParaRPr lang="zh-CN" altLang="en-US" sz="2800" b="1" spc="300">
              <a:solidFill>
                <a:schemeClr val="accent4"/>
              </a:solidFill>
              <a:latin typeface="+mj-ea"/>
              <a:ea typeface="+mj-ea"/>
            </a:endParaRPr>
          </a:p>
        </p:txBody>
      </p:sp>
      <p:sp>
        <p:nvSpPr>
          <p:cNvPr id="14" name="序号"/>
          <p:cNvSpPr txBox="1"/>
          <p:nvPr>
            <p:custDataLst>
              <p:tags r:id="rId6"/>
            </p:custDataLst>
          </p:nvPr>
        </p:nvSpPr>
        <p:spPr>
          <a:xfrm>
            <a:off x="6299200" y="30740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5" name="项标题"/>
          <p:cNvSpPr txBox="1"/>
          <p:nvPr>
            <p:custDataLst>
              <p:tags r:id="rId7"/>
            </p:custDataLst>
          </p:nvPr>
        </p:nvSpPr>
        <p:spPr>
          <a:xfrm>
            <a:off x="7138670" y="3145790"/>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护理诊断</a:t>
            </a:r>
            <a:endParaRPr lang="zh-CN" altLang="en-US" sz="2800" b="1" spc="300">
              <a:solidFill>
                <a:schemeClr val="accent4"/>
              </a:solidFill>
              <a:latin typeface="+mj-ea"/>
              <a:ea typeface="+mj-ea"/>
            </a:endParaRPr>
          </a:p>
        </p:txBody>
      </p:sp>
      <p:sp>
        <p:nvSpPr>
          <p:cNvPr id="17" name="序号"/>
          <p:cNvSpPr txBox="1"/>
          <p:nvPr>
            <p:custDataLst>
              <p:tags r:id="rId8"/>
            </p:custDataLst>
          </p:nvPr>
        </p:nvSpPr>
        <p:spPr>
          <a:xfrm>
            <a:off x="6299200" y="424497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8" name="项标题"/>
          <p:cNvSpPr txBox="1"/>
          <p:nvPr>
            <p:custDataLst>
              <p:tags r:id="rId9"/>
            </p:custDataLst>
          </p:nvPr>
        </p:nvSpPr>
        <p:spPr>
          <a:xfrm>
            <a:off x="7138670" y="431736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护理措施</a:t>
            </a:r>
            <a:endParaRPr lang="zh-CN" altLang="en-US" sz="2800" b="1" spc="300">
              <a:solidFill>
                <a:schemeClr val="accent4"/>
              </a:solidFill>
              <a:latin typeface="+mj-ea"/>
              <a:ea typeface="+mj-ea"/>
            </a:endParaRPr>
          </a:p>
        </p:txBody>
      </p:sp>
      <p:sp>
        <p:nvSpPr>
          <p:cNvPr id="4"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3" name="序号"/>
          <p:cNvSpPr txBox="1"/>
          <p:nvPr>
            <p:custDataLst>
              <p:tags r:id="rId12"/>
            </p:custDataLst>
          </p:nvPr>
        </p:nvSpPr>
        <p:spPr>
          <a:xfrm>
            <a:off x="6299200" y="54159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8" name="项标题"/>
          <p:cNvSpPr txBox="1"/>
          <p:nvPr>
            <p:custDataLst>
              <p:tags r:id="rId13"/>
            </p:custDataLst>
          </p:nvPr>
        </p:nvSpPr>
        <p:spPr>
          <a:xfrm>
            <a:off x="7138670" y="5488305"/>
            <a:ext cx="4684395" cy="82423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健康宣教</a:t>
            </a:r>
            <a:endParaRPr lang="zh-CN" altLang="en-US" sz="2800" b="1" spc="300">
              <a:solidFill>
                <a:schemeClr val="accent4"/>
              </a:solidFill>
              <a:latin typeface="+mj-ea"/>
              <a:ea typeface="+mj-ea"/>
            </a:endParaRPr>
          </a:p>
        </p:txBody>
      </p:sp>
    </p:spTree>
    <p:custDataLst>
      <p:tags r:id="rId1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气管植入T管断裂概述</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疾病定义</a:t>
            </a:r>
            <a:endParaRPr lang="zh-CN" altLang="en-US"/>
          </a:p>
        </p:txBody>
      </p:sp>
      <p:sp>
        <p:nvSpPr>
          <p:cNvPr id="58" name="矩形 57"/>
          <p:cNvSpPr/>
          <p:nvPr>
            <p:custDataLst>
              <p:tags r:id="rId2"/>
            </p:custDataLst>
          </p:nvPr>
        </p:nvSpPr>
        <p:spPr>
          <a:xfrm>
            <a:off x="838200" y="3935278"/>
            <a:ext cx="5130397" cy="1771633"/>
          </a:xfrm>
          <a:prstGeom prst="rect">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0" name="矩形 59"/>
          <p:cNvSpPr/>
          <p:nvPr>
            <p:custDataLst>
              <p:tags r:id="rId3"/>
            </p:custDataLst>
          </p:nvPr>
        </p:nvSpPr>
        <p:spPr>
          <a:xfrm>
            <a:off x="1015913" y="4365209"/>
            <a:ext cx="542299" cy="73894"/>
          </a:xfrm>
          <a:prstGeom prst="rect">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4" name="矩形 63"/>
          <p:cNvSpPr/>
          <p:nvPr>
            <p:custDataLst>
              <p:tags r:id="rId4"/>
            </p:custDataLst>
          </p:nvPr>
        </p:nvSpPr>
        <p:spPr>
          <a:xfrm>
            <a:off x="959729" y="4323681"/>
            <a:ext cx="542299" cy="738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5" name="文本框 64"/>
          <p:cNvSpPr txBox="1"/>
          <p:nvPr>
            <p:custDataLst>
              <p:tags r:id="rId5"/>
            </p:custDataLst>
          </p:nvPr>
        </p:nvSpPr>
        <p:spPr>
          <a:xfrm>
            <a:off x="960339" y="4483073"/>
            <a:ext cx="4781937" cy="113528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200" spc="100">
                <a:solidFill>
                  <a:schemeClr val="tx1">
                    <a:lumMod val="75000"/>
                    <a:lumOff val="25000"/>
                  </a:schemeClr>
                </a:solidFill>
                <a:latin typeface="+mn-ea"/>
                <a:sym typeface="+mn-ea"/>
              </a:rPr>
              <a:t>症状：呼吸困难、咳嗽、胸痛、咯血等</a:t>
            </a:r>
            <a:endParaRPr lang="zh-CN" altLang="en-US" sz="2200" spc="100">
              <a:solidFill>
                <a:schemeClr val="tx1">
                  <a:lumMod val="75000"/>
                  <a:lumOff val="25000"/>
                </a:schemeClr>
              </a:solidFill>
              <a:latin typeface="+mn-ea"/>
              <a:sym typeface="+mn-ea"/>
            </a:endParaRPr>
          </a:p>
        </p:txBody>
      </p:sp>
      <p:sp>
        <p:nvSpPr>
          <p:cNvPr id="66" name="三角形 33"/>
          <p:cNvSpPr/>
          <p:nvPr>
            <p:custDataLst>
              <p:tags r:id="rId6"/>
            </p:custDataLst>
          </p:nvPr>
        </p:nvSpPr>
        <p:spPr>
          <a:xfrm>
            <a:off x="5742101" y="5572558"/>
            <a:ext cx="106872" cy="92215"/>
          </a:xfrm>
          <a:prstGeom prst="triangle">
            <a:avLst/>
          </a:prstGeom>
          <a:solidFill>
            <a:schemeClr val="accent3">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7" name="三角形 7"/>
          <p:cNvSpPr/>
          <p:nvPr>
            <p:custDataLst>
              <p:tags r:id="rId7"/>
            </p:custDataLst>
          </p:nvPr>
        </p:nvSpPr>
        <p:spPr>
          <a:xfrm>
            <a:off x="5702405" y="5550572"/>
            <a:ext cx="106872" cy="92215"/>
          </a:xfrm>
          <a:prstGeom prs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68" name="文本框 67"/>
          <p:cNvSpPr txBox="1"/>
          <p:nvPr>
            <p:custDataLst>
              <p:tags r:id="rId8"/>
            </p:custDataLst>
          </p:nvPr>
        </p:nvSpPr>
        <p:spPr>
          <a:xfrm>
            <a:off x="863849" y="3901689"/>
            <a:ext cx="737723" cy="622301"/>
          </a:xfrm>
          <a:prstGeom prst="rect">
            <a:avLst/>
          </a:prstGeom>
          <a:noFill/>
        </p:spPr>
        <p:txBody>
          <a:bodyPr vert="horz" wrap="square" lIns="91440" tIns="45720" rIns="91440" bIns="4572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03</a:t>
            </a:r>
            <a:endParaRPr lang="en-US" altLang="zh-CN" sz="3600" b="1" spc="150">
              <a:solidFill>
                <a:schemeClr val="tx1">
                  <a:lumMod val="85000"/>
                  <a:lumOff val="15000"/>
                </a:schemeClr>
              </a:solidFill>
              <a:latin typeface="+mn-ea"/>
              <a:cs typeface="+mj-lt"/>
            </a:endParaRPr>
          </a:p>
        </p:txBody>
      </p:sp>
      <p:sp>
        <p:nvSpPr>
          <p:cNvPr id="69" name="矩形 68"/>
          <p:cNvSpPr/>
          <p:nvPr>
            <p:custDataLst>
              <p:tags r:id="rId9"/>
            </p:custDataLst>
          </p:nvPr>
        </p:nvSpPr>
        <p:spPr>
          <a:xfrm>
            <a:off x="6223941" y="3935278"/>
            <a:ext cx="5130397" cy="1771633"/>
          </a:xfrm>
          <a:prstGeom prst="rect">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0" name="矩形 69"/>
          <p:cNvSpPr/>
          <p:nvPr>
            <p:custDataLst>
              <p:tags r:id="rId10"/>
            </p:custDataLst>
          </p:nvPr>
        </p:nvSpPr>
        <p:spPr>
          <a:xfrm>
            <a:off x="6401043" y="4365209"/>
            <a:ext cx="542299" cy="73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2" name="矩形 71"/>
          <p:cNvSpPr/>
          <p:nvPr>
            <p:custDataLst>
              <p:tags r:id="rId11"/>
            </p:custDataLst>
          </p:nvPr>
        </p:nvSpPr>
        <p:spPr>
          <a:xfrm>
            <a:off x="6345470" y="4323681"/>
            <a:ext cx="542299" cy="7389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3" name="文本框 72"/>
          <p:cNvSpPr txBox="1"/>
          <p:nvPr>
            <p:custDataLst>
              <p:tags r:id="rId12"/>
            </p:custDataLst>
          </p:nvPr>
        </p:nvSpPr>
        <p:spPr>
          <a:xfrm>
            <a:off x="6346081" y="4483073"/>
            <a:ext cx="4781937" cy="113528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200" spc="100">
                <a:solidFill>
                  <a:schemeClr val="tx1">
                    <a:lumMod val="75000"/>
                    <a:lumOff val="25000"/>
                  </a:schemeClr>
                </a:solidFill>
                <a:latin typeface="+mn-ea"/>
                <a:sym typeface="+mn-ea"/>
              </a:rPr>
              <a:t>治疗：气管镜检查、气管插管更换、气管切开等</a:t>
            </a:r>
            <a:endParaRPr lang="zh-CN" altLang="en-US" sz="2200" spc="100">
              <a:solidFill>
                <a:schemeClr val="tx1">
                  <a:lumMod val="75000"/>
                  <a:lumOff val="25000"/>
                </a:schemeClr>
              </a:solidFill>
              <a:latin typeface="+mn-ea"/>
              <a:sym typeface="+mn-ea"/>
            </a:endParaRPr>
          </a:p>
        </p:txBody>
      </p:sp>
      <p:sp>
        <p:nvSpPr>
          <p:cNvPr id="77" name="三角形 33"/>
          <p:cNvSpPr/>
          <p:nvPr>
            <p:custDataLst>
              <p:tags r:id="rId13"/>
            </p:custDataLst>
          </p:nvPr>
        </p:nvSpPr>
        <p:spPr>
          <a:xfrm>
            <a:off x="11127842" y="5572558"/>
            <a:ext cx="106872" cy="92215"/>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8" name="三角形 7"/>
          <p:cNvSpPr/>
          <p:nvPr>
            <p:custDataLst>
              <p:tags r:id="rId14"/>
            </p:custDataLst>
          </p:nvPr>
        </p:nvSpPr>
        <p:spPr>
          <a:xfrm>
            <a:off x="11087536" y="5550572"/>
            <a:ext cx="106872" cy="92215"/>
          </a:xfrm>
          <a:prstGeom prs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79" name="文本框 78"/>
          <p:cNvSpPr txBox="1"/>
          <p:nvPr>
            <p:custDataLst>
              <p:tags r:id="rId15"/>
            </p:custDataLst>
          </p:nvPr>
        </p:nvSpPr>
        <p:spPr>
          <a:xfrm>
            <a:off x="6249590" y="3901689"/>
            <a:ext cx="737723" cy="622301"/>
          </a:xfrm>
          <a:prstGeom prst="rect">
            <a:avLst/>
          </a:prstGeom>
          <a:noFill/>
        </p:spPr>
        <p:txBody>
          <a:bodyPr vert="horz" wrap="square" lIns="91440" tIns="45720" rIns="91440" bIns="4572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04</a:t>
            </a:r>
            <a:endParaRPr lang="en-US" altLang="zh-CN" sz="3600" b="1" spc="150">
              <a:solidFill>
                <a:schemeClr val="tx1">
                  <a:lumMod val="85000"/>
                  <a:lumOff val="15000"/>
                </a:schemeClr>
              </a:solidFill>
              <a:latin typeface="+mn-ea"/>
              <a:cs typeface="+mj-lt"/>
            </a:endParaRPr>
          </a:p>
        </p:txBody>
      </p:sp>
      <p:sp>
        <p:nvSpPr>
          <p:cNvPr id="80" name="矩形 79"/>
          <p:cNvSpPr/>
          <p:nvPr>
            <p:custDataLst>
              <p:tags r:id="rId16"/>
            </p:custDataLst>
          </p:nvPr>
        </p:nvSpPr>
        <p:spPr>
          <a:xfrm>
            <a:off x="838200" y="1869288"/>
            <a:ext cx="5130397" cy="1771633"/>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1" name="矩形 80"/>
          <p:cNvSpPr/>
          <p:nvPr>
            <p:custDataLst>
              <p:tags r:id="rId17"/>
            </p:custDataLst>
          </p:nvPr>
        </p:nvSpPr>
        <p:spPr>
          <a:xfrm>
            <a:off x="1015913" y="2299830"/>
            <a:ext cx="542299" cy="73894"/>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2" name="矩形 81"/>
          <p:cNvSpPr/>
          <p:nvPr>
            <p:custDataLst>
              <p:tags r:id="rId18"/>
            </p:custDataLst>
          </p:nvPr>
        </p:nvSpPr>
        <p:spPr>
          <a:xfrm>
            <a:off x="959729" y="2257692"/>
            <a:ext cx="542299" cy="7389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3" name="文本框 82"/>
          <p:cNvSpPr txBox="1"/>
          <p:nvPr>
            <p:custDataLst>
              <p:tags r:id="rId19"/>
            </p:custDataLst>
          </p:nvPr>
        </p:nvSpPr>
        <p:spPr>
          <a:xfrm>
            <a:off x="960339" y="2417694"/>
            <a:ext cx="4781937" cy="1135287"/>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400" spc="100">
                <a:solidFill>
                  <a:schemeClr val="tx1">
                    <a:lumMod val="75000"/>
                    <a:lumOff val="25000"/>
                  </a:schemeClr>
                </a:solidFill>
                <a:latin typeface="+mn-ea"/>
                <a:sym typeface="+mn-ea"/>
              </a:rPr>
              <a:t>气管植入T管断裂：气管插管断裂，导致气管内异物残留或气管阻塞</a:t>
            </a:r>
            <a:endParaRPr lang="zh-CN" altLang="en-US" sz="2400" spc="100">
              <a:solidFill>
                <a:schemeClr val="tx1">
                  <a:lumMod val="75000"/>
                  <a:lumOff val="25000"/>
                </a:schemeClr>
              </a:solidFill>
              <a:latin typeface="+mn-ea"/>
              <a:sym typeface="+mn-ea"/>
            </a:endParaRPr>
          </a:p>
        </p:txBody>
      </p:sp>
      <p:sp>
        <p:nvSpPr>
          <p:cNvPr id="85" name="三角形 33"/>
          <p:cNvSpPr/>
          <p:nvPr>
            <p:custDataLst>
              <p:tags r:id="rId20"/>
            </p:custDataLst>
          </p:nvPr>
        </p:nvSpPr>
        <p:spPr>
          <a:xfrm>
            <a:off x="5742101" y="3507179"/>
            <a:ext cx="106872" cy="92215"/>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6" name="三角形 7"/>
          <p:cNvSpPr/>
          <p:nvPr>
            <p:custDataLst>
              <p:tags r:id="rId21"/>
            </p:custDataLst>
          </p:nvPr>
        </p:nvSpPr>
        <p:spPr>
          <a:xfrm>
            <a:off x="5702405" y="3485194"/>
            <a:ext cx="106872" cy="92215"/>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87" name="文本框 86"/>
          <p:cNvSpPr txBox="1"/>
          <p:nvPr>
            <p:custDataLst>
              <p:tags r:id="rId22"/>
            </p:custDataLst>
          </p:nvPr>
        </p:nvSpPr>
        <p:spPr>
          <a:xfrm>
            <a:off x="863849" y="1835700"/>
            <a:ext cx="737723" cy="622301"/>
          </a:xfrm>
          <a:prstGeom prst="rect">
            <a:avLst/>
          </a:prstGeom>
          <a:noFill/>
        </p:spPr>
        <p:txBody>
          <a:bodyPr vert="horz" wrap="square" lIns="91440" tIns="45720" rIns="91440" bIns="4572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01</a:t>
            </a:r>
            <a:endParaRPr lang="en-US" altLang="zh-CN" sz="3600" b="1" spc="150">
              <a:solidFill>
                <a:schemeClr val="tx1">
                  <a:lumMod val="85000"/>
                  <a:lumOff val="15000"/>
                </a:schemeClr>
              </a:solidFill>
              <a:latin typeface="+mn-ea"/>
              <a:cs typeface="+mj-lt"/>
            </a:endParaRPr>
          </a:p>
        </p:txBody>
      </p:sp>
      <p:sp>
        <p:nvSpPr>
          <p:cNvPr id="89" name="矩形 88"/>
          <p:cNvSpPr/>
          <p:nvPr>
            <p:custDataLst>
              <p:tags r:id="rId23"/>
            </p:custDataLst>
          </p:nvPr>
        </p:nvSpPr>
        <p:spPr>
          <a:xfrm>
            <a:off x="6223941" y="1869288"/>
            <a:ext cx="5130397" cy="1771633"/>
          </a:xfrm>
          <a:prstGeom prst="rect">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0" name="矩形 89"/>
          <p:cNvSpPr/>
          <p:nvPr>
            <p:custDataLst>
              <p:tags r:id="rId24"/>
            </p:custDataLst>
          </p:nvPr>
        </p:nvSpPr>
        <p:spPr>
          <a:xfrm>
            <a:off x="6401043" y="2299830"/>
            <a:ext cx="542299" cy="73894"/>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1" name="矩形 90"/>
          <p:cNvSpPr/>
          <p:nvPr>
            <p:custDataLst>
              <p:tags r:id="rId25"/>
            </p:custDataLst>
          </p:nvPr>
        </p:nvSpPr>
        <p:spPr>
          <a:xfrm>
            <a:off x="6345470" y="2257692"/>
            <a:ext cx="542299" cy="7389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2" name="文本框 91"/>
          <p:cNvSpPr txBox="1"/>
          <p:nvPr>
            <p:custDataLst>
              <p:tags r:id="rId26"/>
            </p:custDataLst>
          </p:nvPr>
        </p:nvSpPr>
        <p:spPr>
          <a:xfrm>
            <a:off x="6346081" y="2417694"/>
            <a:ext cx="4781937" cy="113528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pPr>
            <a:r>
              <a:rPr lang="zh-CN" altLang="en-US" sz="2200" spc="100">
                <a:solidFill>
                  <a:schemeClr val="tx1">
                    <a:lumMod val="75000"/>
                    <a:lumOff val="25000"/>
                  </a:schemeClr>
                </a:solidFill>
                <a:latin typeface="+mn-ea"/>
                <a:sym typeface="+mn-ea"/>
              </a:rPr>
              <a:t>病因：气管插管使用不当、气管插管质量问题、气管插管老化等</a:t>
            </a:r>
            <a:endParaRPr lang="zh-CN" altLang="en-US" sz="2200" spc="100">
              <a:solidFill>
                <a:schemeClr val="tx1">
                  <a:lumMod val="75000"/>
                  <a:lumOff val="25000"/>
                </a:schemeClr>
              </a:solidFill>
              <a:latin typeface="+mn-ea"/>
              <a:sym typeface="+mn-ea"/>
            </a:endParaRPr>
          </a:p>
        </p:txBody>
      </p:sp>
      <p:sp>
        <p:nvSpPr>
          <p:cNvPr id="94" name="三角形 33"/>
          <p:cNvSpPr/>
          <p:nvPr>
            <p:custDataLst>
              <p:tags r:id="rId27"/>
            </p:custDataLst>
          </p:nvPr>
        </p:nvSpPr>
        <p:spPr>
          <a:xfrm>
            <a:off x="11127842" y="3507179"/>
            <a:ext cx="106872" cy="92215"/>
          </a:xfrm>
          <a:prstGeom prst="triangle">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5" name="三角形 7"/>
          <p:cNvSpPr/>
          <p:nvPr>
            <p:custDataLst>
              <p:tags r:id="rId28"/>
            </p:custDataLst>
          </p:nvPr>
        </p:nvSpPr>
        <p:spPr>
          <a:xfrm>
            <a:off x="11087536" y="3485194"/>
            <a:ext cx="106872" cy="92215"/>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latin typeface="+mn-ea"/>
            </a:endParaRPr>
          </a:p>
        </p:txBody>
      </p:sp>
      <p:sp>
        <p:nvSpPr>
          <p:cNvPr id="96" name="文本框 95"/>
          <p:cNvSpPr txBox="1"/>
          <p:nvPr>
            <p:custDataLst>
              <p:tags r:id="rId29"/>
            </p:custDataLst>
          </p:nvPr>
        </p:nvSpPr>
        <p:spPr>
          <a:xfrm>
            <a:off x="6249590" y="1835700"/>
            <a:ext cx="737723" cy="622301"/>
          </a:xfrm>
          <a:prstGeom prst="rect">
            <a:avLst/>
          </a:prstGeom>
          <a:noFill/>
        </p:spPr>
        <p:txBody>
          <a:bodyPr vert="horz" wrap="square" lIns="91440" tIns="45720" rIns="91440" bIns="45720" rtlCol="0" anchor="b" anchorCtr="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30000"/>
              </a:lnSpc>
            </a:pPr>
            <a:r>
              <a:rPr lang="en-US" altLang="zh-CN" sz="3600" b="1" spc="150">
                <a:solidFill>
                  <a:schemeClr val="tx1">
                    <a:lumMod val="85000"/>
                    <a:lumOff val="15000"/>
                  </a:schemeClr>
                </a:solidFill>
                <a:latin typeface="+mn-ea"/>
                <a:cs typeface="+mj-lt"/>
              </a:rPr>
              <a:t>02</a:t>
            </a:r>
            <a:endParaRPr lang="en-US" altLang="zh-CN" sz="3600" b="1" spc="150">
              <a:solidFill>
                <a:schemeClr val="tx1">
                  <a:lumMod val="85000"/>
                  <a:lumOff val="15000"/>
                </a:schemeClr>
              </a:solidFill>
              <a:latin typeface="+mn-ea"/>
              <a:cs typeface="+mj-lt"/>
            </a:endParaRPr>
          </a:p>
        </p:txBody>
      </p:sp>
    </p:spTree>
    <p:custDataLst>
      <p:tags r:id="rId3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发病机制</a:t>
            </a:r>
            <a:endParaRPr lang="zh-CN" altLang="en-US"/>
          </a:p>
        </p:txBody>
      </p:sp>
      <p:sp>
        <p:nvSpPr>
          <p:cNvPr id="11280" name="Freeform 16"/>
          <p:cNvSpPr/>
          <p:nvPr>
            <p:custDataLst>
              <p:tags r:id="rId2"/>
            </p:custDataLst>
          </p:nvPr>
        </p:nvSpPr>
        <p:spPr bwMode="auto">
          <a:xfrm>
            <a:off x="838200"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1">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1276" name="Freeform 12"/>
          <p:cNvSpPr/>
          <p:nvPr>
            <p:custDataLst>
              <p:tags r:id="rId3"/>
            </p:custDataLst>
          </p:nvPr>
        </p:nvSpPr>
        <p:spPr bwMode="auto">
          <a:xfrm>
            <a:off x="838200"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1">
              <a:lumMod val="60000"/>
              <a:lumOff val="40000"/>
            </a:schemeClr>
          </a:solidFill>
          <a:ln w="34925" cap="rnd">
            <a:solidFill>
              <a:schemeClr val="accent1"/>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5" name="文本框 34"/>
          <p:cNvSpPr txBox="1"/>
          <p:nvPr>
            <p:custDataLst>
              <p:tags r:id="rId4"/>
            </p:custDataLst>
          </p:nvPr>
        </p:nvSpPr>
        <p:spPr>
          <a:xfrm>
            <a:off x="1220882"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01</a:t>
            </a:r>
            <a:endParaRPr lang="en-US" altLang="zh-CN" sz="5400" b="1" spc="300">
              <a:solidFill>
                <a:schemeClr val="lt1">
                  <a:lumMod val="100000"/>
                </a:schemeClr>
              </a:solidFill>
              <a:uFillTx/>
              <a:latin typeface="+mn-ea"/>
            </a:endParaRPr>
          </a:p>
        </p:txBody>
      </p:sp>
      <p:sp>
        <p:nvSpPr>
          <p:cNvPr id="29" name="Freeform 16"/>
          <p:cNvSpPr/>
          <p:nvPr>
            <p:custDataLst>
              <p:tags r:id="rId5"/>
            </p:custDataLst>
          </p:nvPr>
        </p:nvSpPr>
        <p:spPr bwMode="auto">
          <a:xfrm>
            <a:off x="3613458"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2">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1" name="Freeform 12"/>
          <p:cNvSpPr/>
          <p:nvPr>
            <p:custDataLst>
              <p:tags r:id="rId6"/>
            </p:custDataLst>
          </p:nvPr>
        </p:nvSpPr>
        <p:spPr bwMode="auto">
          <a:xfrm>
            <a:off x="3613458"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2">
              <a:lumMod val="60000"/>
              <a:lumOff val="40000"/>
            </a:schemeClr>
          </a:solidFill>
          <a:ln w="34925" cap="rnd">
            <a:solidFill>
              <a:schemeClr val="accent2"/>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4" name="文本框 33"/>
          <p:cNvSpPr txBox="1"/>
          <p:nvPr>
            <p:custDataLst>
              <p:tags r:id="rId7"/>
            </p:custDataLst>
          </p:nvPr>
        </p:nvSpPr>
        <p:spPr>
          <a:xfrm>
            <a:off x="3996140"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02</a:t>
            </a:r>
            <a:endParaRPr lang="en-US" altLang="zh-CN" sz="5400" b="1" spc="300">
              <a:solidFill>
                <a:schemeClr val="lt1">
                  <a:lumMod val="100000"/>
                </a:schemeClr>
              </a:solidFill>
              <a:uFillTx/>
              <a:latin typeface="+mn-ea"/>
            </a:endParaRPr>
          </a:p>
        </p:txBody>
      </p:sp>
      <p:sp>
        <p:nvSpPr>
          <p:cNvPr id="38" name="Freeform 16"/>
          <p:cNvSpPr/>
          <p:nvPr>
            <p:custDataLst>
              <p:tags r:id="rId8"/>
            </p:custDataLst>
          </p:nvPr>
        </p:nvSpPr>
        <p:spPr bwMode="auto">
          <a:xfrm>
            <a:off x="6389368"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3">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39" name="Freeform 12"/>
          <p:cNvSpPr/>
          <p:nvPr>
            <p:custDataLst>
              <p:tags r:id="rId9"/>
            </p:custDataLst>
          </p:nvPr>
        </p:nvSpPr>
        <p:spPr bwMode="auto">
          <a:xfrm>
            <a:off x="6389368"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3">
              <a:lumMod val="60000"/>
              <a:lumOff val="40000"/>
            </a:schemeClr>
          </a:solidFill>
          <a:ln w="34925" cap="rnd">
            <a:solidFill>
              <a:schemeClr val="accent3"/>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2" name="文本框 41"/>
          <p:cNvSpPr txBox="1"/>
          <p:nvPr>
            <p:custDataLst>
              <p:tags r:id="rId10"/>
            </p:custDataLst>
          </p:nvPr>
        </p:nvSpPr>
        <p:spPr>
          <a:xfrm>
            <a:off x="6772049"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03</a:t>
            </a:r>
            <a:endParaRPr lang="en-US" altLang="zh-CN" sz="5400" b="1" spc="300">
              <a:solidFill>
                <a:schemeClr val="lt1">
                  <a:lumMod val="100000"/>
                </a:schemeClr>
              </a:solidFill>
              <a:uFillTx/>
              <a:latin typeface="+mn-ea"/>
            </a:endParaRPr>
          </a:p>
        </p:txBody>
      </p:sp>
      <p:sp>
        <p:nvSpPr>
          <p:cNvPr id="44" name="Freeform 16"/>
          <p:cNvSpPr/>
          <p:nvPr>
            <p:custDataLst>
              <p:tags r:id="rId11"/>
            </p:custDataLst>
          </p:nvPr>
        </p:nvSpPr>
        <p:spPr bwMode="auto">
          <a:xfrm>
            <a:off x="9164625" y="3235767"/>
            <a:ext cx="2189301" cy="2921757"/>
          </a:xfrm>
          <a:custGeom>
            <a:cxnLst>
              <a:cxn ang="0">
                <a:pos x="49" y="0"/>
              </a:cxn>
              <a:cxn ang="0">
                <a:pos x="391" y="0"/>
              </a:cxn>
              <a:cxn ang="0">
                <a:pos x="440" y="49"/>
              </a:cxn>
              <a:cxn ang="0">
                <a:pos x="440" y="465"/>
              </a:cxn>
              <a:cxn ang="0">
                <a:pos x="391" y="513"/>
              </a:cxn>
              <a:cxn ang="0">
                <a:pos x="49" y="513"/>
              </a:cxn>
              <a:cxn ang="0">
                <a:pos x="0" y="465"/>
              </a:cxn>
              <a:cxn ang="0">
                <a:pos x="0" y="49"/>
              </a:cxn>
              <a:cxn ang="0">
                <a:pos x="49" y="0"/>
              </a:cxn>
            </a:cxnLst>
            <a:rect l="0" t="0" r="r" b="b"/>
            <a:pathLst>
              <a:path w="440" h="513">
                <a:moveTo>
                  <a:pt x="49" y="0"/>
                </a:moveTo>
                <a:cubicBezTo>
                  <a:pt x="391" y="0"/>
                  <a:pt x="391" y="0"/>
                  <a:pt x="391" y="0"/>
                </a:cubicBezTo>
                <a:cubicBezTo>
                  <a:pt x="418" y="0"/>
                  <a:pt x="440" y="22"/>
                  <a:pt x="440" y="49"/>
                </a:cubicBezTo>
                <a:cubicBezTo>
                  <a:pt x="440" y="465"/>
                  <a:pt x="440" y="465"/>
                  <a:pt x="440" y="465"/>
                </a:cubicBezTo>
                <a:cubicBezTo>
                  <a:pt x="440" y="492"/>
                  <a:pt x="418" y="513"/>
                  <a:pt x="391" y="513"/>
                </a:cubicBezTo>
                <a:cubicBezTo>
                  <a:pt x="49" y="513"/>
                  <a:pt x="49" y="513"/>
                  <a:pt x="49" y="513"/>
                </a:cubicBezTo>
                <a:cubicBezTo>
                  <a:pt x="22" y="513"/>
                  <a:pt x="0" y="492"/>
                  <a:pt x="0" y="465"/>
                </a:cubicBezTo>
                <a:cubicBezTo>
                  <a:pt x="0" y="49"/>
                  <a:pt x="0" y="49"/>
                  <a:pt x="0" y="49"/>
                </a:cubicBezTo>
                <a:cubicBezTo>
                  <a:pt x="0" y="22"/>
                  <a:pt x="22" y="0"/>
                  <a:pt x="49" y="0"/>
                </a:cubicBezTo>
                <a:close/>
              </a:path>
            </a:pathLst>
          </a:custGeom>
          <a:gradFill>
            <a:gsLst>
              <a:gs pos="0">
                <a:schemeClr val="accent1">
                  <a:lumMod val="5000"/>
                  <a:lumOff val="95000"/>
                </a:schemeClr>
              </a:gs>
              <a:gs pos="0">
                <a:schemeClr val="accent4">
                  <a:lumMod val="20000"/>
                  <a:lumOff val="80000"/>
                </a:schemeClr>
              </a:gs>
            </a:gsLst>
            <a:lin ang="5400000" scaled="0"/>
          </a:gradFill>
          <a:ln w="9525">
            <a:no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5" name="Freeform 12"/>
          <p:cNvSpPr/>
          <p:nvPr>
            <p:custDataLst>
              <p:tags r:id="rId12"/>
            </p:custDataLst>
          </p:nvPr>
        </p:nvSpPr>
        <p:spPr bwMode="auto">
          <a:xfrm>
            <a:off x="9164625" y="1384291"/>
            <a:ext cx="2189301" cy="2035099"/>
          </a:xfrm>
          <a:custGeom>
            <a:cxnLst>
              <a:cxn ang="0">
                <a:pos x="49" y="0"/>
              </a:cxn>
              <a:cxn ang="0">
                <a:pos x="391" y="0"/>
              </a:cxn>
              <a:cxn ang="0">
                <a:pos x="440" y="49"/>
              </a:cxn>
              <a:cxn ang="0">
                <a:pos x="440" y="465"/>
              </a:cxn>
              <a:cxn ang="0">
                <a:pos x="391" y="416"/>
              </a:cxn>
              <a:cxn ang="0">
                <a:pos x="49" y="416"/>
              </a:cxn>
              <a:cxn ang="0">
                <a:pos x="0" y="465"/>
              </a:cxn>
              <a:cxn ang="0">
                <a:pos x="0" y="49"/>
              </a:cxn>
              <a:cxn ang="0">
                <a:pos x="49" y="0"/>
              </a:cxn>
            </a:cxnLst>
            <a:rect l="0" t="0" r="r" b="b"/>
            <a:pathLst>
              <a:path w="440" h="465">
                <a:moveTo>
                  <a:pt x="49" y="0"/>
                </a:moveTo>
                <a:cubicBezTo>
                  <a:pt x="391" y="0"/>
                  <a:pt x="391" y="0"/>
                  <a:pt x="391" y="0"/>
                </a:cubicBezTo>
                <a:cubicBezTo>
                  <a:pt x="418" y="0"/>
                  <a:pt x="440" y="22"/>
                  <a:pt x="440" y="49"/>
                </a:cubicBezTo>
                <a:cubicBezTo>
                  <a:pt x="440" y="465"/>
                  <a:pt x="440" y="465"/>
                  <a:pt x="440" y="465"/>
                </a:cubicBezTo>
                <a:cubicBezTo>
                  <a:pt x="440" y="438"/>
                  <a:pt x="418" y="416"/>
                  <a:pt x="391" y="416"/>
                </a:cubicBezTo>
                <a:cubicBezTo>
                  <a:pt x="49" y="416"/>
                  <a:pt x="49" y="416"/>
                  <a:pt x="49" y="416"/>
                </a:cubicBezTo>
                <a:cubicBezTo>
                  <a:pt x="22" y="416"/>
                  <a:pt x="0" y="438"/>
                  <a:pt x="0" y="465"/>
                </a:cubicBezTo>
                <a:cubicBezTo>
                  <a:pt x="0" y="49"/>
                  <a:pt x="0" y="49"/>
                  <a:pt x="0" y="49"/>
                </a:cubicBezTo>
                <a:cubicBezTo>
                  <a:pt x="0" y="22"/>
                  <a:pt x="22" y="0"/>
                  <a:pt x="49" y="0"/>
                </a:cubicBezTo>
                <a:close/>
              </a:path>
            </a:pathLst>
          </a:custGeom>
          <a:solidFill>
            <a:schemeClr val="accent4">
              <a:lumMod val="60000"/>
              <a:lumOff val="40000"/>
            </a:schemeClr>
          </a:solidFill>
          <a:ln w="34925" cap="rnd">
            <a:solidFill>
              <a:schemeClr val="accent4"/>
            </a:solidFill>
            <a:round/>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48" name="文本框 47"/>
          <p:cNvSpPr txBox="1"/>
          <p:nvPr>
            <p:custDataLst>
              <p:tags r:id="rId13"/>
            </p:custDataLst>
          </p:nvPr>
        </p:nvSpPr>
        <p:spPr>
          <a:xfrm>
            <a:off x="9547307" y="1738288"/>
            <a:ext cx="1422776" cy="1117960"/>
          </a:xfrm>
          <a:prstGeom prst="rect">
            <a:avLst/>
          </a:prstGeom>
          <a:noFill/>
        </p:spPr>
        <p:txBody>
          <a:bodyPr wrap="square"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5400" b="1" spc="300">
                <a:solidFill>
                  <a:schemeClr val="lt1">
                    <a:lumMod val="100000"/>
                  </a:schemeClr>
                </a:solidFill>
                <a:uFillTx/>
                <a:latin typeface="+mn-ea"/>
              </a:rPr>
              <a:t>04</a:t>
            </a:r>
            <a:endParaRPr lang="en-US" altLang="zh-CN" sz="5400" b="1" spc="300">
              <a:solidFill>
                <a:schemeClr val="lt1">
                  <a:lumMod val="100000"/>
                </a:schemeClr>
              </a:solidFill>
              <a:uFillTx/>
              <a:latin typeface="+mn-ea"/>
            </a:endParaRPr>
          </a:p>
        </p:txBody>
      </p:sp>
      <p:sp>
        <p:nvSpPr>
          <p:cNvPr id="4" name="文本框 3"/>
          <p:cNvSpPr txBox="1"/>
          <p:nvPr>
            <p:custDataLst>
              <p:tags r:id="rId14"/>
            </p:custDataLst>
          </p:nvPr>
        </p:nvSpPr>
        <p:spPr>
          <a:xfrm>
            <a:off x="989447"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dk1">
                    <a:lumMod val="100000"/>
                  </a:schemeClr>
                </a:solidFill>
                <a:uFillTx/>
                <a:latin typeface="+mn-ea"/>
              </a:rPr>
              <a:t>气管植入T管断裂的主要原因是气管插管固定不牢或气管插管质量不佳。</a:t>
            </a:r>
            <a:endParaRPr lang="zh-CN" altLang="en-US" sz="1400" spc="150">
              <a:solidFill>
                <a:schemeClr val="dk1">
                  <a:lumMod val="100000"/>
                </a:schemeClr>
              </a:solidFill>
              <a:uFillTx/>
              <a:latin typeface="+mn-ea"/>
            </a:endParaRPr>
          </a:p>
        </p:txBody>
      </p:sp>
      <p:sp>
        <p:nvSpPr>
          <p:cNvPr id="5" name="文本框 4"/>
          <p:cNvSpPr txBox="1"/>
          <p:nvPr>
            <p:custDataLst>
              <p:tags r:id="rId15"/>
            </p:custDataLst>
          </p:nvPr>
        </p:nvSpPr>
        <p:spPr>
          <a:xfrm>
            <a:off x="3766009"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dk1">
                    <a:lumMod val="100000"/>
                  </a:schemeClr>
                </a:solidFill>
                <a:uFillTx/>
                <a:latin typeface="+mn-ea"/>
              </a:rPr>
              <a:t>气管插管固定不牢可能导致气管插管移位或脱落，进而导致气管植入T管断裂。</a:t>
            </a:r>
            <a:endParaRPr lang="zh-CN" altLang="en-US" sz="1400" spc="150">
              <a:solidFill>
                <a:schemeClr val="dk1">
                  <a:lumMod val="100000"/>
                </a:schemeClr>
              </a:solidFill>
              <a:uFillTx/>
              <a:latin typeface="+mn-ea"/>
            </a:endParaRPr>
          </a:p>
        </p:txBody>
      </p:sp>
      <p:sp>
        <p:nvSpPr>
          <p:cNvPr id="6" name="文本框 5"/>
          <p:cNvSpPr txBox="1"/>
          <p:nvPr>
            <p:custDataLst>
              <p:tags r:id="rId16"/>
            </p:custDataLst>
          </p:nvPr>
        </p:nvSpPr>
        <p:spPr>
          <a:xfrm>
            <a:off x="6542571" y="3723409"/>
            <a:ext cx="1885380" cy="2109510"/>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dk1">
                    <a:lumMod val="100000"/>
                  </a:schemeClr>
                </a:solidFill>
                <a:uFillTx/>
                <a:latin typeface="+mn-ea"/>
              </a:rPr>
              <a:t>气管插管质量不佳可能导致气管插管在插入过程中受到损伤，进而导致气管植入T管断裂。</a:t>
            </a:r>
            <a:endParaRPr lang="zh-CN" altLang="en-US" sz="1400" spc="150">
              <a:solidFill>
                <a:schemeClr val="dk1">
                  <a:lumMod val="100000"/>
                </a:schemeClr>
              </a:solidFill>
              <a:uFillTx/>
              <a:latin typeface="+mn-ea"/>
            </a:endParaRPr>
          </a:p>
        </p:txBody>
      </p:sp>
      <p:sp>
        <p:nvSpPr>
          <p:cNvPr id="7" name="文本框 6"/>
          <p:cNvSpPr txBox="1"/>
          <p:nvPr>
            <p:custDataLst>
              <p:tags r:id="rId17"/>
            </p:custDataLst>
          </p:nvPr>
        </p:nvSpPr>
        <p:spPr>
          <a:xfrm>
            <a:off x="9316525" y="3723409"/>
            <a:ext cx="1885380" cy="2109510"/>
          </a:xfrm>
          <a:prstGeom prst="rect">
            <a:avLst/>
          </a:prstGeom>
          <a:noFill/>
        </p:spPr>
        <p:txBody>
          <a:bodyPr wrap="square" rIns="0" rtlCol="0">
            <a:normAutofit fontScale="7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2000" spc="150">
                <a:solidFill>
                  <a:schemeClr val="dk1">
                    <a:lumMod val="100000"/>
                  </a:schemeClr>
                </a:solidFill>
                <a:uFillTx/>
                <a:latin typeface="+mn-ea"/>
              </a:rPr>
              <a:t>气管植入T管断裂还可能与患者咳嗽、呕吐等生理活动有关，这些活动可能导致气管植入T管受到牵拉或压迫，进而导致气管植入T管断裂。</a:t>
            </a:r>
            <a:endParaRPr lang="zh-CN" altLang="en-US" sz="2000" spc="150">
              <a:solidFill>
                <a:schemeClr val="dk1">
                  <a:lumMod val="100000"/>
                </a:schemeClr>
              </a:solidFill>
              <a:uFillTx/>
              <a:latin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临床表现</a:t>
            </a:r>
            <a:endParaRPr lang="zh-CN" altLang="en-US"/>
          </a:p>
        </p:txBody>
      </p:sp>
      <p:sp>
        <p:nvSpPr>
          <p:cNvPr id="5" name="Freeform 5"/>
          <p:cNvSpPr/>
          <p:nvPr>
            <p:custDataLst>
              <p:tags r:id="rId2"/>
            </p:custDataLst>
          </p:nvPr>
        </p:nvSpPr>
        <p:spPr bwMode="auto">
          <a:xfrm>
            <a:off x="1068063"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1"/>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6" name="Freeform 6"/>
          <p:cNvSpPr/>
          <p:nvPr>
            <p:custDataLst>
              <p:tags r:id="rId3"/>
            </p:custDataLst>
          </p:nvPr>
        </p:nvSpPr>
        <p:spPr bwMode="auto">
          <a:xfrm>
            <a:off x="1068063"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1">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4"/>
            </p:custDataLst>
          </p:nvPr>
        </p:nvSpPr>
        <p:spPr>
          <a:xfrm>
            <a:off x="1308318"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01</a:t>
            </a:r>
            <a:endParaRPr lang="en-US" altLang="zh-CN" sz="3200" spc="300">
              <a:solidFill>
                <a:schemeClr val="lt1">
                  <a:lumMod val="100000"/>
                </a:schemeClr>
              </a:solidFill>
              <a:latin typeface="+mn-ea"/>
              <a:cs typeface="+mn-lt"/>
            </a:endParaRPr>
          </a:p>
        </p:txBody>
      </p:sp>
      <p:sp>
        <p:nvSpPr>
          <p:cNvPr id="9" name="文本框 60"/>
          <p:cNvSpPr txBox="1"/>
          <p:nvPr>
            <p:custDataLst>
              <p:tags r:id="rId5"/>
            </p:custDataLst>
          </p:nvPr>
        </p:nvSpPr>
        <p:spPr>
          <a:xfrm>
            <a:off x="838200"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呼吸困难：患者可能出现呼吸急促、胸闷、气短等症状</a:t>
            </a:r>
            <a:endParaRPr lang="zh-CN" altLang="en-US" sz="2000" spc="150">
              <a:latin typeface="+mn-ea"/>
              <a:sym typeface="+mn-ea"/>
            </a:endParaRPr>
          </a:p>
        </p:txBody>
      </p:sp>
      <p:sp>
        <p:nvSpPr>
          <p:cNvPr id="17" name="Freeform 5"/>
          <p:cNvSpPr/>
          <p:nvPr>
            <p:custDataLst>
              <p:tags r:id="rId6"/>
            </p:custDataLst>
          </p:nvPr>
        </p:nvSpPr>
        <p:spPr bwMode="auto">
          <a:xfrm>
            <a:off x="2851331"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2"/>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8" name="Freeform 6"/>
          <p:cNvSpPr/>
          <p:nvPr>
            <p:custDataLst>
              <p:tags r:id="rId7"/>
            </p:custDataLst>
          </p:nvPr>
        </p:nvSpPr>
        <p:spPr bwMode="auto">
          <a:xfrm>
            <a:off x="3034732"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2">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4" name="文本框 58"/>
          <p:cNvSpPr txBox="1"/>
          <p:nvPr>
            <p:custDataLst>
              <p:tags r:id="rId8"/>
            </p:custDataLst>
          </p:nvPr>
        </p:nvSpPr>
        <p:spPr>
          <a:xfrm>
            <a:off x="3091587"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02</a:t>
            </a:r>
            <a:endParaRPr lang="en-US" altLang="zh-CN" sz="3200" spc="300">
              <a:solidFill>
                <a:schemeClr val="lt1">
                  <a:lumMod val="100000"/>
                </a:schemeClr>
              </a:solidFill>
              <a:latin typeface="+mn-ea"/>
              <a:cs typeface="+mn-lt"/>
            </a:endParaRPr>
          </a:p>
        </p:txBody>
      </p:sp>
      <p:sp>
        <p:nvSpPr>
          <p:cNvPr id="15" name="文本框 60"/>
          <p:cNvSpPr txBox="1"/>
          <p:nvPr>
            <p:custDataLst>
              <p:tags r:id="rId9"/>
            </p:custDataLst>
          </p:nvPr>
        </p:nvSpPr>
        <p:spPr>
          <a:xfrm>
            <a:off x="2621469"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咳嗽：患者可能出现咳嗽、咳痰等症状</a:t>
            </a:r>
            <a:endParaRPr lang="zh-CN" altLang="en-US" sz="2000" spc="150">
              <a:latin typeface="+mn-ea"/>
              <a:sym typeface="+mn-ea"/>
            </a:endParaRPr>
          </a:p>
        </p:txBody>
      </p:sp>
      <p:sp>
        <p:nvSpPr>
          <p:cNvPr id="24" name="Freeform 5"/>
          <p:cNvSpPr/>
          <p:nvPr>
            <p:custDataLst>
              <p:tags r:id="rId10"/>
            </p:custDataLst>
          </p:nvPr>
        </p:nvSpPr>
        <p:spPr bwMode="auto">
          <a:xfrm>
            <a:off x="4633989"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3"/>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11"/>
            </p:custDataLst>
          </p:nvPr>
        </p:nvSpPr>
        <p:spPr bwMode="auto">
          <a:xfrm>
            <a:off x="4633989"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3">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1" name="文本框 58"/>
          <p:cNvSpPr txBox="1"/>
          <p:nvPr>
            <p:custDataLst>
              <p:tags r:id="rId12"/>
            </p:custDataLst>
          </p:nvPr>
        </p:nvSpPr>
        <p:spPr>
          <a:xfrm>
            <a:off x="4874244"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03</a:t>
            </a:r>
            <a:endParaRPr lang="en-US" altLang="zh-CN" sz="3200" spc="300">
              <a:solidFill>
                <a:schemeClr val="lt1">
                  <a:lumMod val="100000"/>
                </a:schemeClr>
              </a:solidFill>
              <a:latin typeface="+mn-ea"/>
              <a:cs typeface="+mn-lt"/>
            </a:endParaRPr>
          </a:p>
        </p:txBody>
      </p:sp>
      <p:sp>
        <p:nvSpPr>
          <p:cNvPr id="22" name="文本框 60"/>
          <p:cNvSpPr txBox="1"/>
          <p:nvPr>
            <p:custDataLst>
              <p:tags r:id="rId13"/>
            </p:custDataLst>
          </p:nvPr>
        </p:nvSpPr>
        <p:spPr>
          <a:xfrm>
            <a:off x="4404126"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咯血：患者可能出现咯血、痰中带血等症状</a:t>
            </a:r>
            <a:endParaRPr lang="zh-CN" altLang="en-US" sz="2000" spc="150">
              <a:latin typeface="+mn-ea"/>
              <a:sym typeface="+mn-ea"/>
            </a:endParaRPr>
          </a:p>
        </p:txBody>
      </p:sp>
      <p:sp>
        <p:nvSpPr>
          <p:cNvPr id="31" name="Freeform 5"/>
          <p:cNvSpPr/>
          <p:nvPr>
            <p:custDataLst>
              <p:tags r:id="rId14"/>
            </p:custDataLst>
          </p:nvPr>
        </p:nvSpPr>
        <p:spPr bwMode="auto">
          <a:xfrm>
            <a:off x="6417257"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4"/>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2" name="Freeform 6"/>
          <p:cNvSpPr/>
          <p:nvPr>
            <p:custDataLst>
              <p:tags r:id="rId15"/>
            </p:custDataLst>
          </p:nvPr>
        </p:nvSpPr>
        <p:spPr bwMode="auto">
          <a:xfrm>
            <a:off x="6417257"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4">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8" name="文本框 58"/>
          <p:cNvSpPr txBox="1"/>
          <p:nvPr>
            <p:custDataLst>
              <p:tags r:id="rId16"/>
            </p:custDataLst>
          </p:nvPr>
        </p:nvSpPr>
        <p:spPr>
          <a:xfrm>
            <a:off x="6657513"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04</a:t>
            </a:r>
            <a:endParaRPr lang="en-US" altLang="zh-CN" sz="3200" spc="300">
              <a:solidFill>
                <a:schemeClr val="lt1">
                  <a:lumMod val="100000"/>
                </a:schemeClr>
              </a:solidFill>
              <a:latin typeface="+mn-ea"/>
              <a:cs typeface="+mn-lt"/>
            </a:endParaRPr>
          </a:p>
        </p:txBody>
      </p:sp>
      <p:sp>
        <p:nvSpPr>
          <p:cNvPr id="29" name="文本框 60"/>
          <p:cNvSpPr txBox="1"/>
          <p:nvPr>
            <p:custDataLst>
              <p:tags r:id="rId17"/>
            </p:custDataLst>
          </p:nvPr>
        </p:nvSpPr>
        <p:spPr>
          <a:xfrm>
            <a:off x="6187395"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胸痛：患者可能出现胸痛、胸闷等症状</a:t>
            </a:r>
            <a:endParaRPr lang="zh-CN" altLang="en-US" sz="2000" spc="150">
              <a:latin typeface="+mn-ea"/>
              <a:sym typeface="+mn-ea"/>
            </a:endParaRPr>
          </a:p>
        </p:txBody>
      </p:sp>
      <p:sp>
        <p:nvSpPr>
          <p:cNvPr id="38" name="Freeform 5"/>
          <p:cNvSpPr/>
          <p:nvPr>
            <p:custDataLst>
              <p:tags r:id="rId18"/>
            </p:custDataLst>
          </p:nvPr>
        </p:nvSpPr>
        <p:spPr bwMode="auto">
          <a:xfrm>
            <a:off x="8199915"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5"/>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6"/>
          <p:cNvSpPr/>
          <p:nvPr>
            <p:custDataLst>
              <p:tags r:id="rId19"/>
            </p:custDataLst>
          </p:nvPr>
        </p:nvSpPr>
        <p:spPr bwMode="auto">
          <a:xfrm>
            <a:off x="8199915"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5">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20"/>
            </p:custDataLst>
          </p:nvPr>
        </p:nvSpPr>
        <p:spPr>
          <a:xfrm>
            <a:off x="8440170"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05</a:t>
            </a:r>
            <a:endParaRPr lang="en-US" altLang="zh-CN" sz="3200" spc="300">
              <a:solidFill>
                <a:schemeClr val="lt1">
                  <a:lumMod val="100000"/>
                </a:schemeClr>
              </a:solidFill>
              <a:latin typeface="+mn-ea"/>
              <a:cs typeface="+mn-lt"/>
            </a:endParaRPr>
          </a:p>
        </p:txBody>
      </p:sp>
      <p:sp>
        <p:nvSpPr>
          <p:cNvPr id="36" name="文本框 60"/>
          <p:cNvSpPr txBox="1"/>
          <p:nvPr>
            <p:custDataLst>
              <p:tags r:id="rId21"/>
            </p:custDataLst>
          </p:nvPr>
        </p:nvSpPr>
        <p:spPr>
          <a:xfrm>
            <a:off x="7970052"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发热：患者可能出现发热、寒战等症状</a:t>
            </a:r>
            <a:endParaRPr lang="zh-CN" altLang="en-US" sz="2000" spc="150">
              <a:latin typeface="+mn-ea"/>
              <a:sym typeface="+mn-ea"/>
            </a:endParaRPr>
          </a:p>
        </p:txBody>
      </p:sp>
      <p:sp>
        <p:nvSpPr>
          <p:cNvPr id="4" name="Freeform 5"/>
          <p:cNvSpPr/>
          <p:nvPr>
            <p:custDataLst>
              <p:tags r:id="rId22"/>
            </p:custDataLst>
          </p:nvPr>
        </p:nvSpPr>
        <p:spPr bwMode="auto">
          <a:xfrm>
            <a:off x="9983183" y="1686342"/>
            <a:ext cx="1141365" cy="732381"/>
          </a:xfrm>
          <a:custGeom>
            <a:gdLst>
              <a:gd name="T0" fmla="*/ 215 w 1121"/>
              <a:gd name="T1" fmla="*/ 0 h 719"/>
              <a:gd name="T2" fmla="*/ 793 w 1121"/>
              <a:gd name="T3" fmla="*/ 0 h 719"/>
              <a:gd name="T4" fmla="*/ 1121 w 1121"/>
              <a:gd name="T5" fmla="*/ 353 h 719"/>
              <a:gd name="T6" fmla="*/ 777 w 1121"/>
              <a:gd name="T7" fmla="*/ 719 h 719"/>
              <a:gd name="T8" fmla="*/ 0 w 1121"/>
              <a:gd name="T9" fmla="*/ 719 h 719"/>
              <a:gd name="T10" fmla="*/ 215 w 1121"/>
              <a:gd name="T11" fmla="*/ 0 h 719"/>
            </a:gdLst>
            <a:cxnLst>
              <a:cxn ang="0">
                <a:pos x="T0" y="T1"/>
              </a:cxn>
              <a:cxn ang="0">
                <a:pos x="T2" y="T3"/>
              </a:cxn>
              <a:cxn ang="0">
                <a:pos x="T4" y="T5"/>
              </a:cxn>
              <a:cxn ang="0">
                <a:pos x="T6" y="T7"/>
              </a:cxn>
              <a:cxn ang="0">
                <a:pos x="T8" y="T9"/>
              </a:cxn>
              <a:cxn ang="0">
                <a:pos x="T10" y="T11"/>
              </a:cxn>
            </a:cxnLst>
            <a:rect l="0" t="0" r="r" b="b"/>
            <a:pathLst>
              <a:path w="1121" h="719">
                <a:moveTo>
                  <a:pt x="215" y="0"/>
                </a:moveTo>
                <a:cubicBezTo>
                  <a:pt x="793" y="0"/>
                  <a:pt x="793" y="0"/>
                  <a:pt x="793" y="0"/>
                </a:cubicBezTo>
                <a:cubicBezTo>
                  <a:pt x="793" y="0"/>
                  <a:pt x="1109" y="27"/>
                  <a:pt x="1121" y="353"/>
                </a:cubicBezTo>
                <a:cubicBezTo>
                  <a:pt x="1113" y="719"/>
                  <a:pt x="777" y="719"/>
                  <a:pt x="777" y="719"/>
                </a:cubicBezTo>
                <a:cubicBezTo>
                  <a:pt x="0" y="719"/>
                  <a:pt x="0" y="719"/>
                  <a:pt x="0" y="719"/>
                </a:cubicBezTo>
                <a:lnTo>
                  <a:pt x="215" y="0"/>
                </a:lnTo>
                <a:close/>
              </a:path>
            </a:pathLst>
          </a:custGeom>
          <a:solidFill>
            <a:schemeClr val="accent6"/>
          </a:solidFill>
          <a:ln>
            <a:noFill/>
          </a:ln>
          <a:effectLst>
            <a:outerShdw blurRad="101600" dist="101600" dir="2700000" algn="tl" rotWithShape="0">
              <a:prstClr val="black">
                <a:alpha val="15000"/>
              </a:prst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7" name="文本框 58"/>
          <p:cNvSpPr txBox="1"/>
          <p:nvPr>
            <p:custDataLst>
              <p:tags r:id="rId23"/>
            </p:custDataLst>
          </p:nvPr>
        </p:nvSpPr>
        <p:spPr>
          <a:xfrm>
            <a:off x="10223439" y="1780488"/>
            <a:ext cx="660855" cy="529417"/>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lt1">
                    <a:lumMod val="100000"/>
                  </a:schemeClr>
                </a:solidFill>
                <a:latin typeface="+mn-ea"/>
                <a:cs typeface="+mn-lt"/>
              </a:rPr>
              <a:t>06</a:t>
            </a:r>
            <a:endParaRPr lang="en-US" altLang="zh-CN" sz="3200" spc="300">
              <a:solidFill>
                <a:schemeClr val="lt1">
                  <a:lumMod val="100000"/>
                </a:schemeClr>
              </a:solidFill>
              <a:latin typeface="+mn-ea"/>
              <a:cs typeface="+mn-lt"/>
            </a:endParaRPr>
          </a:p>
        </p:txBody>
      </p:sp>
      <p:sp>
        <p:nvSpPr>
          <p:cNvPr id="10" name="文本框 60"/>
          <p:cNvSpPr txBox="1"/>
          <p:nvPr>
            <p:custDataLst>
              <p:tags r:id="rId24"/>
            </p:custDataLst>
          </p:nvPr>
        </p:nvSpPr>
        <p:spPr>
          <a:xfrm>
            <a:off x="9753321" y="3004384"/>
            <a:ext cx="1601146" cy="2851602"/>
          </a:xfrm>
          <a:prstGeom prst="rect">
            <a:avLst/>
          </a:prstGeom>
          <a:noFill/>
        </p:spPr>
        <p:txBody>
          <a:bodyPr wrap="square" r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latin typeface="+mn-ea"/>
                <a:sym typeface="+mn-ea"/>
              </a:rPr>
              <a:t>肺部感染：患者可能出现肺部感染、肺炎等症状</a:t>
            </a:r>
            <a:endParaRPr lang="zh-CN" altLang="en-US" sz="2000" spc="150">
              <a:latin typeface="+mn-ea"/>
              <a:sym typeface="+mn-ea"/>
            </a:endParaRPr>
          </a:p>
        </p:txBody>
      </p:sp>
      <p:sp>
        <p:nvSpPr>
          <p:cNvPr id="11" name="Freeform 6"/>
          <p:cNvSpPr/>
          <p:nvPr>
            <p:custDataLst>
              <p:tags r:id="rId25"/>
            </p:custDataLst>
          </p:nvPr>
        </p:nvSpPr>
        <p:spPr bwMode="auto">
          <a:xfrm>
            <a:off x="9983183" y="2418724"/>
            <a:ext cx="302612" cy="252482"/>
          </a:xfrm>
          <a:custGeom>
            <a:gdLst>
              <a:gd name="T0" fmla="*/ 0 w 706"/>
              <a:gd name="T1" fmla="*/ 0 h 589"/>
              <a:gd name="T2" fmla="*/ 511 w 706"/>
              <a:gd name="T3" fmla="*/ 589 h 589"/>
              <a:gd name="T4" fmla="*/ 706 w 706"/>
              <a:gd name="T5" fmla="*/ 0 h 589"/>
              <a:gd name="T6" fmla="*/ 0 w 706"/>
              <a:gd name="T7" fmla="*/ 0 h 589"/>
            </a:gdLst>
            <a:cxnLst>
              <a:cxn ang="0">
                <a:pos x="T0" y="T1"/>
              </a:cxn>
              <a:cxn ang="0">
                <a:pos x="T2" y="T3"/>
              </a:cxn>
              <a:cxn ang="0">
                <a:pos x="T4" y="T5"/>
              </a:cxn>
              <a:cxn ang="0">
                <a:pos x="T6" y="T7"/>
              </a:cxn>
            </a:cxnLst>
            <a:rect l="0" t="0" r="r" b="b"/>
            <a:pathLst>
              <a:path w="706" h="589">
                <a:moveTo>
                  <a:pt x="0" y="0"/>
                </a:moveTo>
                <a:lnTo>
                  <a:pt x="511" y="589"/>
                </a:lnTo>
                <a:lnTo>
                  <a:pt x="706" y="0"/>
                </a:lnTo>
                <a:lnTo>
                  <a:pt x="0" y="0"/>
                </a:lnTo>
                <a:close/>
              </a:path>
            </a:pathLst>
          </a:custGeom>
          <a:solidFill>
            <a:schemeClr val="accent6">
              <a:alpha val="80000"/>
            </a:schemeClr>
          </a:solidFill>
          <a:ln>
            <a:noFill/>
          </a:ln>
        </p:spPr>
        <p:txBody>
          <a:bodyPr vert="horz" wrap="square" lIns="91440" tIns="45720" rIns="91440" bIns="45720" numCol="1" anchor="t" anchorCtr="0" compatLnSpc="1">
            <a:normAutofit fontScale="5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诊断标准</a:t>
            </a:r>
            <a:endParaRPr lang="zh-CN" altLang="en-US"/>
          </a:p>
        </p:txBody>
      </p:sp>
      <p:sp>
        <p:nvSpPr>
          <p:cNvPr id="31" name="五边形 30"/>
          <p:cNvSpPr/>
          <p:nvPr>
            <p:custDataLst>
              <p:tags r:id="rId2"/>
            </p:custDataLst>
          </p:nvPr>
        </p:nvSpPr>
        <p:spPr>
          <a:xfrm>
            <a:off x="838200" y="3218059"/>
            <a:ext cx="2787094" cy="113291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342276" y="3218059"/>
            <a:ext cx="2787094" cy="113291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215900" rIns="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350429" y="3218059"/>
            <a:ext cx="2787094" cy="113291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215900" rIns="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46353" y="3218059"/>
            <a:ext cx="2787094" cy="113291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215900" rIns="0"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气管植入T管断裂的体征：气管插管处可见断裂的T管</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气管植入T管断裂的症状：呼吸困难、咳嗽、胸痛等</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气管植入T管断裂的影像学检查：X线片、CT等可显示气管插管处断裂的T管</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气管植入T管断裂的诊断：根据症状、体征和影像学检查结果进行诊断</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病例汇报</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TWO</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患者基本信息</a:t>
            </a:r>
            <a:endParaRPr lang="zh-CN" altLang="en-US"/>
          </a:p>
        </p:txBody>
      </p:sp>
      <p:cxnSp>
        <p:nvCxnSpPr>
          <p:cNvPr id="184" name="直接箭头连接符 183"/>
          <p:cNvCxnSpPr/>
          <p:nvPr>
            <p:custDataLst>
              <p:tags r:id="rId2"/>
            </p:custDataLst>
          </p:nvPr>
        </p:nvCxnSpPr>
        <p:spPr>
          <a:xfrm>
            <a:off x="917927" y="3543807"/>
            <a:ext cx="10348353"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3"/>
            </p:custDataLst>
          </p:nvPr>
        </p:nvCxnSpPr>
        <p:spPr>
          <a:xfrm>
            <a:off x="3071161" y="2604465"/>
            <a:ext cx="599" cy="882394"/>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4"/>
            </p:custDataLst>
          </p:nvPr>
        </p:nvSpPr>
        <p:spPr>
          <a:xfrm>
            <a:off x="2049095" y="2089535"/>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年龄：50岁</a:t>
            </a:r>
            <a:endParaRPr lang="zh-CN" altLang="en-US" sz="1200" spc="150">
              <a:solidFill>
                <a:schemeClr val="tx1">
                  <a:lumMod val="65000"/>
                  <a:lumOff val="35000"/>
                </a:schemeClr>
              </a:solidFill>
              <a:latin typeface="+mn-ea"/>
              <a:sym typeface="+mn-ea"/>
            </a:endParaRPr>
          </a:p>
        </p:txBody>
      </p:sp>
      <p:cxnSp>
        <p:nvCxnSpPr>
          <p:cNvPr id="5" name="直接连接符 4"/>
          <p:cNvCxnSpPr/>
          <p:nvPr>
            <p:custDataLst>
              <p:tags r:id="rId5"/>
            </p:custDataLst>
          </p:nvPr>
        </p:nvCxnSpPr>
        <p:spPr>
          <a:xfrm flipH="1">
            <a:off x="5488754" y="3232691"/>
            <a:ext cx="3597" cy="252370"/>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6"/>
            </p:custDataLst>
          </p:nvPr>
        </p:nvSpPr>
        <p:spPr>
          <a:xfrm>
            <a:off x="4470884" y="2735146"/>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职业：退休工人</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7"/>
            </p:custDataLst>
          </p:nvPr>
        </p:nvCxnSpPr>
        <p:spPr>
          <a:xfrm flipV="1">
            <a:off x="7910543" y="2223812"/>
            <a:ext cx="3597" cy="125765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6" name="正文"/>
          <p:cNvSpPr txBox="1"/>
          <p:nvPr>
            <p:custDataLst>
              <p:tags r:id="rId8"/>
            </p:custDataLst>
          </p:nvPr>
        </p:nvSpPr>
        <p:spPr>
          <a:xfrm>
            <a:off x="6892673" y="1724468"/>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家庭情况：已婚，有一子一女</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9"/>
            </p:custDataLst>
          </p:nvPr>
        </p:nvCxnSpPr>
        <p:spPr>
          <a:xfrm flipV="1">
            <a:off x="10332333" y="3061847"/>
            <a:ext cx="3597" cy="496946"/>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10"/>
            </p:custDataLst>
          </p:nvPr>
        </p:nvSpPr>
        <p:spPr>
          <a:xfrm>
            <a:off x="9314462" y="2561304"/>
            <a:ext cx="2039338" cy="4981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联系方式：138xxxxxxxx</a:t>
            </a:r>
            <a:endParaRPr lang="zh-CN" altLang="en-US" sz="1200" spc="150">
              <a:solidFill>
                <a:schemeClr val="tx1">
                  <a:lumMod val="65000"/>
                  <a:lumOff val="35000"/>
                </a:schemeClr>
              </a:solidFill>
              <a:latin typeface="+mn-ea"/>
              <a:sym typeface="+mn-ea"/>
            </a:endParaRPr>
          </a:p>
        </p:txBody>
      </p:sp>
      <p:cxnSp>
        <p:nvCxnSpPr>
          <p:cNvPr id="92" name="直接连接符 91"/>
          <p:cNvCxnSpPr/>
          <p:nvPr>
            <p:custDataLst>
              <p:tags r:id="rId11"/>
            </p:custDataLst>
          </p:nvPr>
        </p:nvCxnSpPr>
        <p:spPr>
          <a:xfrm flipV="1">
            <a:off x="1859068" y="3558794"/>
            <a:ext cx="599" cy="173841"/>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12"/>
            </p:custDataLst>
          </p:nvPr>
        </p:nvSpPr>
        <p:spPr>
          <a:xfrm>
            <a:off x="838200" y="3968819"/>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姓名：张三</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13"/>
            </p:custDataLst>
          </p:nvPr>
        </p:nvCxnSpPr>
        <p:spPr>
          <a:xfrm flipV="1">
            <a:off x="4282056" y="3539012"/>
            <a:ext cx="3597" cy="1057435"/>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2" name="正文"/>
          <p:cNvSpPr txBox="1"/>
          <p:nvPr>
            <p:custDataLst>
              <p:tags r:id="rId14"/>
            </p:custDataLst>
          </p:nvPr>
        </p:nvSpPr>
        <p:spPr>
          <a:xfrm>
            <a:off x="3259989" y="4827236"/>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性别：男</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15"/>
            </p:custDataLst>
          </p:nvPr>
        </p:nvCxnSpPr>
        <p:spPr>
          <a:xfrm flipH="1">
            <a:off x="6701447" y="3583971"/>
            <a:ext cx="0" cy="528717"/>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3" name="正文"/>
          <p:cNvSpPr txBox="1"/>
          <p:nvPr>
            <p:custDataLst>
              <p:tags r:id="rId16"/>
            </p:custDataLst>
          </p:nvPr>
        </p:nvSpPr>
        <p:spPr>
          <a:xfrm>
            <a:off x="5681778" y="4389635"/>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病史：气管植入T管断裂，有吸烟史</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17"/>
            </p:custDataLst>
          </p:nvPr>
        </p:nvCxnSpPr>
        <p:spPr>
          <a:xfrm flipV="1">
            <a:off x="9122637" y="3539012"/>
            <a:ext cx="1798" cy="138893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5" name="正文"/>
          <p:cNvSpPr txBox="1"/>
          <p:nvPr>
            <p:custDataLst>
              <p:tags r:id="rId18"/>
            </p:custDataLst>
          </p:nvPr>
        </p:nvSpPr>
        <p:spPr>
          <a:xfrm>
            <a:off x="8103567" y="5159333"/>
            <a:ext cx="2039338" cy="65879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居住地：北京</a:t>
            </a:r>
            <a:endParaRPr lang="zh-CN" altLang="en-US" sz="1200" spc="150">
              <a:solidFill>
                <a:schemeClr val="tx1">
                  <a:lumMod val="65000"/>
                  <a:lumOff val="35000"/>
                </a:schemeClr>
              </a:solidFill>
              <a:latin typeface="+mn-ea"/>
              <a:sym typeface="+mn-ea"/>
            </a:endParaRPr>
          </a:p>
        </p:txBody>
      </p:sp>
      <p:sp>
        <p:nvSpPr>
          <p:cNvPr id="19" name="椭圆 18"/>
          <p:cNvSpPr/>
          <p:nvPr>
            <p:custDataLst>
              <p:tags r:id="rId19"/>
            </p:custDataLst>
          </p:nvPr>
        </p:nvSpPr>
        <p:spPr>
          <a:xfrm>
            <a:off x="300881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0"/>
            </p:custDataLst>
          </p:nvPr>
        </p:nvSpPr>
        <p:spPr>
          <a:xfrm>
            <a:off x="54282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1"/>
            </p:custDataLst>
          </p:nvPr>
        </p:nvSpPr>
        <p:spPr>
          <a:xfrm>
            <a:off x="7849999"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2"/>
            </p:custDataLst>
          </p:nvPr>
        </p:nvSpPr>
        <p:spPr>
          <a:xfrm>
            <a:off x="10271788"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23"/>
            </p:custDataLst>
          </p:nvPr>
        </p:nvSpPr>
        <p:spPr>
          <a:xfrm>
            <a:off x="1796125"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4"/>
            </p:custDataLst>
          </p:nvPr>
        </p:nvSpPr>
        <p:spPr>
          <a:xfrm>
            <a:off x="4223310"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5"/>
            </p:custDataLst>
          </p:nvPr>
        </p:nvSpPr>
        <p:spPr>
          <a:xfrm>
            <a:off x="6639104"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6"/>
            </p:custDataLst>
          </p:nvPr>
        </p:nvSpPr>
        <p:spPr>
          <a:xfrm>
            <a:off x="9060893" y="3481464"/>
            <a:ext cx="124686" cy="124686"/>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ustDataLst>
      <p:tags r:id="rId2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病例摘要</a:t>
            </a:r>
            <a:endParaRPr lang="zh-CN" altLang="en-US"/>
          </a:p>
        </p:txBody>
      </p:sp>
      <p:cxnSp>
        <p:nvCxnSpPr>
          <p:cNvPr id="92" name="直接连接符 91"/>
          <p:cNvCxnSpPr/>
          <p:nvPr>
            <p:custDataLst>
              <p:tags r:id="rId2"/>
            </p:custDataLst>
          </p:nvPr>
        </p:nvCxnSpPr>
        <p:spPr>
          <a:xfrm flipV="1">
            <a:off x="1855646" y="3634842"/>
            <a:ext cx="598" cy="173564"/>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26" name="正文"/>
          <p:cNvSpPr txBox="1"/>
          <p:nvPr>
            <p:custDataLst>
              <p:tags r:id="rId3"/>
            </p:custDataLst>
          </p:nvPr>
        </p:nvSpPr>
        <p:spPr>
          <a:xfrm>
            <a:off x="838200" y="4022070"/>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患者基本信息：年龄、性别、职业等</a:t>
            </a:r>
            <a:endParaRPr lang="zh-CN" altLang="en-US" sz="1200" spc="150">
              <a:solidFill>
                <a:schemeClr val="tx1">
                  <a:lumMod val="65000"/>
                  <a:lumOff val="35000"/>
                </a:schemeClr>
              </a:solidFill>
              <a:latin typeface="+mn-ea"/>
              <a:sym typeface="+mn-ea"/>
            </a:endParaRPr>
          </a:p>
        </p:txBody>
      </p:sp>
      <p:cxnSp>
        <p:nvCxnSpPr>
          <p:cNvPr id="85" name="直接连接符 84"/>
          <p:cNvCxnSpPr/>
          <p:nvPr>
            <p:custDataLst>
              <p:tags r:id="rId4"/>
            </p:custDataLst>
          </p:nvPr>
        </p:nvCxnSpPr>
        <p:spPr>
          <a:xfrm flipV="1">
            <a:off x="3974327" y="3615091"/>
            <a:ext cx="3591" cy="105574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4" name="正文"/>
          <p:cNvSpPr txBox="1"/>
          <p:nvPr>
            <p:custDataLst>
              <p:tags r:id="rId5"/>
            </p:custDataLst>
          </p:nvPr>
        </p:nvSpPr>
        <p:spPr>
          <a:xfrm>
            <a:off x="2958078" y="4888095"/>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现病史：发病时间、持续时间、病情发展等</a:t>
            </a:r>
            <a:endParaRPr lang="zh-CN" altLang="en-US" sz="1200" spc="150">
              <a:solidFill>
                <a:schemeClr val="tx1">
                  <a:lumMod val="65000"/>
                  <a:lumOff val="35000"/>
                </a:schemeClr>
              </a:solidFill>
              <a:latin typeface="+mn-ea"/>
              <a:sym typeface="+mn-ea"/>
            </a:endParaRPr>
          </a:p>
        </p:txBody>
      </p:sp>
      <p:cxnSp>
        <p:nvCxnSpPr>
          <p:cNvPr id="7" name="直接连接符 6"/>
          <p:cNvCxnSpPr/>
          <p:nvPr>
            <p:custDataLst>
              <p:tags r:id="rId6"/>
            </p:custDataLst>
          </p:nvPr>
        </p:nvCxnSpPr>
        <p:spPr>
          <a:xfrm flipH="1">
            <a:off x="6096000" y="3659979"/>
            <a:ext cx="0" cy="52787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5" name="正文"/>
          <p:cNvSpPr txBox="1"/>
          <p:nvPr>
            <p:custDataLst>
              <p:tags r:id="rId7"/>
            </p:custDataLst>
          </p:nvPr>
        </p:nvSpPr>
        <p:spPr>
          <a:xfrm>
            <a:off x="5077956" y="4405706"/>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体格检查：生命体征、气管插管情况等</a:t>
            </a:r>
            <a:endParaRPr lang="zh-CN" altLang="en-US" sz="1200" spc="150">
              <a:solidFill>
                <a:schemeClr val="tx1">
                  <a:lumMod val="65000"/>
                  <a:lumOff val="35000"/>
                </a:schemeClr>
              </a:solidFill>
              <a:latin typeface="+mn-ea"/>
              <a:sym typeface="+mn-ea"/>
            </a:endParaRPr>
          </a:p>
        </p:txBody>
      </p:sp>
      <p:cxnSp>
        <p:nvCxnSpPr>
          <p:cNvPr id="84" name="直接连接符 83"/>
          <p:cNvCxnSpPr/>
          <p:nvPr>
            <p:custDataLst>
              <p:tags r:id="rId8"/>
            </p:custDataLst>
          </p:nvPr>
        </p:nvCxnSpPr>
        <p:spPr>
          <a:xfrm flipV="1">
            <a:off x="8214681" y="3615091"/>
            <a:ext cx="1795" cy="1386719"/>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8" name="正文"/>
          <p:cNvSpPr txBox="1"/>
          <p:nvPr>
            <p:custDataLst>
              <p:tags r:id="rId9"/>
            </p:custDataLst>
          </p:nvPr>
        </p:nvSpPr>
        <p:spPr>
          <a:xfrm>
            <a:off x="7197834" y="5212481"/>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诊断：根据病史、体格检查和辅助检查做出的诊断</a:t>
            </a:r>
            <a:endParaRPr lang="zh-CN" altLang="en-US" sz="1200" spc="150">
              <a:solidFill>
                <a:schemeClr val="tx1">
                  <a:lumMod val="65000"/>
                  <a:lumOff val="35000"/>
                </a:schemeClr>
              </a:solidFill>
              <a:latin typeface="+mn-ea"/>
              <a:sym typeface="+mn-ea"/>
            </a:endParaRPr>
          </a:p>
        </p:txBody>
      </p:sp>
      <p:cxnSp>
        <p:nvCxnSpPr>
          <p:cNvPr id="32" name="直接连接符 31"/>
          <p:cNvCxnSpPr/>
          <p:nvPr>
            <p:custDataLst>
              <p:tags r:id="rId10"/>
            </p:custDataLst>
          </p:nvPr>
        </p:nvCxnSpPr>
        <p:spPr>
          <a:xfrm flipH="1">
            <a:off x="10335756" y="3676138"/>
            <a:ext cx="0" cy="321992"/>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10" name="正文"/>
          <p:cNvSpPr txBox="1"/>
          <p:nvPr>
            <p:custDataLst>
              <p:tags r:id="rId11"/>
            </p:custDataLst>
          </p:nvPr>
        </p:nvSpPr>
        <p:spPr>
          <a:xfrm>
            <a:off x="9317712" y="4235733"/>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预后：根据病情和治疗方案预测患者的预后情况</a:t>
            </a:r>
            <a:endParaRPr lang="zh-CN" altLang="en-US" sz="1200" spc="150">
              <a:solidFill>
                <a:schemeClr val="tx1">
                  <a:lumMod val="65000"/>
                  <a:lumOff val="35000"/>
                </a:schemeClr>
              </a:solidFill>
              <a:latin typeface="+mn-ea"/>
              <a:sym typeface="+mn-ea"/>
            </a:endParaRPr>
          </a:p>
        </p:txBody>
      </p:sp>
      <p:cxnSp>
        <p:nvCxnSpPr>
          <p:cNvPr id="33" name="直接连接符 32"/>
          <p:cNvCxnSpPr/>
          <p:nvPr>
            <p:custDataLst>
              <p:tags r:id="rId12"/>
            </p:custDataLst>
          </p:nvPr>
        </p:nvCxnSpPr>
        <p:spPr>
          <a:xfrm flipH="1">
            <a:off x="2916183" y="2682034"/>
            <a:ext cx="0" cy="880988"/>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3"/>
            </p:custDataLst>
          </p:nvPr>
        </p:nvSpPr>
        <p:spPr>
          <a:xfrm>
            <a:off x="1898139" y="2191864"/>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主诉：患者自述的症状和体征</a:t>
            </a:r>
            <a:endParaRPr lang="zh-CN" altLang="en-US" sz="1200" spc="150">
              <a:solidFill>
                <a:schemeClr val="tx1">
                  <a:lumMod val="65000"/>
                  <a:lumOff val="35000"/>
                </a:schemeClr>
              </a:solidFill>
              <a:latin typeface="+mn-ea"/>
              <a:sym typeface="+mn-ea"/>
            </a:endParaRPr>
          </a:p>
        </p:txBody>
      </p:sp>
      <p:sp>
        <p:nvSpPr>
          <p:cNvPr id="24" name="正文"/>
          <p:cNvSpPr txBox="1"/>
          <p:nvPr>
            <p:custDataLst>
              <p:tags r:id="rId14"/>
            </p:custDataLst>
          </p:nvPr>
        </p:nvSpPr>
        <p:spPr>
          <a:xfrm>
            <a:off x="4018017" y="2827469"/>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既往史：患者过去的疾病和治疗情况</a:t>
            </a:r>
            <a:endParaRPr lang="zh-CN" altLang="en-US" sz="1200" spc="150">
              <a:solidFill>
                <a:schemeClr val="tx1">
                  <a:lumMod val="65000"/>
                  <a:lumOff val="35000"/>
                </a:schemeClr>
              </a:solidFill>
              <a:latin typeface="+mn-ea"/>
              <a:sym typeface="+mn-ea"/>
            </a:endParaRPr>
          </a:p>
        </p:txBody>
      </p:sp>
      <p:cxnSp>
        <p:nvCxnSpPr>
          <p:cNvPr id="97" name="直接连接符 96"/>
          <p:cNvCxnSpPr/>
          <p:nvPr>
            <p:custDataLst>
              <p:tags r:id="rId15"/>
            </p:custDataLst>
          </p:nvPr>
        </p:nvCxnSpPr>
        <p:spPr>
          <a:xfrm flipV="1">
            <a:off x="7154143" y="2301988"/>
            <a:ext cx="3591" cy="1255648"/>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28" name="正文"/>
          <p:cNvSpPr txBox="1"/>
          <p:nvPr>
            <p:custDataLst>
              <p:tags r:id="rId16"/>
            </p:custDataLst>
          </p:nvPr>
        </p:nvSpPr>
        <p:spPr>
          <a:xfrm>
            <a:off x="6137895" y="1820796"/>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辅助检查：X光片、CT等检查结果</a:t>
            </a:r>
            <a:endParaRPr lang="zh-CN" altLang="en-US" sz="1200" spc="150">
              <a:solidFill>
                <a:schemeClr val="tx1">
                  <a:lumMod val="65000"/>
                  <a:lumOff val="35000"/>
                </a:schemeClr>
              </a:solidFill>
              <a:latin typeface="+mn-ea"/>
              <a:sym typeface="+mn-ea"/>
            </a:endParaRPr>
          </a:p>
        </p:txBody>
      </p:sp>
      <p:cxnSp>
        <p:nvCxnSpPr>
          <p:cNvPr id="101" name="直接连接符 100"/>
          <p:cNvCxnSpPr/>
          <p:nvPr>
            <p:custDataLst>
              <p:tags r:id="rId17"/>
            </p:custDataLst>
          </p:nvPr>
        </p:nvCxnSpPr>
        <p:spPr>
          <a:xfrm flipV="1">
            <a:off x="9274021" y="3138687"/>
            <a:ext cx="3591" cy="49615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sp>
        <p:nvSpPr>
          <p:cNvPr id="30" name="正文"/>
          <p:cNvSpPr txBox="1"/>
          <p:nvPr>
            <p:custDataLst>
              <p:tags r:id="rId18"/>
            </p:custDataLst>
          </p:nvPr>
        </p:nvSpPr>
        <p:spPr>
          <a:xfrm>
            <a:off x="8257773" y="2653904"/>
            <a:ext cx="2036088" cy="50872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治疗方案：针对诊断制定的治疗方案</a:t>
            </a:r>
            <a:endParaRPr lang="zh-CN" altLang="en-US" sz="1200" spc="150">
              <a:solidFill>
                <a:schemeClr val="tx1">
                  <a:lumMod val="65000"/>
                  <a:lumOff val="35000"/>
                </a:schemeClr>
              </a:solidFill>
              <a:latin typeface="+mn-ea"/>
              <a:sym typeface="+mn-ea"/>
            </a:endParaRPr>
          </a:p>
        </p:txBody>
      </p:sp>
      <p:cxnSp>
        <p:nvCxnSpPr>
          <p:cNvPr id="184" name="直接箭头连接符 183"/>
          <p:cNvCxnSpPr/>
          <p:nvPr>
            <p:custDataLst>
              <p:tags r:id="rId19"/>
            </p:custDataLst>
          </p:nvPr>
        </p:nvCxnSpPr>
        <p:spPr>
          <a:xfrm>
            <a:off x="863935" y="3619879"/>
            <a:ext cx="10331861"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0" name="椭圆 19"/>
          <p:cNvSpPr/>
          <p:nvPr>
            <p:custDataLst>
              <p:tags r:id="rId20"/>
            </p:custDataLst>
          </p:nvPr>
        </p:nvSpPr>
        <p:spPr>
          <a:xfrm>
            <a:off x="1792803"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21"/>
            </p:custDataLst>
          </p:nvPr>
        </p:nvSpPr>
        <p:spPr>
          <a:xfrm>
            <a:off x="3912681"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2"/>
            </p:custDataLst>
          </p:nvPr>
        </p:nvSpPr>
        <p:spPr>
          <a:xfrm>
            <a:off x="6032559"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3"/>
            </p:custDataLst>
          </p:nvPr>
        </p:nvSpPr>
        <p:spPr>
          <a:xfrm>
            <a:off x="8152437"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4"/>
            </p:custDataLst>
          </p:nvPr>
        </p:nvSpPr>
        <p:spPr>
          <a:xfrm>
            <a:off x="10272315"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25"/>
            </p:custDataLst>
          </p:nvPr>
        </p:nvSpPr>
        <p:spPr>
          <a:xfrm>
            <a:off x="2852742"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6"/>
            </p:custDataLst>
          </p:nvPr>
        </p:nvSpPr>
        <p:spPr>
          <a:xfrm>
            <a:off x="4972620"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cxnSp>
        <p:nvCxnSpPr>
          <p:cNvPr id="6" name="直接连接符 5"/>
          <p:cNvCxnSpPr/>
          <p:nvPr>
            <p:custDataLst>
              <p:tags r:id="rId27"/>
            </p:custDataLst>
          </p:nvPr>
        </p:nvCxnSpPr>
        <p:spPr>
          <a:xfrm flipH="1">
            <a:off x="5034266" y="3309259"/>
            <a:ext cx="3591" cy="25196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14" name="椭圆 13"/>
          <p:cNvSpPr/>
          <p:nvPr>
            <p:custDataLst>
              <p:tags r:id="rId28"/>
            </p:custDataLst>
          </p:nvPr>
        </p:nvSpPr>
        <p:spPr>
          <a:xfrm>
            <a:off x="7092498"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9"/>
            </p:custDataLst>
          </p:nvPr>
        </p:nvSpPr>
        <p:spPr>
          <a:xfrm>
            <a:off x="9212376" y="3556439"/>
            <a:ext cx="126881" cy="126881"/>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solidFill>
                <a:schemeClr val="accent1"/>
              </a:solidFill>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诊断结果</a:t>
            </a:r>
            <a:endParaRPr lang="zh-CN" altLang="en-US"/>
          </a:p>
        </p:txBody>
      </p:sp>
      <p:sp>
        <p:nvSpPr>
          <p:cNvPr id="21"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气管植入T管断裂</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患者出现呼吸困难、咳嗽、胸痛等症状</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影像学检查显示气管断裂</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诊断为气管植入T管断裂，需要进行手术修复</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治疗过程</a:t>
            </a:r>
            <a:endParaRPr lang="zh-CN" altLang="en-US"/>
          </a:p>
        </p:txBody>
      </p:sp>
      <p:sp>
        <p:nvSpPr>
          <p:cNvPr id="6" name="矩形 5"/>
          <p:cNvSpPr/>
          <p:nvPr>
            <p:custDataLst>
              <p:tags r:id="rId2"/>
            </p:custDataLst>
          </p:nvPr>
        </p:nvSpPr>
        <p:spPr>
          <a:xfrm>
            <a:off x="860247"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1211291"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1013666" y="2131496"/>
            <a:ext cx="2915364" cy="1307548"/>
          </a:xfrm>
          <a:prstGeom prst="rect">
            <a:avLst/>
          </a:prstGeom>
          <a:noFill/>
        </p:spPr>
        <p:txBody>
          <a:bodyPr wrap="square" rtlCol="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气管植入T管断裂：患者因外伤导致气管植入T管断裂，出现呼吸困难等症状。</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44720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4842644"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4625517"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紧急处理：立即进行气管插管，保证患者呼吸通畅。</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8" name="矩形 7"/>
          <p:cNvSpPr/>
          <p:nvPr>
            <p:custDataLst>
              <p:tags r:id="rId8"/>
            </p:custDataLst>
          </p:nvPr>
        </p:nvSpPr>
        <p:spPr>
          <a:xfrm>
            <a:off x="80832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3" name="矩形 12"/>
          <p:cNvSpPr/>
          <p:nvPr>
            <p:custDataLst>
              <p:tags r:id="rId9"/>
            </p:custDataLst>
          </p:nvPr>
        </p:nvSpPr>
        <p:spPr>
          <a:xfrm>
            <a:off x="8473346"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20" name="TextBox 2"/>
          <p:cNvSpPr txBox="1"/>
          <p:nvPr>
            <p:custDataLst>
              <p:tags r:id="rId10"/>
            </p:custDataLst>
          </p:nvPr>
        </p:nvSpPr>
        <p:spPr>
          <a:xfrm>
            <a:off x="8236717"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检查与诊断：通过影像学检查，确定T管断裂的位置和程度。</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11"/>
            </p:custDataLst>
          </p:nvPr>
        </p:nvSpPr>
        <p:spPr>
          <a:xfrm>
            <a:off x="85959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12"/>
            </p:custDataLst>
          </p:nvPr>
        </p:nvSpPr>
        <p:spPr>
          <a:xfrm>
            <a:off x="1210641"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3"/>
            </p:custDataLst>
          </p:nvPr>
        </p:nvSpPr>
        <p:spPr>
          <a:xfrm>
            <a:off x="1013016" y="4709717"/>
            <a:ext cx="2915364" cy="1307548"/>
          </a:xfrm>
          <a:prstGeom prst="rect">
            <a:avLst/>
          </a:prstGeom>
          <a:noFill/>
        </p:spPr>
        <p:txBody>
          <a:bodyPr wrap="square" rtlCol="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手术治疗：进行气管修补手术，将断裂的T管重新连接，并固定在气管壁上。</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4"/>
            </p:custDataLst>
          </p:nvPr>
        </p:nvSpPr>
        <p:spPr>
          <a:xfrm>
            <a:off x="447144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5"/>
            </p:custDataLst>
          </p:nvPr>
        </p:nvSpPr>
        <p:spPr>
          <a:xfrm>
            <a:off x="4841994"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6"/>
            </p:custDataLst>
          </p:nvPr>
        </p:nvSpPr>
        <p:spPr>
          <a:xfrm>
            <a:off x="46248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术后护理：密切观察患者病情，保持呼吸道通畅，预防感染。</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
        <p:nvSpPr>
          <p:cNvPr id="36" name="矩形 35"/>
          <p:cNvSpPr/>
          <p:nvPr>
            <p:custDataLst>
              <p:tags r:id="rId17"/>
            </p:custDataLst>
          </p:nvPr>
        </p:nvSpPr>
        <p:spPr>
          <a:xfrm>
            <a:off x="8082648"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0" name="矩形 39"/>
          <p:cNvSpPr/>
          <p:nvPr>
            <p:custDataLst>
              <p:tags r:id="rId18"/>
            </p:custDataLst>
          </p:nvPr>
        </p:nvSpPr>
        <p:spPr>
          <a:xfrm>
            <a:off x="8472696"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4" name="TextBox 2"/>
          <p:cNvSpPr txBox="1"/>
          <p:nvPr>
            <p:custDataLst>
              <p:tags r:id="rId19"/>
            </p:custDataLst>
          </p:nvPr>
        </p:nvSpPr>
        <p:spPr>
          <a:xfrm>
            <a:off x="82360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dk1">
                    <a:lumMod val="80000"/>
                    <a:lumOff val="20000"/>
                  </a:schemeClr>
                </a:solidFill>
                <a:latin typeface="+mn-ea"/>
                <a:cs typeface="微软雅黑" panose="020b0503020204020204" charset="-122"/>
                <a:sym typeface="Arial" pitchFamily="34" charset="0"/>
              </a:rPr>
              <a:t>康复治疗：指导患者进行呼吸功能锻炼，帮助恢复肺功能。</a:t>
            </a:r>
            <a:endParaRPr lang="zh-CN" altLang="en-US"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1526400" y="3137808"/>
            <a:ext cx="9144000" cy="2006395"/>
          </a:xfrm>
        </p:spPr>
        <p:txBody>
          <a:bodyPr/>
          <a:lstStyle/>
          <a:p>
            <a:r>
              <a:rPr lang="zh-CN" altLang="en-US"/>
              <a:t>护理诊断</a:t>
            </a:r>
            <a:endParaRPr lang="zh-CN" altLang="en-US"/>
          </a:p>
        </p:txBody>
      </p:sp>
      <p:sp>
        <p:nvSpPr>
          <p:cNvPr id="6" name="节编号"/>
          <p:cNvSpPr>
            <a:spLocks noGrp="1"/>
          </p:cNvSpPr>
          <p:nvPr>
            <p:ph type="body" sz="quarter" idx="13"/>
            <p:custDataLst>
              <p:tags r:id="rId3"/>
            </p:custDataLst>
          </p:nvPr>
        </p:nvSpPr>
        <p:spPr>
          <a:xfrm>
            <a:off x="1524000" y="728330"/>
            <a:ext cx="9144000" cy="2203901"/>
          </a:xfrm>
        </p:spPr>
        <p:txBody>
          <a:bodyPr/>
          <a:lstStyle/>
          <a:p>
            <a:r>
              <a:rPr lang="en-US" altLang="zh-CN"/>
              <a:t>PART THREE</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疼痛</a:t>
            </a:r>
            <a:endParaRPr lang="zh-CN" altLang="en-US"/>
          </a:p>
        </p:txBody>
      </p:sp>
      <p:sp>
        <p:nvSpPr>
          <p:cNvPr id="8" name="矩形 7"/>
          <p:cNvSpPr/>
          <p:nvPr>
            <p:custDataLst>
              <p:tags r:id="rId2"/>
            </p:custDataLst>
          </p:nvPr>
        </p:nvSpPr>
        <p:spPr>
          <a:xfrm>
            <a:off x="1111667" y="1971391"/>
            <a:ext cx="1852125" cy="231233"/>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6" name="Isosceles"/>
          <p:cNvSpPr/>
          <p:nvPr>
            <p:custDataLst>
              <p:tags r:id="rId3"/>
            </p:custDataLst>
          </p:nvPr>
        </p:nvSpPr>
        <p:spPr>
          <a:xfrm>
            <a:off x="1111667" y="1971391"/>
            <a:ext cx="1852125" cy="694452"/>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 name="矩形 4"/>
          <p:cNvSpPr/>
          <p:nvPr>
            <p:custDataLst>
              <p:tags r:id="rId4"/>
            </p:custDataLst>
          </p:nvPr>
        </p:nvSpPr>
        <p:spPr>
          <a:xfrm>
            <a:off x="838200" y="2202551"/>
            <a:ext cx="2400735" cy="3422388"/>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5"/>
            </p:custDataLst>
          </p:nvPr>
        </p:nvSpPr>
        <p:spPr>
          <a:xfrm flipH="1">
            <a:off x="1628556" y="1916821"/>
            <a:ext cx="824426" cy="649112"/>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01</a:t>
            </a:r>
            <a:endParaRPr lang="en-US" sz="3200" b="1" spc="300">
              <a:solidFill>
                <a:schemeClr val="lt1">
                  <a:lumMod val="100000"/>
                </a:schemeClr>
              </a:solidFill>
              <a:latin typeface="+mn-ea"/>
              <a:cs typeface="Montserrat Black"/>
            </a:endParaRPr>
          </a:p>
        </p:txBody>
      </p:sp>
      <p:sp>
        <p:nvSpPr>
          <p:cNvPr id="14" name="TextBox 21"/>
          <p:cNvSpPr txBox="1"/>
          <p:nvPr>
            <p:custDataLst>
              <p:tags r:id="rId6"/>
            </p:custDataLst>
          </p:nvPr>
        </p:nvSpPr>
        <p:spPr>
          <a:xfrm flipH="1">
            <a:off x="939370" y="2839005"/>
            <a:ext cx="2211064" cy="260854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原因：气管植入T管断裂可能导致疼痛</a:t>
            </a:r>
            <a:endParaRPr lang="zh-CN" altLang="en-US" sz="2400" spc="150">
              <a:solidFill>
                <a:schemeClr val="tx1">
                  <a:lumMod val="75000"/>
                  <a:lumOff val="25000"/>
                </a:schemeClr>
              </a:solidFill>
              <a:uFillTx/>
              <a:latin typeface="+mn-ea"/>
            </a:endParaRPr>
          </a:p>
        </p:txBody>
      </p:sp>
      <p:sp>
        <p:nvSpPr>
          <p:cNvPr id="96" name="矩形 95"/>
          <p:cNvSpPr/>
          <p:nvPr>
            <p:custDataLst>
              <p:tags r:id="rId7"/>
            </p:custDataLst>
          </p:nvPr>
        </p:nvSpPr>
        <p:spPr>
          <a:xfrm>
            <a:off x="3816905" y="1971391"/>
            <a:ext cx="1852125" cy="231233"/>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0" name="Isosceles"/>
          <p:cNvSpPr/>
          <p:nvPr>
            <p:custDataLst>
              <p:tags r:id="rId8"/>
            </p:custDataLst>
          </p:nvPr>
        </p:nvSpPr>
        <p:spPr>
          <a:xfrm>
            <a:off x="3816905" y="1971391"/>
            <a:ext cx="1852125" cy="694452"/>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1" name="矩形 90"/>
          <p:cNvSpPr/>
          <p:nvPr>
            <p:custDataLst>
              <p:tags r:id="rId9"/>
            </p:custDataLst>
          </p:nvPr>
        </p:nvSpPr>
        <p:spPr>
          <a:xfrm>
            <a:off x="3542825" y="2202551"/>
            <a:ext cx="2400735" cy="3422388"/>
          </a:xfrm>
          <a:prstGeom prst="rect">
            <a:avLst/>
          </a:prstGeom>
          <a:solidFill>
            <a:schemeClr val="accent3">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0"/>
            </p:custDataLst>
          </p:nvPr>
        </p:nvSpPr>
        <p:spPr>
          <a:xfrm flipH="1">
            <a:off x="4333181" y="1916821"/>
            <a:ext cx="824426" cy="649112"/>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02</a:t>
            </a:r>
            <a:endParaRPr lang="en-US" sz="3200" b="1" spc="300">
              <a:solidFill>
                <a:schemeClr val="lt1">
                  <a:lumMod val="100000"/>
                </a:schemeClr>
              </a:solidFill>
              <a:latin typeface="+mn-ea"/>
              <a:cs typeface="Montserrat Black"/>
            </a:endParaRPr>
          </a:p>
        </p:txBody>
      </p:sp>
      <p:sp>
        <p:nvSpPr>
          <p:cNvPr id="94" name="TextBox 21"/>
          <p:cNvSpPr txBox="1"/>
          <p:nvPr>
            <p:custDataLst>
              <p:tags r:id="rId11"/>
            </p:custDataLst>
          </p:nvPr>
        </p:nvSpPr>
        <p:spPr>
          <a:xfrm flipH="1">
            <a:off x="3643995" y="2839005"/>
            <a:ext cx="2211064" cy="260854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症状：患者可能出现胸痛、呼吸困难等症状</a:t>
            </a:r>
            <a:endParaRPr lang="zh-CN" altLang="en-US" sz="2400" spc="150">
              <a:solidFill>
                <a:schemeClr val="tx1">
                  <a:lumMod val="75000"/>
                  <a:lumOff val="25000"/>
                </a:schemeClr>
              </a:solidFill>
              <a:uFillTx/>
              <a:latin typeface="+mn-ea"/>
            </a:endParaRPr>
          </a:p>
        </p:txBody>
      </p:sp>
      <p:sp>
        <p:nvSpPr>
          <p:cNvPr id="106" name="矩形 105"/>
          <p:cNvSpPr/>
          <p:nvPr>
            <p:custDataLst>
              <p:tags r:id="rId12"/>
            </p:custDataLst>
          </p:nvPr>
        </p:nvSpPr>
        <p:spPr>
          <a:xfrm>
            <a:off x="6522142" y="1971391"/>
            <a:ext cx="1852125" cy="231233"/>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0" name="Isosceles"/>
          <p:cNvSpPr/>
          <p:nvPr>
            <p:custDataLst>
              <p:tags r:id="rId13"/>
            </p:custDataLst>
          </p:nvPr>
        </p:nvSpPr>
        <p:spPr>
          <a:xfrm>
            <a:off x="6522142" y="1971391"/>
            <a:ext cx="1852125" cy="694452"/>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1" name="矩形 100"/>
          <p:cNvSpPr/>
          <p:nvPr>
            <p:custDataLst>
              <p:tags r:id="rId14"/>
            </p:custDataLst>
          </p:nvPr>
        </p:nvSpPr>
        <p:spPr>
          <a:xfrm>
            <a:off x="6248062" y="2202551"/>
            <a:ext cx="2400735" cy="3422388"/>
          </a:xfrm>
          <a:prstGeom prst="rect">
            <a:avLst/>
          </a:prstGeom>
          <a:solidFill>
            <a:schemeClr val="accent4">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flipH="1">
            <a:off x="7038418" y="1916821"/>
            <a:ext cx="824426" cy="649112"/>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03</a:t>
            </a:r>
            <a:endParaRPr lang="en-US" sz="3200" b="1" spc="300">
              <a:solidFill>
                <a:schemeClr val="lt1">
                  <a:lumMod val="100000"/>
                </a:schemeClr>
              </a:solidFill>
              <a:latin typeface="+mn-ea"/>
              <a:cs typeface="Montserrat Black"/>
            </a:endParaRPr>
          </a:p>
        </p:txBody>
      </p:sp>
      <p:sp>
        <p:nvSpPr>
          <p:cNvPr id="104" name="TextBox 21"/>
          <p:cNvSpPr txBox="1"/>
          <p:nvPr>
            <p:custDataLst>
              <p:tags r:id="rId16"/>
            </p:custDataLst>
          </p:nvPr>
        </p:nvSpPr>
        <p:spPr>
          <a:xfrm flipH="1">
            <a:off x="6349233" y="2839005"/>
            <a:ext cx="2211064" cy="260854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护理措施：及时处理断裂的T管，减轻患者疼痛</a:t>
            </a:r>
            <a:endParaRPr lang="zh-CN" altLang="en-US" sz="2400" spc="150">
              <a:solidFill>
                <a:schemeClr val="tx1">
                  <a:lumMod val="75000"/>
                  <a:lumOff val="25000"/>
                </a:schemeClr>
              </a:solidFill>
              <a:uFillTx/>
              <a:latin typeface="+mn-ea"/>
            </a:endParaRPr>
          </a:p>
        </p:txBody>
      </p:sp>
      <p:sp>
        <p:nvSpPr>
          <p:cNvPr id="116" name="矩形 115"/>
          <p:cNvSpPr/>
          <p:nvPr>
            <p:custDataLst>
              <p:tags r:id="rId17"/>
            </p:custDataLst>
          </p:nvPr>
        </p:nvSpPr>
        <p:spPr>
          <a:xfrm>
            <a:off x="9227993" y="1972005"/>
            <a:ext cx="1852125" cy="231233"/>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0" name="Isosceles"/>
          <p:cNvSpPr/>
          <p:nvPr>
            <p:custDataLst>
              <p:tags r:id="rId18"/>
            </p:custDataLst>
          </p:nvPr>
        </p:nvSpPr>
        <p:spPr>
          <a:xfrm>
            <a:off x="9227993" y="1971391"/>
            <a:ext cx="1852125" cy="694452"/>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1" name="矩形 110"/>
          <p:cNvSpPr/>
          <p:nvPr>
            <p:custDataLst>
              <p:tags r:id="rId19"/>
            </p:custDataLst>
          </p:nvPr>
        </p:nvSpPr>
        <p:spPr>
          <a:xfrm>
            <a:off x="8953913" y="2202551"/>
            <a:ext cx="2400735" cy="3422388"/>
          </a:xfrm>
          <a:prstGeom prst="rect">
            <a:avLst/>
          </a:prstGeom>
          <a:solidFill>
            <a:schemeClr val="accent5">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0"/>
            </p:custDataLst>
          </p:nvPr>
        </p:nvSpPr>
        <p:spPr>
          <a:xfrm flipH="1">
            <a:off x="9744269" y="1916821"/>
            <a:ext cx="824426" cy="649112"/>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04</a:t>
            </a:r>
            <a:endParaRPr lang="en-US" sz="3200" b="1" spc="300">
              <a:solidFill>
                <a:schemeClr val="lt1">
                  <a:lumMod val="100000"/>
                </a:schemeClr>
              </a:solidFill>
              <a:latin typeface="+mn-ea"/>
              <a:cs typeface="Montserrat Black"/>
            </a:endParaRPr>
          </a:p>
        </p:txBody>
      </p:sp>
      <p:sp>
        <p:nvSpPr>
          <p:cNvPr id="114" name="TextBox 21"/>
          <p:cNvSpPr txBox="1"/>
          <p:nvPr>
            <p:custDataLst>
              <p:tags r:id="rId21"/>
            </p:custDataLst>
          </p:nvPr>
        </p:nvSpPr>
        <p:spPr>
          <a:xfrm flipH="1">
            <a:off x="9055697" y="2839005"/>
            <a:ext cx="2211064" cy="260854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预防措施：定期检查T管，避免断裂发生</a:t>
            </a:r>
            <a:endParaRPr lang="zh-CN" altLang="en-US" sz="2400" spc="150">
              <a:solidFill>
                <a:schemeClr val="tx1">
                  <a:lumMod val="75000"/>
                  <a:lumOff val="25000"/>
                </a:schemeClr>
              </a:solidFill>
              <a:uFillTx/>
              <a:latin typeface="+mn-ea"/>
            </a:endParaRPr>
          </a:p>
        </p:txBody>
      </p:sp>
    </p:spTree>
    <p:custDataLst>
      <p:tags r:id="rId22"/>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https://d.book118.com/268110043131006033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10;标题内容"/>
  <p:tag name="KSO_WM_UNIT_TYPE" val="a"/>
  <p:tag name="KSO_WM_UNIT_VALUE" val="30"/>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41.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1_1"/>
  <p:tag name="KSO_WM_UNIT_INDEX" val="1_1_1"/>
  <p:tag name="KSO_WM_UNIT_LAYERLEVEL" val="1_1_1"/>
  <p:tag name="KSO_WM_UNIT_PRESET_TEXT" val="1"/>
  <p:tag name="KSO_WM_UNIT_SUBTYPE" val="d"/>
  <p:tag name="KSO_WM_UNIT_TEXT_FILL_FORE_SCHEMECOLOR_INDEX" val="2"/>
  <p:tag name="KSO_WM_UNIT_TEXT_FILL_TYPE" val="1"/>
  <p:tag name="KSO_WM_UNIT_TYPE" val="l_h_i"/>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2_1"/>
  <p:tag name="KSO_WM_UNIT_INDEX" val="1_2_1"/>
  <p:tag name="KSO_WM_UNIT_LAYERLEVEL" val="1_1_1"/>
  <p:tag name="KSO_WM_UNIT_PRESET_TEXT" val="2"/>
  <p:tag name="KSO_WM_UNIT_SUBTYPE" val="d"/>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3_1"/>
  <p:tag name="KSO_WM_UNIT_INDEX" val="1_3_1"/>
  <p:tag name="KSO_WM_UNIT_LAYERLEVEL" val="1_1_1"/>
  <p:tag name="KSO_WM_UNIT_PRESET_TEXT" val="3"/>
  <p:tag name="KSO_WM_UNIT_SUBTYPE" val="d"/>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4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4_1"/>
  <p:tag name="KSO_WM_UNIT_INDEX" val="1_4_1"/>
  <p:tag name="KSO_WM_UNIT_LAYERLEVEL" val="1_1_1"/>
  <p:tag name="KSO_WM_UNIT_PRESET_TEXT" val="4"/>
  <p:tag name="KSO_WM_UNIT_SUBTYPE" val="d"/>
  <p:tag name="KSO_WM_UNIT_TEXT_FILL_FORE_SCHEMECOLOR_INDEX" val="2"/>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YPE" val="a"/>
  <p:tag name="KSO_WM_UNIT_USESOURCEFORMAT_APPLY" val="0"/>
  <p:tag name="KSO_WM_UNIT_VALUE" val="3"/>
</p:tagLst>
</file>

<file path=ppt/tags/tag15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2"/>
  <p:tag name="KSO_WM_UNIT_TEXT_FILL_TYPE" val="1"/>
  <p:tag name="KSO_WM_UNIT_TYPE" val="b"/>
  <p:tag name="KSO_WM_UNIT_USESOURCEFORMAT_APPLY" val="0"/>
  <p:tag name="KSO_WM_UNIT_VALUE" val="10"/>
</p:tagLst>
</file>

<file path=ppt/tags/tag15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custom20230979_5*l_h_i*1_5_1"/>
  <p:tag name="KSO_WM_UNIT_INDEX" val="1_5_1"/>
  <p:tag name="KSO_WM_UNIT_LAYERLEVEL" val="1_1_1"/>
  <p:tag name="KSO_WM_UNIT_PRESET_TEXT" val="5"/>
  <p:tag name="KSO_WM_UNIT_SUBTYPE" val="d"/>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5*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EXT_FILL_FORE_SCHEMECOLOR_INDEX" val="8"/>
  <p:tag name="KSO_WM_UNIT_TEXT_FILL_TYPE" val="1"/>
  <p:tag name="KSO_WM_UNIT_TYPE" val="l_h_a"/>
  <p:tag name="KSO_WM_UNIT_USESOURCEFORMAT_APPLY" val="0"/>
  <p:tag name="KSO_WM_UNIT_VALUE" val="10"/>
</p:tagLst>
</file>

<file path=ppt/tags/tag154.xml><?xml version="1.0" encoding="utf-8"?>
<p:tagLst xmlns:p="http://schemas.openxmlformats.org/presentationml/2006/main">
  <p:tag name="KSO_WM_BEAUTIFY_FLAG" val="#wm#"/>
  <p:tag name="KSO_WM_DIAGRAM_GROUP_CODE" val="l1-1"/>
  <p:tag name="KSO_WM_SLIDE_DIAGTYPE" val="l"/>
  <p:tag name="KSO_WM_SLIDE_ID" val="custom20230979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2"/>
  <p:tag name="KSO_WM_UNIT_INDEX" val="1_3_2"/>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6"/>
  <p:tag name="KSO_WM_UNIT_INDEX" val="1_3_6"/>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5_3*l_h_i*1_3_5"/>
  <p:tag name="KSO_WM_UNIT_INDEX" val="1_3_5"/>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3_1"/>
  <p:tag name="KSO_WM_UNIT_INDEX" val="1_3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2"/>
  <p:tag name="KSO_WM_UNIT_INDEX" val="1_4_2"/>
  <p:tag name="KSO_WM_UNIT_LAYERLEVEL" val="1_1_1"/>
  <p:tag name="KSO_WM_UNIT_LINE_FILL_TYPE" val="2"/>
  <p:tag name="KSO_WM_UNIT_LINE_FORE_SCHEMECOLOR_INDEX" val="8"/>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6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6"/>
  <p:tag name="KSO_WM_UNIT_INDEX" val="1_4_6"/>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5_3*l_h_i*1_4_5"/>
  <p:tag name="KSO_WM_UNIT_INDEX" val="1_4_5"/>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4_1"/>
  <p:tag name="KSO_WM_UNIT_INDEX" val="1_4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2"/>
  <p:tag name="KSO_WM_UNIT_INDEX" val="1_1_2"/>
  <p:tag name="KSO_WM_UNIT_LAYERLEVEL" val="1_1_1"/>
  <p:tag name="KSO_WM_UNIT_LINE_FILL_TYPE" val="2"/>
  <p:tag name="KSO_WM_UNIT_LINE_FORE_SCHEMECOLOR_INDEX" val="5"/>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6"/>
  <p:tag name="KSO_WM_UNIT_INDEX" val="1_1_6"/>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5_3*l_h_i*1_1_5"/>
  <p:tag name="KSO_WM_UNIT_INDEX" val="1_1_5"/>
  <p:tag name="KSO_WM_UNIT_LAYERLEVEL" val="1_1_1"/>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1_1"/>
  <p:tag name="KSO_WM_UNIT_INDEX" val="1_1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2"/>
  <p:tag name="KSO_WM_UNIT_INDEX" val="1_2_2"/>
  <p:tag name="KSO_WM_UNIT_LAYERLEVEL" val="1_1_1"/>
  <p:tag name="KSO_WM_UNIT_LINE_FILL_TYPE" val="2"/>
  <p:tag name="KSO_WM_UNIT_LINE_FORE_SCHEMECOLOR_INDEX" val="6"/>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6"/>
  <p:tag name="KSO_WM_UNIT_INDEX" val="1_2_6"/>
  <p:tag name="KSO_WM_UNIT_LAYERLEVEL" val="1_1_1"/>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5_3*l_h_i*1_2_5"/>
  <p:tag name="KSO_WM_UNIT_INDEX" val="1_2_5"/>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7506299212598,&quot;width&quot;:862.1668503937007}"/>
  <p:tag name="KSO_WM_TAG_VERSION" val="3.0"/>
  <p:tag name="KSO_WM_TEMPLATE_CATEGORY" val="diagram"/>
  <p:tag name="KSO_WM_TEMPLATE_INDEX" val="20231305"/>
  <p:tag name="KSO_WM_UNIT_COMPATIBLE" val="0"/>
  <p:tag name="KSO_WM_UNIT_DIAGRAM_ISNUMVISUAL" val="0"/>
  <p:tag name="KSO_WM_UNIT_DIAGRAM_ISREFERUNIT" val="0"/>
  <p:tag name="KSO_WM_UNIT_HIGHLIGHT" val="0"/>
  <p:tag name="KSO_WM_UNIT_ID" val="diagram20231305_3*l_h_i*1_2_1"/>
  <p:tag name="KSO_WM_UNIT_INDEX" val="1_2_1"/>
  <p:tag name="KSO_WM_UNIT_LAYERLEVEL" val="1_1_1"/>
  <p:tag name="KSO_WM_UNIT_SUBTYPE" val="d"/>
  <p:tag name="KSO_WM_UNIT_TEXT_FILL_FORE_SCHEMECOLOR_INDEX" val="13"/>
  <p:tag name="KSO_WM_UNIT_TEXT_FILL_TYPE" val="1"/>
  <p:tag name="KSO_WM_UNIT_TYPE" val="l_h_i"/>
  <p:tag name="KSO_WM_UNIT_USESOURCEFORMAT_APPLY" val="0"/>
</p:tagLst>
</file>

<file path=ppt/tags/tag186.xml><?xml version="1.0" encoding="utf-8"?>
<p:tagLst xmlns:p="http://schemas.openxmlformats.org/presentationml/2006/main">
  <p:tag name="KSO_WM_TEMPLATE_CATEGORY" val="custom"/>
  <p:tag name="KSO_WM_TEMPLATE_INDEX" val="20230979"/>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1_3"/>
  <p:tag name="KSO_WM_UNIT_INDEX" val="1_1_3"/>
  <p:tag name="KSO_WM_UNIT_LAYERLEVEL" val="1_1_1"/>
  <p:tag name="KSO_WM_UNIT_LINE_FILL_TYPE" val="2"/>
  <p:tag name="KSO_WM_UNIT_LINE_FORE_SCHEMECOLOR_INDEX" val="5"/>
  <p:tag name="KSO_WM_UNIT_TEXT_FILL_FORE_SCHEMECOLOR_INDEX" val="13"/>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17_3*l_h_i*1_2_3"/>
  <p:tag name="KSO_WM_UNIT_INDEX" val="1_2_3"/>
  <p:tag name="KSO_WM_UNIT_LAYERLEVEL" val="1_1_1"/>
  <p:tag name="KSO_WM_UNIT_LINE_FILL_TYPE" val="2"/>
  <p:tag name="KSO_WM_UNIT_LINE_FORE_SCHEMECOLOR_INDEX" val="6"/>
  <p:tag name="KSO_WM_UNIT_TEXT_FILL_FORE_SCHEMECOLOR_INDEX" val="13"/>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17_3*l_h_i*1_3_3"/>
  <p:tag name="KSO_WM_UNIT_INDEX" val="1_3_3"/>
  <p:tag name="KSO_WM_UNIT_LAYERLEVEL" val="1_1_1"/>
  <p:tag name="KSO_WM_UNIT_LINE_FILL_TYPE" val="2"/>
  <p:tag name="KSO_WM_UNIT_LINE_FORE_SCHEMECOLOR_INDEX" val="7"/>
  <p:tag name="KSO_WM_UNIT_TEXT_FILL_FORE_SCHEMECOLOR_INDEX" val="13"/>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7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17_3*l_h_i*1_4_3"/>
  <p:tag name="KSO_WM_UNIT_INDEX" val="1_4_3"/>
  <p:tag name="KSO_WM_UNIT_LAYERLEVEL" val="1_1_1"/>
  <p:tag name="KSO_WM_UNIT_LINE_FILL_TYPE" val="2"/>
  <p:tag name="KSO_WM_UNIT_LINE_FORE_SCHEMECOLOR_INDEX" val="8"/>
  <p:tag name="KSO_WM_UNIT_TEXT_FILL_FORE_SCHEMECOLOR_INDEX" val="13"/>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1.16543307086613,&quot;width&quot;:859.828031496063}"/>
  <p:tag name="KSO_WM_TAG_VERSION" val="3.0"/>
  <p:tag name="KSO_WM_TEMPLATE_CATEGORY" val="diagram"/>
  <p:tag name="KSO_WM_TEMPLATE_INDEX" val="20231317"/>
  <p:tag name="KSO_WM_UNIT_COMPATIBLE" val="0"/>
  <p:tag name="KSO_WM_UNIT_DIAGRAM_ISNUMVISUAL" val="0"/>
  <p:tag name="KSO_WM_UNIT_DIAGRAM_ISREFERUNIT" val="0"/>
  <p:tag name="KSO_WM_UNIT_HIGHLIGHT" val="0"/>
  <p:tag name="KSO_WM_UNIT_ID" val="diagram20231317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48"/>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2"/>
  <p:tag name="KSO_WM_UNIT_INDEX" val="1_1_2"/>
  <p:tag name="KSO_WM_UNIT_LAYERLEVEL" val="1_1_1"/>
  <p:tag name="KSO_WM_UNIT_TEXT_FILL_FORE_SCHEMECOLOR_INDEX" val="1"/>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5_5*l_h_i*1_1_3"/>
  <p:tag name="KSO_WM_UNIT_INDEX" val="1_1_3"/>
  <p:tag name="KSO_WM_UNIT_LAYERLEVEL" val="1_1_1"/>
  <p:tag name="KSO_WM_UNIT_TEXT_FILL_FORE_SCHEMECOLOR_INDEX" val="1"/>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2"/>
  <p:tag name="KSO_WM_UNIT_INDEX" val="1_2_2"/>
  <p:tag name="KSO_WM_UNIT_LAYERLEVEL" val="1_1_1"/>
  <p:tag name="KSO_WM_UNIT_TEXT_FILL_FORE_SCHEMECOLOR_INDEX" val="1"/>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5_5*l_h_i*1_2_3"/>
  <p:tag name="KSO_WM_UNIT_INDEX" val="1_2_3"/>
  <p:tag name="KSO_WM_UNIT_LAYERLEVEL" val="1_1_1"/>
  <p:tag name="KSO_WM_UNIT_TEXT_FILL_FORE_SCHEMECOLOR_INDEX" val="1"/>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2"/>
  <p:tag name="KSO_WM_UNIT_INDEX" val="1_3_2"/>
  <p:tag name="KSO_WM_UNIT_LAYERLEVEL" val="1_1_1"/>
  <p:tag name="KSO_WM_UNIT_TEXT_FILL_FORE_SCHEMECOLOR_INDEX" val="1"/>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5_5*l_h_i*1_3_3"/>
  <p:tag name="KSO_WM_UNIT_INDEX" val="1_3_3"/>
  <p:tag name="KSO_WM_UNIT_LAYERLEVEL" val="1_1_1"/>
  <p:tag name="KSO_WM_UNIT_TEXT_FILL_FORE_SCHEMECOLOR_INDEX" val="1"/>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2"/>
  <p:tag name="KSO_WM_UNIT_INDEX" val="1_4_2"/>
  <p:tag name="KSO_WM_UNIT_LAYERLEVEL" val="1_1_1"/>
  <p:tag name="KSO_WM_UNIT_TEXT_FILL_FORE_SCHEMECOLOR_INDEX" val="1"/>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5_5*l_h_i*1_4_3"/>
  <p:tag name="KSO_WM_UNIT_INDEX" val="1_4_3"/>
  <p:tag name="KSO_WM_UNIT_LAYERLEVEL" val="1_1_1"/>
  <p:tag name="KSO_WM_UNIT_TEXT_FILL_FORE_SCHEMECOLOR_INDEX" val="1"/>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2"/>
  <p:tag name="KSO_WM_UNIT_INDEX" val="1_5_2"/>
  <p:tag name="KSO_WM_UNIT_LAYERLEVEL" val="1_1_1"/>
  <p:tag name="KSO_WM_UNIT_TEXT_FILL_FORE_SCHEMECOLOR_INDEX" val="1"/>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5_5*l_h_i*1_5_3"/>
  <p:tag name="KSO_WM_UNIT_INDEX" val="1_5_3"/>
  <p:tag name="KSO_WM_UNIT_LAYERLEVEL" val="1_1_1"/>
  <p:tag name="KSO_WM_UNIT_TEXT_FILL_FORE_SCHEMECOLOR_INDEX" val="1"/>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2"/>
  <p:tag name="KSO_WM_UNIT_INDEX" val="1_6_2"/>
  <p:tag name="KSO_WM_UNIT_LAYERLEVEL" val="1_1_1"/>
  <p:tag name="KSO_WM_UNIT_TEXT_FILL_FORE_SCHEMECOLOR_INDEX" val="1"/>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HIGHLIGHT" val="0"/>
  <p:tag name="KSO_WM_UNIT_ID" val="diagram20231295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1.02677165354334,&quot;width&quot;:860.0907086614174}"/>
  <p:tag name="KSO_WM_TAG_VERSION" val="3.0"/>
  <p:tag name="KSO_WM_TEMPLATE_CATEGORY" val="diagram"/>
  <p:tag name="KSO_WM_TEMPLATE_INDEX" val="2023129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5_5*l_h_i*1_6_3"/>
  <p:tag name="KSO_WM_UNIT_INDEX" val="1_6_3"/>
  <p:tag name="KSO_WM_UNIT_LAYERLEVEL" val="1_1_1"/>
  <p:tag name="KSO_WM_UNIT_TEXT_FILL_FORE_SCHEMECOLOR_INDEX" val="1"/>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30.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32.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33.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34.xml><?xml version="1.0" encoding="utf-8"?>
<p:tagLst xmlns:p="http://schemas.openxmlformats.org/presentationml/2006/main">
  <p:tag name="KSO_WM_BEAUTIFY_FLAG" val="#wm#"/>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237.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3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4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4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7*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5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7*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63.xml><?xml version="1.0" encoding="utf-8"?>
<p:tagLst xmlns:p="http://schemas.openxmlformats.org/presentationml/2006/main">
  <p:tag name="KSO_WM_TEMPLATE_CATEGORY" val="custom"/>
  <p:tag name="KSO_WM_TEMPLATE_INDEX" val="20230979"/>
</p:tagLst>
</file>

<file path=ppt/tags/tag26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26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26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6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26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27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27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27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27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7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28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28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282.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3.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4.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5.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6.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7.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8.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4_1"/>
  <p:tag name="KSO_WM_UNIT_INDEX" val="1_4_1"/>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89.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8*m_h_i*1_4_2"/>
  <p:tag name="KSO_WM_UNIT_INDEX" val="1_4_2"/>
  <p:tag name="KSO_WM_UNIT_LAYERLEVEL" val="1_1_1"/>
  <p:tag name="KSO_WM_UNIT_LINE_FILL_TYPE" val="2"/>
  <p:tag name="KSO_WM_UNIT_LINE_FORE_SCHEMECOLOR_INDEX" val="5"/>
  <p:tag name="KSO_WM_UNIT_TYPE" val="m_h_i"/>
  <p:tag name="KSO_WM_UNIT_USESOURCEFORMAT_APPLY" val="0"/>
</p:tagLst>
</file>

<file path=ppt/tags/tag290.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91.xml><?xml version="1.0" encoding="utf-8"?>
<p:tagLst xmlns:p="http://schemas.openxmlformats.org/presentationml/2006/main">
  <p:tag name="KSO_WM_BEAUTIFY_FLAG" val="#wm#"/>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24.9000000000001,&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8*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2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3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3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3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3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3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3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3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3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3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3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3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3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3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3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3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3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3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3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3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3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3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324.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3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3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3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3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1_2"/>
  <p:tag name="KSO_WM_UNIT_INDEX" val="1_1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3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3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3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3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2_2"/>
  <p:tag name="KSO_WM_UNIT_INDEX" val="1_2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3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33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3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3_2"/>
  <p:tag name="KSO_WM_UNIT_INDEX" val="1_3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3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3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3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4_3"/>
  <p:tag name="KSO_WM_UNIT_INDEX" val="1_4_3"/>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3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345.xml><?xml version="1.0" encoding="utf-8"?>
<p:tagLst xmlns:p="http://schemas.openxmlformats.org/presentationml/2006/main">
  <p:tag name="KSO_WM_TEMPLATE_CATEGORY" val="custom"/>
  <p:tag name="KSO_WM_TEMPLATE_INDEX" val="20230979"/>
</p:tagLst>
</file>

<file path=ppt/tags/tag3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smtClean="0">
            <a:solidFill>
              <a:schemeClr val="accent4"/>
            </a:solidFill>
          </a:defRPr>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Montserrat Black</vt:lpstr>
      <vt:lpstr>Office Theme</vt:lpstr>
      <vt:lpstr>气管植入T管断裂查房</vt:lpstr>
      <vt:lpstr>目录</vt:lpstr>
      <vt:lpstr>气管植入T管断裂概述</vt:lpstr>
      <vt:lpstr>疾病定义</vt:lpstr>
      <vt:lpstr>发病机制</vt:lpstr>
      <vt:lpstr>临床表现</vt:lpstr>
      <vt:lpstr>诊断标准</vt:lpstr>
      <vt:lpstr>病例汇报</vt:lpstr>
      <vt:lpstr>患者基本信息</vt:lpstr>
      <vt:lpstr>病例摘要</vt:lpstr>
      <vt:lpstr>诊断结果</vt:lpstr>
      <vt:lpstr>治疗过程</vt:lpstr>
      <vt:lpstr>护理诊断</vt:lpstr>
      <vt:lpstr>疼痛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2024-09-11T23:22:00.309</cp:lastPrinted>
  <dcterms:created xsi:type="dcterms:W3CDTF">2024-09-11T15:22:00Z</dcterms:created>
  <dcterms:modified xsi:type="dcterms:W3CDTF">2024-09-11T15:22:03Z</dcterms:modified>
</cp:coreProperties>
</file>