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7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0D4B3-85D7-497A-BC52-810C609B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D3170-B851-42CE-98D1-0AC247009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0EE2F-7959-4DE8-AA38-99FF09CE6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61D9EA-F2F6-46BC-BB58-966ECB75A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2DAFA-F9C7-4EBA-80A4-31BCD8371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AA62B8-C9A1-496F-ACEC-4734C0386B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E4CF8C-7A37-4068-B2A8-7CE18F77F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017FD-0B93-44C3-8C81-DA6C6D8A8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A9CE7-2047-43EF-96FB-7A3DABC15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A13D1-7375-4263-BBAA-3FB3D4113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5BDC4-E034-4CD3-ABF8-43A92690C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8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9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0">
                <a:schemeClr val="bg2">
                  <a:lumMod val="75000"/>
                  <a:lumOff val="25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>
              <a:latin typeface="+mn-ea"/>
              <a:ea typeface="+mn-ea"/>
              <a:cs typeface="+mn-ea"/>
              <a:sym typeface="+mn-ea"/>
            </a:endParaRPr>
          </a:p>
          <a:p>
            <a:endParaRPr lang="en-US" altLang="zh-CN"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2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@svg_WPS OFFICE WPS OFFICE-2099&amp;4219" descr="preencoded.png"/>
          <p:cNvSpPr/>
          <p:nvPr userDrawn="1">
            <p:custDataLst>
              <p:tags r:id="rId8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902335"/>
            <a:ext cx="10515600" cy="242824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838198" y="3486039"/>
            <a:ext cx="10515602" cy="1524375"/>
          </a:xfrm>
        </p:spPr>
        <p:txBody>
          <a:bodyPr wrap="square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lIns="0" tIns="0" rIns="0" bIns="0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5" name="Vector 16_#color_$dk2_4_$dk2_4_#shadow_$dk1-2094&amp;1251"/>
          <p:cNvSpPr/>
          <p:nvPr userDrawn="1">
            <p:custDataLst>
              <p:tags r:id="rId2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Vector 17_#color_$dk2_4_$dk2_4_#shadow_$dk1-2094&amp;1254"/>
          <p:cNvSpPr/>
          <p:nvPr userDrawn="1">
            <p:custDataLst>
              <p:tags r:id="rId3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Rectangle 18_#color_$accent1_$accent1_4-2092&amp;674"/>
          <p:cNvSpPr/>
          <p:nvPr userDrawn="1">
            <p:custDataLst>
              <p:tags r:id="rId4"/>
            </p:custDataLst>
          </p:nvPr>
        </p:nvSpPr>
        <p:spPr>
          <a:xfrm>
            <a:off x="786384" y="1078992"/>
            <a:ext cx="402336" cy="402336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>
            <a:lvl1pPr>
              <a:defRPr sz="4000" b="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9" name="Vector 18_#color_$dk2_4_$dk2_5-2094&amp;1235"/>
          <p:cNvSpPr/>
          <p:nvPr userDrawn="1">
            <p:custDataLst>
              <p:tags r:id="rId2"/>
            </p:custDataLst>
          </p:nvPr>
        </p:nvSpPr>
        <p:spPr>
          <a:xfrm>
            <a:off x="10378440" y="4050792"/>
            <a:ext cx="1810512" cy="2807208"/>
          </a:xfrm>
          <a:custGeom>
            <a:rect l="l" t="t" r="r" b="b"/>
            <a:pathLst>
              <a:path w="1810512" h="2807208">
                <a:moveTo>
                  <a:pt x="1810512" y="0"/>
                </a:moveTo>
                <a:lnTo>
                  <a:pt x="1810512" y="2807208"/>
                </a:lnTo>
                <a:lnTo>
                  <a:pt x="0" y="2807208"/>
                </a:lnTo>
                <a:lnTo>
                  <a:pt x="181051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546100" dist="152400" dir="894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Union_#color_$accent1_3_$accent1_4_$accent1_4-2094&amp;1238"/>
          <p:cNvSpPr/>
          <p:nvPr userDrawn="1">
            <p:custDataLst>
              <p:tags r:id="rId3"/>
            </p:custDataLst>
          </p:nvPr>
        </p:nvSpPr>
        <p:spPr>
          <a:xfrm>
            <a:off x="10396728" y="4507992"/>
            <a:ext cx="1508760" cy="2350008"/>
          </a:xfrm>
          <a:custGeom>
            <a:rect l="l" t="t" r="r" b="b"/>
            <a:pathLst>
              <a:path w="1508760" h="2350008">
                <a:moveTo>
                  <a:pt x="36576" y="2350008"/>
                </a:moveTo>
                <a:lnTo>
                  <a:pt x="0" y="2350008"/>
                </a:lnTo>
                <a:lnTo>
                  <a:pt x="36576" y="2295144"/>
                </a:lnTo>
                <a:lnTo>
                  <a:pt x="1508760" y="0"/>
                </a:lnTo>
                <a:lnTo>
                  <a:pt x="64008" y="2313432"/>
                </a:lnTo>
                <a:lnTo>
                  <a:pt x="36576" y="2350008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Vector 19_#color_$dk2_$dk2_5-2094&amp;1241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901952" cy="2944368"/>
          </a:xfrm>
          <a:custGeom>
            <a:rect l="l" t="t" r="r" b="b"/>
            <a:pathLst>
              <a:path w="1901952" h="2944368">
                <a:moveTo>
                  <a:pt x="1901952" y="0"/>
                </a:moveTo>
                <a:lnTo>
                  <a:pt x="0" y="0"/>
                </a:lnTo>
                <a:lnTo>
                  <a:pt x="0" y="2944368"/>
                </a:lnTo>
                <a:lnTo>
                  <a:pt x="1901952" y="0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368300" dist="38100" dir="1890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Union_#color_$accent1_3_$accent1_4_$accent1_4-2094&amp;1244"/>
          <p:cNvSpPr/>
          <p:nvPr userDrawn="1">
            <p:custDataLst>
              <p:tags r:id="rId5"/>
            </p:custDataLst>
          </p:nvPr>
        </p:nvSpPr>
        <p:spPr>
          <a:xfrm>
            <a:off x="338328" y="0"/>
            <a:ext cx="1545336" cy="2423160"/>
          </a:xfrm>
          <a:custGeom>
            <a:rect l="l" t="t" r="r" b="b"/>
            <a:pathLst>
              <a:path w="1545336" h="2423160">
                <a:moveTo>
                  <a:pt x="1545336" y="0"/>
                </a:moveTo>
                <a:lnTo>
                  <a:pt x="1472184" y="128016"/>
                </a:lnTo>
                <a:lnTo>
                  <a:pt x="0" y="2423160"/>
                </a:lnTo>
                <a:lnTo>
                  <a:pt x="1444752" y="109728"/>
                </a:lnTo>
                <a:lnTo>
                  <a:pt x="1517904" y="0"/>
                </a:lnTo>
                <a:lnTo>
                  <a:pt x="1545336" y="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 anchor="t">
            <a:normAutofit/>
          </a:bodyPr>
          <a:lstStyle>
            <a:lvl1pPr algn="ctr">
              <a:defRPr sz="5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7000">
                <a:solidFill>
                  <a:schemeClr val="accent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32384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32384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323840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985" cy="581787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  <a:lvl2pPr>
              <a:defRPr>
                <a:latin typeface="+mn-ea"/>
                <a:ea typeface="+mn-ea"/>
                <a:cs typeface="+mn-ea"/>
                <a:sym typeface="+mn-ea"/>
              </a:defRPr>
            </a:lvl2pPr>
            <a:lvl3pPr>
              <a:defRPr>
                <a:latin typeface="+mn-ea"/>
                <a:ea typeface="+mn-ea"/>
                <a:cs typeface="+mn-ea"/>
                <a:sym typeface="+mn-ea"/>
              </a:defRPr>
            </a:lvl3pPr>
            <a:lvl4pPr>
              <a:defRPr>
                <a:latin typeface="+mn-ea"/>
                <a:ea typeface="+mn-ea"/>
                <a:cs typeface="+mn-ea"/>
                <a:sym typeface="+mn-ea"/>
              </a:defRPr>
            </a:lvl4pPr>
            <a:lvl5pPr>
              <a:defRPr>
                <a:latin typeface="+mn-ea"/>
                <a:ea typeface="+mn-ea"/>
                <a:cs typeface="+mn-ea"/>
                <a:sym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lIns="0" tIns="0" rIns="0" bIns="0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8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9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1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0">
                <a:schemeClr val="bg2">
                  <a:lumMod val="75000"/>
                  <a:lumOff val="25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en-US" altLang="zh-CN">
              <a:latin typeface="+mn-ea"/>
              <a:ea typeface="+mn-ea"/>
              <a:cs typeface="+mn-ea"/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>
              <a:latin typeface="+mn-ea"/>
              <a:ea typeface="+mn-ea"/>
              <a:cs typeface="+mn-ea"/>
              <a:sym typeface="+mn-ea"/>
            </a:endParaRPr>
          </a:p>
        </p:txBody>
      </p:sp>
      <p:sp>
        <p:nvSpPr>
          <p:cNvPr id="12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>
            <a:outerShdw blurRad="254000" dist="127000" dir="2700000" algn="tl" rotWithShape="0">
              <a:schemeClr val="bg1">
                <a:lumMod val="85000"/>
                <a:lumOff val="15000"/>
                <a:alpha val="40000"/>
              </a:schemeClr>
            </a:outerShdw>
          </a:effectLst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2700000" algn="tl" rotWithShape="0">
                    <a:prstClr val="black">
                      <a:alpha val="40000"/>
                    </a:prst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36930" y="1298575"/>
            <a:ext cx="10514965" cy="203200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latin typeface="+mj-ea"/>
                <a:ea typeface="+mj-ea"/>
                <a:cs typeface="+mj-ea"/>
                <a:sym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6976" y="3486320"/>
            <a:ext cx="10515000" cy="1465664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+mn-ea"/>
                <a:sym typeface="+mn-ea"/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</a:t>
            </a:r>
            <a:endParaRPr>
              <a:sym typeface="+mn-ea"/>
            </a:endParaRPr>
          </a:p>
        </p:txBody>
      </p:sp>
      <p:sp>
        <p:nvSpPr>
          <p:cNvPr id="17" name="@svg_WPS OFFICE WPS OFFICE-2099&amp;4219" descr="preencoded.png"/>
          <p:cNvSpPr/>
          <p:nvPr userDrawn="1">
            <p:custDataLst>
              <p:tags r:id="rId13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Bg_#color_$dk2_$dk2_4-2092&amp;857"/>
          <p:cNvSpPr/>
          <p:nvPr userDrawn="1">
            <p:custDataLst>
              <p:tags r:id="rId12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1" name="Vector 16_#color_$dk2_4_$dk2_4_#shadow_$dk1-2094&amp;1251"/>
          <p:cNvSpPr/>
          <p:nvPr userDrawn="1">
            <p:custDataLst>
              <p:tags r:id="rId13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Vector 17_#color_$dk2_4_$dk2_4_#shadow_$dk1-2094&amp;1254"/>
          <p:cNvSpPr/>
          <p:nvPr userDrawn="1">
            <p:custDataLst>
              <p:tags r:id="rId14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6960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gradFill>
            <a:gsLst>
              <a:gs pos="6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0"/>
          </a:gradFill>
          <a:latin typeface="+mn-ea"/>
          <a:ea typeface="+mn-ea"/>
          <a:cs typeface="+mn-ea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  <a:sym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31" Type="http://schemas.openxmlformats.org/officeDocument/2006/relationships/tags" Target="../tags/tag146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7.xml" /><Relationship Id="rId11" Type="http://schemas.openxmlformats.org/officeDocument/2006/relationships/tags" Target="../tags/tag218.xml" /><Relationship Id="rId12" Type="http://schemas.openxmlformats.org/officeDocument/2006/relationships/tags" Target="../tags/tag219.xml" /><Relationship Id="rId13" Type="http://schemas.openxmlformats.org/officeDocument/2006/relationships/tags" Target="../tags/tag220.xml" /><Relationship Id="rId14" Type="http://schemas.openxmlformats.org/officeDocument/2006/relationships/tags" Target="../tags/tag221.xml" /><Relationship Id="rId15" Type="http://schemas.openxmlformats.org/officeDocument/2006/relationships/tags" Target="../tags/tag222.xml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09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tags" Target="../tags/tag229.xml" /><Relationship Id="rId23" Type="http://schemas.openxmlformats.org/officeDocument/2006/relationships/tags" Target="../tags/tag230.xml" /><Relationship Id="rId24" Type="http://schemas.openxmlformats.org/officeDocument/2006/relationships/tags" Target="../tags/tag231.xml" /><Relationship Id="rId25" Type="http://schemas.openxmlformats.org/officeDocument/2006/relationships/tags" Target="../tags/tag232.xml" /><Relationship Id="rId26" Type="http://schemas.openxmlformats.org/officeDocument/2006/relationships/tags" Target="../tags/tag233.xml" /><Relationship Id="rId27" Type="http://schemas.openxmlformats.org/officeDocument/2006/relationships/tags" Target="../tags/tag234.xml" /><Relationship Id="rId28" Type="http://schemas.openxmlformats.org/officeDocument/2006/relationships/tags" Target="../tags/tag235.xml" /><Relationship Id="rId29" Type="http://schemas.openxmlformats.org/officeDocument/2006/relationships/tags" Target="../tags/tag236.xml" /><Relationship Id="rId3" Type="http://schemas.openxmlformats.org/officeDocument/2006/relationships/tags" Target="../tags/tag210.xml" /><Relationship Id="rId30" Type="http://schemas.openxmlformats.org/officeDocument/2006/relationships/tags" Target="../tags/tag237.xml" /><Relationship Id="rId4" Type="http://schemas.openxmlformats.org/officeDocument/2006/relationships/tags" Target="../tags/tag211.xml" /><Relationship Id="rId5" Type="http://schemas.openxmlformats.org/officeDocument/2006/relationships/tags" Target="../tags/tag212.xml" /><Relationship Id="rId6" Type="http://schemas.openxmlformats.org/officeDocument/2006/relationships/tags" Target="../tags/tag213.xml" /><Relationship Id="rId7" Type="http://schemas.openxmlformats.org/officeDocument/2006/relationships/tags" Target="../tags/tag214.xml" /><Relationship Id="rId8" Type="http://schemas.openxmlformats.org/officeDocument/2006/relationships/tags" Target="../tags/tag215.xml" /><Relationship Id="rId9" Type="http://schemas.openxmlformats.org/officeDocument/2006/relationships/tags" Target="../tags/tag2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6.xml" /><Relationship Id="rId11" Type="http://schemas.openxmlformats.org/officeDocument/2006/relationships/tags" Target="../tags/tag247.xml" /><Relationship Id="rId12" Type="http://schemas.openxmlformats.org/officeDocument/2006/relationships/tags" Target="../tags/tag248.xml" /><Relationship Id="rId13" Type="http://schemas.openxmlformats.org/officeDocument/2006/relationships/tags" Target="../tags/tag249.xml" /><Relationship Id="rId14" Type="http://schemas.openxmlformats.org/officeDocument/2006/relationships/tags" Target="../tags/tag250.xml" /><Relationship Id="rId15" Type="http://schemas.openxmlformats.org/officeDocument/2006/relationships/tags" Target="../tags/tag251.xml" /><Relationship Id="rId16" Type="http://schemas.openxmlformats.org/officeDocument/2006/relationships/tags" Target="../tags/tag252.xml" /><Relationship Id="rId17" Type="http://schemas.openxmlformats.org/officeDocument/2006/relationships/tags" Target="../tags/tag253.xml" /><Relationship Id="rId18" Type="http://schemas.openxmlformats.org/officeDocument/2006/relationships/tags" Target="../tags/tag254.xml" /><Relationship Id="rId19" Type="http://schemas.openxmlformats.org/officeDocument/2006/relationships/tags" Target="../tags/tag255.xml" /><Relationship Id="rId2" Type="http://schemas.openxmlformats.org/officeDocument/2006/relationships/tags" Target="../tags/tag238.xml" /><Relationship Id="rId20" Type="http://schemas.openxmlformats.org/officeDocument/2006/relationships/tags" Target="../tags/tag256.xml" /><Relationship Id="rId21" Type="http://schemas.openxmlformats.org/officeDocument/2006/relationships/tags" Target="../tags/tag257.xml" /><Relationship Id="rId3" Type="http://schemas.openxmlformats.org/officeDocument/2006/relationships/tags" Target="../tags/tag239.xml" /><Relationship Id="rId4" Type="http://schemas.openxmlformats.org/officeDocument/2006/relationships/tags" Target="../tags/tag240.xml" /><Relationship Id="rId5" Type="http://schemas.openxmlformats.org/officeDocument/2006/relationships/tags" Target="../tags/tag241.xml" /><Relationship Id="rId6" Type="http://schemas.openxmlformats.org/officeDocument/2006/relationships/tags" Target="../tags/tag242.xml" /><Relationship Id="rId7" Type="http://schemas.openxmlformats.org/officeDocument/2006/relationships/tags" Target="../tags/tag243.xml" /><Relationship Id="rId8" Type="http://schemas.openxmlformats.org/officeDocument/2006/relationships/tags" Target="../tags/tag244.xml" /><Relationship Id="rId9" Type="http://schemas.openxmlformats.org/officeDocument/2006/relationships/tags" Target="../tags/tag2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8.xml" /><Relationship Id="rId3" Type="http://schemas.openxmlformats.org/officeDocument/2006/relationships/tags" Target="../tags/tag259.xml" /><Relationship Id="rId4" Type="http://schemas.openxmlformats.org/officeDocument/2006/relationships/tags" Target="../tags/tag2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1404103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197" y="1872061"/>
            <a:ext cx="10515603" cy="1481299"/>
          </a:xfrm>
        </p:spPr>
        <p:txBody>
          <a:bodyPr wrap="square">
            <a:normAutofit/>
          </a:bodyPr>
          <a:lstStyle/>
          <a:p>
            <a:r>
              <a:rPr lang="zh-CN" altLang="en-US"/>
              <a:t>残窦综合征临床症状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198" y="3508899"/>
            <a:ext cx="10515602" cy="1524375"/>
          </a:xfrm>
        </p:spPr>
        <p:txBody>
          <a:bodyPr wrap="square">
            <a:normAutofit/>
          </a:bodyPr>
          <a:lstStyle/>
          <a:p>
            <a:r>
              <a:rPr lang="zh-CN" altLang="en-US"/>
              <a:t>-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65504" y="747168"/>
            <a:ext cx="10242296" cy="1065984"/>
          </a:xfrm>
        </p:spPr>
        <p:txBody>
          <a:bodyPr vert="horz" wrap="square" lIns="0" tIns="0" rIns="0" bIns="0" rtlCol="0" anchor="ctr">
            <a:normAutofit/>
          </a:bodyPr>
          <a:lstStyle/>
          <a:p>
            <a:pPr lvl="0" algn="l">
              <a:buClrTx/>
              <a:buSzTx/>
              <a:buFontTx/>
            </a:pPr>
            <a:r>
              <a:rPr lang="zh-CN" altLang="en-US">
                <a:gradFill>
                  <a:gsLst>
                    <a:gs pos="6000">
                      <a:schemeClr val="accent1"/>
                    </a:gs>
                    <a:gs pos="100000">
                      <a:schemeClr val="accent1">
                        <a:lumMod val="75000"/>
                      </a:schemeClr>
                    </a:gs>
                  </a:gsLst>
                  <a:lin ang="0" scaled="0"/>
                </a:gradFill>
              </a:rPr>
              <a:t>目录</a:t>
            </a:r>
            <a:endParaRPr lang="zh-CN" altLang="en-US">
              <a:gradFill>
                <a:gsLst>
                  <a:gs pos="6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lin ang="0" scaled="0"/>
              </a:gradFill>
            </a:endParaRPr>
          </a:p>
        </p:txBody>
      </p:sp>
      <p:sp>
        <p:nvSpPr>
          <p:cNvPr id="47" name="Rectangle 19_#color_$dk2_4_$dk2_4_#shadow_$dk1-2092&amp;675"/>
          <p:cNvSpPr/>
          <p:nvPr>
            <p:custDataLst>
              <p:tags r:id="rId3"/>
            </p:custDataLst>
          </p:nvPr>
        </p:nvSpPr>
        <p:spPr>
          <a:xfrm>
            <a:off x="914400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48" name="Rectangle 20_#color_$accent1_$accent1_4-2092&amp;676"/>
          <p:cNvSpPr/>
          <p:nvPr>
            <p:custDataLst>
              <p:tags r:id="rId4"/>
            </p:custDataLst>
          </p:nvPr>
        </p:nvSpPr>
        <p:spPr>
          <a:xfrm>
            <a:off x="914400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50" name="序号"/>
          <p:cNvSpPr txBox="1"/>
          <p:nvPr>
            <p:custDataLst>
              <p:tags r:id="rId5"/>
            </p:custDataLst>
          </p:nvPr>
        </p:nvSpPr>
        <p:spPr>
          <a:xfrm>
            <a:off x="1513476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01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51" name="项标题"/>
          <p:cNvSpPr txBox="1"/>
          <p:nvPr>
            <p:custDataLst>
              <p:tags r:id="rId6"/>
            </p:custDataLst>
          </p:nvPr>
        </p:nvSpPr>
        <p:spPr>
          <a:xfrm>
            <a:off x="972228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残窦综合征的常见症状</a:t>
            </a:r>
            <a:endParaRPr lang="zh-CN" altLang="en-US" sz="2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53" name="Rectangle 19_#color_$dk2_4_$dk2_4_#shadow_$dk1-2092&amp;675"/>
          <p:cNvSpPr/>
          <p:nvPr>
            <p:custDataLst>
              <p:tags r:id="rId7"/>
            </p:custDataLst>
          </p:nvPr>
        </p:nvSpPr>
        <p:spPr>
          <a:xfrm>
            <a:off x="7469607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54" name="Rectangle 20_#color_$accent1_$accent1_4-2092&amp;676"/>
          <p:cNvSpPr/>
          <p:nvPr>
            <p:custDataLst>
              <p:tags r:id="rId8"/>
            </p:custDataLst>
          </p:nvPr>
        </p:nvSpPr>
        <p:spPr>
          <a:xfrm>
            <a:off x="7469607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56" name="序号"/>
          <p:cNvSpPr txBox="1"/>
          <p:nvPr>
            <p:custDataLst>
              <p:tags r:id="rId9"/>
            </p:custDataLst>
          </p:nvPr>
        </p:nvSpPr>
        <p:spPr>
          <a:xfrm>
            <a:off x="8068683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04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57" name="项标题"/>
          <p:cNvSpPr txBox="1"/>
          <p:nvPr>
            <p:custDataLst>
              <p:tags r:id="rId10"/>
            </p:custDataLst>
          </p:nvPr>
        </p:nvSpPr>
        <p:spPr>
          <a:xfrm>
            <a:off x="7527435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残窦综合征的诊断方法</a:t>
            </a:r>
            <a:endParaRPr lang="zh-CN" altLang="en-US" sz="2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59" name="Rectangle 19_#color_$dk2_4_$dk2_4_#shadow_$dk1-2092&amp;675"/>
          <p:cNvSpPr/>
          <p:nvPr>
            <p:custDataLst>
              <p:tags r:id="rId11"/>
            </p:custDataLst>
          </p:nvPr>
        </p:nvSpPr>
        <p:spPr>
          <a:xfrm>
            <a:off x="3099469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60" name="Rectangle 20_#color_$accent1_$accent1_4-2092&amp;676"/>
          <p:cNvSpPr/>
          <p:nvPr>
            <p:custDataLst>
              <p:tags r:id="rId12"/>
            </p:custDataLst>
          </p:nvPr>
        </p:nvSpPr>
        <p:spPr>
          <a:xfrm>
            <a:off x="3099469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62" name="序号"/>
          <p:cNvSpPr txBox="1"/>
          <p:nvPr>
            <p:custDataLst>
              <p:tags r:id="rId13"/>
            </p:custDataLst>
          </p:nvPr>
        </p:nvSpPr>
        <p:spPr>
          <a:xfrm>
            <a:off x="3698545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02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63" name="项标题"/>
          <p:cNvSpPr txBox="1"/>
          <p:nvPr>
            <p:custDataLst>
              <p:tags r:id="rId14"/>
            </p:custDataLst>
          </p:nvPr>
        </p:nvSpPr>
        <p:spPr>
          <a:xfrm>
            <a:off x="3157297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残窦综合征的并发症</a:t>
            </a:r>
            <a:endParaRPr lang="zh-CN" altLang="en-US" sz="2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65" name="Rectangle 19_#color_$dk2_4_$dk2_4_#shadow_$dk1-2092&amp;675"/>
          <p:cNvSpPr/>
          <p:nvPr>
            <p:custDataLst>
              <p:tags r:id="rId15"/>
            </p:custDataLst>
          </p:nvPr>
        </p:nvSpPr>
        <p:spPr>
          <a:xfrm>
            <a:off x="5284538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66" name="Rectangle 20_#color_$accent1_$accent1_4-2092&amp;676"/>
          <p:cNvSpPr/>
          <p:nvPr>
            <p:custDataLst>
              <p:tags r:id="rId16"/>
            </p:custDataLst>
          </p:nvPr>
        </p:nvSpPr>
        <p:spPr>
          <a:xfrm>
            <a:off x="5284538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68" name="序号"/>
          <p:cNvSpPr txBox="1"/>
          <p:nvPr>
            <p:custDataLst>
              <p:tags r:id="rId17"/>
            </p:custDataLst>
          </p:nvPr>
        </p:nvSpPr>
        <p:spPr>
          <a:xfrm>
            <a:off x="5883614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03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69" name="项标题"/>
          <p:cNvSpPr txBox="1"/>
          <p:nvPr>
            <p:custDataLst>
              <p:tags r:id="rId18"/>
            </p:custDataLst>
          </p:nvPr>
        </p:nvSpPr>
        <p:spPr>
          <a:xfrm>
            <a:off x="5342366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残窦综合征的体征</a:t>
            </a:r>
            <a:endParaRPr lang="zh-CN" altLang="en-US" sz="2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" name="Rectangle 19_#color_$dk2_4_$dk2_4_#shadow_$dk1-2092&amp;675"/>
          <p:cNvSpPr/>
          <p:nvPr>
            <p:custDataLst>
              <p:tags r:id="rId19"/>
            </p:custDataLst>
          </p:nvPr>
        </p:nvSpPr>
        <p:spPr>
          <a:xfrm>
            <a:off x="9654675" y="2779776"/>
            <a:ext cx="1953125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5" name="Rectangle 20_#color_$accent1_$accent1_4-2092&amp;676"/>
          <p:cNvSpPr/>
          <p:nvPr>
            <p:custDataLst>
              <p:tags r:id="rId20"/>
            </p:custDataLst>
          </p:nvPr>
        </p:nvSpPr>
        <p:spPr>
          <a:xfrm>
            <a:off x="9654675" y="2779776"/>
            <a:ext cx="1953125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  <a:extLs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254000" dist="127000" dir="5400000" algn="ctr" rotWithShape="0">
                    <a:srgbClr val="000000">
                      <a:alpha val="40000"/>
                    </a:srgbClr>
                  </a:outerShdw>
                </a:effectLst>
              </a14:hiddenEffects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600"/>
          </a:p>
        </p:txBody>
      </p:sp>
      <p:sp>
        <p:nvSpPr>
          <p:cNvPr id="6" name="序号"/>
          <p:cNvSpPr txBox="1"/>
          <p:nvPr>
            <p:custDataLst>
              <p:tags r:id="rId21"/>
            </p:custDataLst>
          </p:nvPr>
        </p:nvSpPr>
        <p:spPr>
          <a:xfrm>
            <a:off x="10253751" y="2898649"/>
            <a:ext cx="754975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n-ea"/>
                <a:sym typeface="+mn-ea"/>
              </a:rPr>
              <a:t>05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7" name="项标题"/>
          <p:cNvSpPr txBox="1"/>
          <p:nvPr>
            <p:custDataLst>
              <p:tags r:id="rId22"/>
            </p:custDataLst>
          </p:nvPr>
        </p:nvSpPr>
        <p:spPr>
          <a:xfrm>
            <a:off x="9712503" y="3670598"/>
            <a:ext cx="1837468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spc="300">
                <a:solidFill>
                  <a:schemeClr val="accent1"/>
                </a:solidFill>
                <a:latin typeface="+mn-ea"/>
                <a:cs typeface="+mn-ea"/>
                <a:sym typeface="+mn-ea"/>
              </a:rPr>
              <a:t>残窦综合征的治疗方法</a:t>
            </a:r>
            <a:endParaRPr lang="zh-CN" altLang="en-US" sz="2400" spc="300">
              <a:solidFill>
                <a:schemeClr val="accent1"/>
              </a:solidFill>
              <a:latin typeface="+mn-ea"/>
              <a:cs typeface="+mn-ea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残窦综合征的常见症状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腹痛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腹痛是残窦综合征的常见症状之一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腹痛与饮食的关系：部分患者在进食后出现腹痛，部分患者在空腹时出现腹痛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腹痛的持续时间和缓解方式：腹痛通常持续数分钟至数小时，可自行缓解或通过药物缓解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腹痛的部位和性质：多为右下腹疼痛，疼痛性质多为绞痛或钝痛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消化道出血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96000" y="3203104"/>
            <a:ext cx="2862473" cy="116355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67800" y="3203104"/>
            <a:ext cx="2862473" cy="116355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11401" y="3203104"/>
            <a:ext cx="2862473" cy="116355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9601" y="3203104"/>
            <a:ext cx="2862473" cy="116355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07931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原因：残窦综合征导致消化道血管破裂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96000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症状：呕血、黑便、腹痛、腹泻等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7865" y="1575338"/>
            <a:ext cx="3087202" cy="139262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治疗：止血、输血、抗感染等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08798" y="4614818"/>
            <a:ext cx="3087202" cy="135271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预防：避免剧烈运动、保持良好的饮食习惯等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贫血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1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症状：头晕、乏力、心悸、呼吸急促等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1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原因：红细胞生成减少，血红蛋白含量降低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1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治疗：补充铁剂、维生素B12、叶酸等营养素，必要时进行输血治疗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1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预防：均衡饮食，多吃富含铁、维生素B12、叶酸的食物，避免过度劳累和剧烈运动。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腹部肿块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796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6960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4155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957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8612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肿块生长速度：肿块生长速度较快，可能在短时间内迅速增大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0788" y="2334138"/>
            <a:ext cx="2873725" cy="2873725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400076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665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肿块大小：肿块大小不一，有的可能只有几厘米，有的可能达到十几厘米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260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053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0717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肿块位置：通常位于腹部右侧，靠近肝脏和胆囊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959009" y="2334138"/>
            <a:ext cx="2873725" cy="2873725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338297" y="2391354"/>
            <a:ext cx="387946" cy="387946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4047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症状表现：腹部出现肿块，质地坚硬，表面光滑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残窦综合征的并发症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肠梗阻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症状：腹痛、腹胀、呕吐、腹泻等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7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原因：肠道狭窄、扭转、粘连等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治疗：手术治疗、保守治疗等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预防：保持良好的饮食习惯，避免暴饮暴食，注意饮食卫生等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肠穿孔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96000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98501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848588" y="2215725"/>
            <a:ext cx="2247687" cy="335265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症状：腹痛、腹胀、恶心、呕吐等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45091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47592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00181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原因：残窦综合征可能导致肠道炎症和溃疡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4182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6683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8646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治疗：需要及时进行手术治疗，防止病情恶化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43273" y="1801110"/>
            <a:ext cx="2552749" cy="3939649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45774" y="1801110"/>
            <a:ext cx="2547928" cy="209344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97737" y="2215725"/>
            <a:ext cx="2244932" cy="335397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预防：注意饮食卫生，避免刺激性食物，保持良好的生活习惯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腹腔内出血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73907" y="4019379"/>
            <a:ext cx="7243683" cy="189511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12992" y="4098526"/>
            <a:ext cx="5492051" cy="1627456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98669" y="4331462"/>
            <a:ext cx="3919811" cy="116155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62730" y="4528364"/>
            <a:ext cx="2591443" cy="767921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435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24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8323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735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638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59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452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50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78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277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689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975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96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948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35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699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82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362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617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469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345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960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症状：腹痛、腹胀、恶心、呕吐等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3712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预防：定期体检，及时发现并治疗残窦综合征，降低并发症风险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515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治疗：需要及时进行手术治疗，止血并修复受损血管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157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原因：残窦综合征可能导致腹腔内血管破裂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肠瘘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627"/>
            <a:ext cx="842420" cy="245126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386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7029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246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258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386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822190" y="2352936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24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4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肠瘘的定义：肠道与身体其他部位之间的异常通道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400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肠瘘的症状：腹痛、腹泻、便血、腹部肿块等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4877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005"/>
            <a:ext cx="800837" cy="219961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01854" y="2364924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496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485"/>
            <a:ext cx="842420" cy="2449827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351"/>
            <a:ext cx="800837" cy="2201045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531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103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7995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肠瘘的治疗：手术修复肠道损伤，抗生素治疗感染，营养支持等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388"/>
            <a:ext cx="2199611" cy="1981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肠瘘的原因：残窦综合征可能导致肠道损伤，从而引发肠瘘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残窦综合征的体征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腹部压痛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症状：腹部压痛，疼痛程度不一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49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3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部位：主要集中在右下腹或脐周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原因：可能是由于残窦综合征引起的肠道炎症或粘连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诊断：通过腹部触诊和影像学检查可以确诊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https://d.book118.com/268114041032006027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329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YPE" val="a"/>
  <p:tag name="KSO_WM_UNIT_USESOURCEFORMAT_APPLY" val="0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FILL_FORE_SCHEMECOLOR_INDEX" val="16"/>
  <p:tag name="KSO_WM_UNIT_HIGHLIGHT" val="0"/>
  <p:tag name="KSO_WM_UNIT_ID" val="custom20233298_5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3298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1_3"/>
  <p:tag name="KSO_WM_UNIT_INDEX" val="1_1_3"/>
  <p:tag name="KSO_WM_UNIT_LAYERLEVEL" val="1_1_1"/>
  <p:tag name="KSO_WM_UNIT_PRESET_TEXT" val="0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FILL_FORE_SCHEMECOLOR_INDEX" val="16"/>
  <p:tag name="KSO_WM_UNIT_HIGHLIGHT" val="0"/>
  <p:tag name="KSO_WM_UNIT_ID" val="custom20233298_5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3298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4_3"/>
  <p:tag name="KSO_WM_UNIT_INDEX" val="1_4_3"/>
  <p:tag name="KSO_WM_UNIT_LAYERLEVEL" val="1_1_1"/>
  <p:tag name="KSO_WM_UNIT_PRESET_TEXT" val="04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FILL_FORE_SCHEMECOLOR_INDEX" val="16"/>
  <p:tag name="KSO_WM_UNIT_HIGHLIGHT" val="0"/>
  <p:tag name="KSO_WM_UNIT_ID" val="custom20233298_5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3298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2_3"/>
  <p:tag name="KSO_WM_UNIT_INDEX" val="1_2_3"/>
  <p:tag name="KSO_WM_UNIT_LAYERLEVEL" val="1_1_1"/>
  <p:tag name="KSO_WM_UNIT_PRESET_TEXT" val="02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FILL_FORE_SCHEMECOLOR_INDEX" val="16"/>
  <p:tag name="KSO_WM_UNIT_HIGHLIGHT" val="0"/>
  <p:tag name="KSO_WM_UNIT_ID" val="custom20233298_5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3298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3_3"/>
  <p:tag name="KSO_WM_UNIT_INDEX" val="1_3_3"/>
  <p:tag name="KSO_WM_UNIT_LAYERLEVEL" val="1_1_1"/>
  <p:tag name="KSO_WM_UNIT_PRESET_TEXT" val="03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FILL_FORE_SCHEMECOLOR_INDEX" val="16"/>
  <p:tag name="KSO_WM_UNIT_HIGHLIGHT" val="0"/>
  <p:tag name="KSO_WM_UNIT_ID" val="custom20233298_5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3298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i*1_5_3"/>
  <p:tag name="KSO_WM_UNIT_INDEX" val="1_5_3"/>
  <p:tag name="KSO_WM_UNIT_LAYERLEVEL" val="1_1_1"/>
  <p:tag name="KSO_WM_UNIT_PRESET_TEXT" val="05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6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46.xml><?xml version="1.0" encoding="utf-8"?>
<p:tagLst xmlns:p="http://schemas.openxmlformats.org/presentationml/2006/main">
  <p:tag name="KSO_WM_TEMPLATE_CATEGORY" val="custom"/>
  <p:tag name="KSO_WM_TEMPLATE_INDEX" val="20233298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3_1"/>
  <p:tag name="KSO_WM_UNIT_INDEX" val="1_3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HIGHLIGHT" val="0"/>
  <p:tag name="KSO_WM_UNIT_ID" val="diagram20231447_3*l_h_i*1_1_1"/>
  <p:tag name="KSO_WM_UNIT_INDEX" val="1_1_1"/>
  <p:tag name="KSO_WM_UNIT_LAYERLEVEL" val="1_1_1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TEMPLATE_CATEGORY" val="custom"/>
  <p:tag name="KSO_WM_TEMPLATE_INDEX" val="20233298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60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73.xml><?xml version="1.0" encoding="utf-8"?>
<p:tagLst xmlns:p="http://schemas.openxmlformats.org/presentationml/2006/main">
  <p:tag name="KSO_WM_TEMPLATE_CATEGORY" val="custom"/>
  <p:tag name="KSO_WM_TEMPLATE_INDEX" val="20233298"/>
</p:tagLst>
</file>

<file path=ppt/tags/tag2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30303"/>
      </a:dk2>
      <a:lt2>
        <a:srgbClr val="FFFFFF"/>
      </a:lt2>
      <a:accent1>
        <a:srgbClr val="C7A582"/>
      </a:accent1>
      <a:accent2>
        <a:srgbClr val="C38B79"/>
      </a:accent2>
      <a:accent3>
        <a:srgbClr val="C78282"/>
      </a:accent3>
      <a:accent4>
        <a:srgbClr val="C7BC82"/>
      </a:accent4>
      <a:accent5>
        <a:srgbClr val="A0C782"/>
      </a:accent5>
      <a:accent6>
        <a:srgbClr val="82C7A2"/>
      </a:accent6>
      <a:hlink>
        <a:srgbClr val="658BD5"/>
      </a:hlink>
      <a:folHlink>
        <a:srgbClr val="A16AA5"/>
      </a:folHlink>
    </a:clrScheme>
    <a:fontScheme name="自定义 44">
      <a:majorFont>
        <a:latin typeface="MiSans Light"/>
        <a:ea typeface="微软雅黑"/>
        <a:cs typeface="Arial"/>
      </a:majorFont>
      <a:minorFont>
        <a:latin typeface="MiSans Light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Light</vt:lpstr>
      <vt:lpstr>微软雅黑</vt:lpstr>
      <vt:lpstr>Calibri Light</vt:lpstr>
      <vt:lpstr>宋体</vt:lpstr>
      <vt:lpstr>Office Theme</vt:lpstr>
      <vt:lpstr>残窦综合征临床症状</vt:lpstr>
      <vt:lpstr>目录</vt:lpstr>
      <vt:lpstr>残窦综合征的常见症状</vt:lpstr>
      <vt:lpstr>腹痛</vt:lpstr>
      <vt:lpstr>消化道出血</vt:lpstr>
      <vt:lpstr>贫血</vt:lpstr>
      <vt:lpstr>腹部肿块</vt:lpstr>
      <vt:lpstr>残窦综合征的并发症</vt:lpstr>
      <vt:lpstr>肠梗阻</vt:lpstr>
      <vt:lpstr>肠穿孔</vt:lpstr>
      <vt:lpstr>腹腔内出血</vt:lpstr>
      <vt:lpstr>肠瘘</vt:lpstr>
      <vt:lpstr>残窦综合征的体征</vt:lpstr>
      <vt:lpstr>腹部压痛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2024-09-04T22:19:11.595</cp:lastPrinted>
  <dcterms:created xsi:type="dcterms:W3CDTF">2024-09-04T14:19:11Z</dcterms:created>
  <dcterms:modified xsi:type="dcterms:W3CDTF">2024-09-04T14:19:13Z</dcterms:modified>
</cp:coreProperties>
</file>