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23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7D7D6F-E085-4988-990A-9ABB7814C0F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49B993-C5D4-4E0F-B626-8A1C0CD95A8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49B993-C5D4-4E0F-B626-8A1C0CD95A8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53737-C58F-40B8-B1D6-052C7DD38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A56B8-2974-479B-875B-750C52A88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23CFE-E2A6-42A2-94BC-152B35FD6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D20CF-5151-4D61-806B-72B8014EC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6A3083-810B-43CD-9FEF-5CE9B0FC6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C56FE-D70E-409A-9240-E0810D46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7FABE-192E-4B25-B314-F989A84F1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0DF3A-8947-430C-8BEF-E745234A9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2620A-DA32-4B38-8B2A-668E8CC59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2EFDF-B2EB-4782-9327-7ACB22195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357AC-C6B3-4254-9E0B-D63400FFB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FD1402-64DE-4BFA-901F-CC456B6A0E89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28650" y="1825625"/>
            <a:ext cx="3886200" cy="4351339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629150" y="1825625"/>
            <a:ext cx="3886200" cy="4351339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441DA5-1597-409D-B776-645B61218D7E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C93FBF-8F8B-48D1-A94F-BC67D3BAEDA5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A62BCD-6634-4915-B124-8E91625FF556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F47F8D-83E5-412A-81A5-D0578366CCA3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9B333A-4BA5-4158-B49A-4E2BDD34BFCE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5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346965-FF0E-4559-B962-9EDC35BF520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ECB3A9-9639-441F-850D-88426105CCF8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28650" y="365125"/>
            <a:ext cx="5800725" cy="5811839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7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-108520" y="6118011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1932212" y="6134005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3995936" y="6118009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6012160" y="6134004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r="50000" b="38748"/>
          <a:stretch>
            <a:fillRect/>
          </a:stretch>
        </p:blipFill>
        <p:spPr bwMode="auto">
          <a:xfrm>
            <a:off x="8027877" y="6134005"/>
            <a:ext cx="1116124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7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-108520" y="6118011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1932212" y="6134005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3995936" y="6118009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6012160" y="6134004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r="50000" b="38748"/>
          <a:stretch>
            <a:fillRect/>
          </a:stretch>
        </p:blipFill>
        <p:spPr bwMode="auto">
          <a:xfrm>
            <a:off x="8027877" y="6134005"/>
            <a:ext cx="1116124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blinds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7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-108520" y="6118011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1932212" y="6134005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3995936" y="6118009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6012160" y="6134004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r="50000" b="38748"/>
          <a:stretch>
            <a:fillRect/>
          </a:stretch>
        </p:blipFill>
        <p:spPr bwMode="auto">
          <a:xfrm>
            <a:off x="8027877" y="6134005"/>
            <a:ext cx="1116124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7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-108520" y="6118011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1932212" y="6134005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3995936" y="6118009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6012160" y="6134004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r="50000" b="38748"/>
          <a:stretch>
            <a:fillRect/>
          </a:stretch>
        </p:blipFill>
        <p:spPr bwMode="auto">
          <a:xfrm>
            <a:off x="8027877" y="6134005"/>
            <a:ext cx="1116124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blinds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blinds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blinds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blinds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blinds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3"/>
            <a:ext cx="8229600" cy="452543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3"/>
            <a:ext cx="2133600" cy="366183"/>
          </a:xfrm>
          <a:prstGeom prst="rect">
            <a:avLst/>
          </a:prstGeom>
        </p:spPr>
        <p:txBody>
          <a:bodyPr/>
          <a:lstStyle/>
          <a:p>
            <a:fld id="{E7273B8F-BD05-4D57-9E0A-87CAF3079D5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3"/>
            <a:ext cx="2895600" cy="366183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3"/>
            <a:ext cx="2133600" cy="366183"/>
          </a:xfrm>
          <a:prstGeom prst="rect">
            <a:avLst/>
          </a:prstGeom>
        </p:spPr>
        <p:txBody>
          <a:bodyPr/>
          <a:lstStyle/>
          <a:p>
            <a:fld id="{B0AE58A0-E774-4828-973C-1ED3ECADA73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blinds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blinds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blinds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blinds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可爱装饰_画板 1 副本_画板 1 副本_画板 1 副本_画板 1 副本_画板 1 副本 4_画板 1 副本 4_画板 1 副本 4_画板 1 副本 6"/>
          <p:cNvPicPr/>
          <p:nvPr userDrawn="1">
            <p:custDataLst>
              <p:tags r:id="rId2"/>
            </p:custDataLst>
          </p:nvPr>
        </p:nvPicPr>
        <p:blipFill>
          <a:blip r:embed="rId1"/>
          <a:srcRect r="69768" b="83949"/>
          <a:stretch>
            <a:fillRect/>
          </a:stretch>
        </p:blipFill>
        <p:spPr>
          <a:xfrm>
            <a:off x="0" y="0"/>
            <a:ext cx="2847620" cy="1147131"/>
          </a:xfrm>
          <a:prstGeom prst="rect">
            <a:avLst/>
          </a:prstGeom>
        </p:spPr>
      </p:pic>
      <p:pic>
        <p:nvPicPr>
          <p:cNvPr id="13" name="图片 12" descr="可爱装饰_画板 1 副本_画板 1 副本_画板 1 副本_画板 1 副本_画板 1 副本 4_画板 1 副本 4_画板 1 副本 4_画板 1 副本 6"/>
          <p:cNvPicPr/>
          <p:nvPr userDrawn="1">
            <p:custDataLst>
              <p:tags r:id="rId3"/>
            </p:custDataLst>
          </p:nvPr>
        </p:nvPicPr>
        <p:blipFill>
          <a:blip r:embed="rId1"/>
          <a:srcRect l="5689" t="44528" r="3688"/>
          <a:stretch>
            <a:fillRect/>
          </a:stretch>
        </p:blipFill>
        <p:spPr>
          <a:xfrm>
            <a:off x="386126" y="3055811"/>
            <a:ext cx="8371748" cy="3801555"/>
          </a:xfrm>
          <a:prstGeom prst="rect">
            <a:avLst/>
          </a:prstGeom>
        </p:spPr>
      </p:pic>
      <p:pic>
        <p:nvPicPr>
          <p:cNvPr id="15" name="图片 14" descr="可爱装饰_画板 1 副本_画板 1 副本_画板 1 副本_画板 1 副本_画板 1 副本 4_画板 1 副本 4_画板 1 副本 4_画板 1 副本 6"/>
          <p:cNvPicPr/>
          <p:nvPr userDrawn="1">
            <p:custDataLst>
              <p:tags r:id="rId4"/>
            </p:custDataLst>
          </p:nvPr>
        </p:nvPicPr>
        <p:blipFill>
          <a:blip r:embed="rId1"/>
          <a:srcRect l="72758" b="77037"/>
          <a:stretch>
            <a:fillRect/>
          </a:stretch>
        </p:blipFill>
        <p:spPr>
          <a:xfrm>
            <a:off x="6628924" y="635"/>
            <a:ext cx="2515076" cy="159034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521100" y="1474264"/>
            <a:ext cx="8100000" cy="1445655"/>
          </a:xfrm>
          <a:noFill/>
        </p:spPr>
        <p:txBody>
          <a:bodyPr vert="horz" wrap="square" lIns="101600" tIns="38100" rIns="76200" bIns="3810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3750" i="0" u="none" strike="noStrike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1"/>
            <a:ext cx="20574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 spd="slow">
    <p:blinds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image" Target="../media/image1.jpeg" /><Relationship Id="rId28" Type="http://schemas.openxmlformats.org/officeDocument/2006/relationships/image" Target="file:///D:\qq&#25991;&#20214;\712321467\Image\C2C\Image2\%7b75232B38-A165-1FB7-499C-2E1C792CACB5%7d.png" TargetMode="External" /><Relationship Id="rId29" Type="http://schemas.openxmlformats.org/officeDocument/2006/relationships/image" Target="../media/image3.png" /><Relationship Id="rId3" Type="http://schemas.openxmlformats.org/officeDocument/2006/relationships/slideLayout" Target="../slideLayouts/slideLayout14.xml" /><Relationship Id="rId30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8F63A3B-78C7-47BE-AE5E-E10140E04643}" type="slidenum">
              <a:rPr lang="en-US"/>
              <a:t/>
            </a:fld>
            <a:endParaRPr lang="en-US"/>
          </a:p>
        </p:txBody>
      </p:sp>
      <p:sp>
        <p:nvSpPr>
          <p:cNvPr id="8" name="矩形 7"/>
          <p:cNvSpPr/>
          <p:nvPr userDrawn="1"/>
        </p:nvSpPr>
        <p:spPr>
          <a:xfrm>
            <a:off x="1" y="0"/>
            <a:ext cx="9144000" cy="6858000"/>
          </a:xfrm>
          <a:prstGeom prst="rect">
            <a:avLst/>
          </a:prstGeom>
          <a:solidFill>
            <a:srgbClr val="FFFFFF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11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27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-108520" y="6118011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27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1932212" y="6134005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27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3995936" y="6118009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27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6012160" y="6134004"/>
            <a:ext cx="2232248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27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r="50000" b="38748"/>
          <a:stretch>
            <a:fillRect/>
          </a:stretch>
        </p:blipFill>
        <p:spPr bwMode="auto">
          <a:xfrm>
            <a:off x="8027877" y="6134005"/>
            <a:ext cx="1116124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图片 1073743875" descr="学科网 zxxk.com" title=""/>
          <p:cNvPicPr>
            <a:picLocks noChangeAspect="1"/>
          </p:cNvPicPr>
          <p:nvPr/>
        </p:nvPicPr>
        <p:blipFill>
          <a:blip r:embed="rId29" r:link="rId2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</p:sldLayoutIdLst>
  <p:transition spd="slow">
    <p:blinds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Relationship Id="rId4" Type="http://schemas.openxmlformats.org/officeDocument/2006/relationships/tags" Target="../tags/tag8.xml" /><Relationship Id="rId5" Type="http://schemas.openxmlformats.org/officeDocument/2006/relationships/image" Target="../media/image5.jpeg" /><Relationship Id="rId6" Type="http://schemas.openxmlformats.org/officeDocument/2006/relationships/tags" Target="../tags/tag9.xml" /><Relationship Id="rId7" Type="http://schemas.openxmlformats.org/officeDocument/2006/relationships/tags" Target="../tags/tag1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Relationship Id="rId4" Type="http://schemas.openxmlformats.org/officeDocument/2006/relationships/tags" Target="../tags/tag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Relationship Id="rId4" Type="http://schemas.openxmlformats.org/officeDocument/2006/relationships/tags" Target="../tags/tag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tags" Target="../tags/tag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5143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 title=""/>
          <p:cNvGrpSpPr/>
          <p:nvPr/>
        </p:nvGrpSpPr>
        <p:grpSpPr>
          <a:xfrm>
            <a:off x="1734820" y="1988820"/>
            <a:ext cx="5405120" cy="2074545"/>
            <a:chOff x="3242" y="3253"/>
            <a:chExt cx="8512" cy="3267"/>
          </a:xfrm>
        </p:grpSpPr>
        <p:sp>
          <p:nvSpPr>
            <p:cNvPr id="3" name="TextBox 2"/>
            <p:cNvSpPr txBox="1"/>
            <p:nvPr/>
          </p:nvSpPr>
          <p:spPr>
            <a:xfrm>
              <a:off x="4988" y="3253"/>
              <a:ext cx="5682" cy="15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6000" smtClean="0"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第五单元 </a:t>
              </a:r>
              <a:r>
                <a:rPr lang="zh-CN" altLang="en-US" sz="5400" smtClean="0"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endParaRPr lang="zh-CN" altLang="en-US" sz="54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6"/>
            <p:cNvSpPr txBox="1"/>
            <p:nvPr/>
          </p:nvSpPr>
          <p:spPr>
            <a:xfrm>
              <a:off x="3242" y="5407"/>
              <a:ext cx="8512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 smtClean="0">
                  <a:latin typeface="微软雅黑" panose="020b0503020204020204" charset="-122"/>
                  <a:ea typeface="微软雅黑" panose="020b0503020204020204" charset="-122"/>
                </a:rPr>
                <a:t>习作例文与习作</a:t>
              </a:r>
              <a:endParaRPr lang="zh-CN" altLang="en-US" sz="4000" smtClean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 spd="slow">
    <p:blinds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 title=""/>
          <p:cNvSpPr txBox="1"/>
          <p:nvPr/>
        </p:nvSpPr>
        <p:spPr>
          <a:xfrm>
            <a:off x="226346" y="1023857"/>
            <a:ext cx="340042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创设情境，激趣导入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9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684185" y="2996878"/>
            <a:ext cx="1815860" cy="2860679"/>
          </a:xfrm>
          <a:prstGeom prst="rect">
            <a:avLst/>
          </a:prstGeom>
          <a:noFill/>
        </p:spPr>
      </p:pic>
      <p:pic>
        <p:nvPicPr>
          <p:cNvPr id="6" name="Picture 5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36" r="28354" b="67258"/>
          <a:stretch>
            <a:fillRect/>
          </a:stretch>
        </p:blipFill>
        <p:spPr bwMode="auto">
          <a:xfrm>
            <a:off x="0" y="857250"/>
            <a:ext cx="4382135" cy="92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 title=""/>
          <p:cNvSpPr txBox="1"/>
          <p:nvPr/>
        </p:nvSpPr>
        <p:spPr>
          <a:xfrm>
            <a:off x="195010" y="1064052"/>
            <a:ext cx="411543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一、创设情境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导入习作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矩形标注 3" title=""/>
          <p:cNvSpPr/>
          <p:nvPr>
            <p:custDataLst>
              <p:tags r:id="rId7"/>
            </p:custDataLst>
          </p:nvPr>
        </p:nvSpPr>
        <p:spPr>
          <a:xfrm>
            <a:off x="2772311" y="2133232"/>
            <a:ext cx="5692140" cy="1597124"/>
          </a:xfrm>
          <a:prstGeom prst="wedgeRectCallout">
            <a:avLst>
              <a:gd name="adj1" fmla="val -63126"/>
              <a:gd name="adj2" fmla="val 436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你们喜欢旅游吗</a:t>
            </a:r>
            <a:r>
              <a:rPr lang="en-US" altLang="zh-CN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? 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这节课大家共同欣赏四幅风景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图片。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668344" y="2109858"/>
            <a:ext cx="936104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海上日出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22" b="13833"/>
          <a:stretch>
            <a:fillRect/>
          </a:stretch>
        </p:blipFill>
        <p:spPr bwMode="auto">
          <a:xfrm>
            <a:off x="611256" y="1124338"/>
            <a:ext cx="655272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668344" y="2109858"/>
            <a:ext cx="936104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双龙洞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05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880476"/>
            <a:ext cx="7143750" cy="474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955364" y="2109858"/>
            <a:ext cx="936104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颐和园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098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80" b="10686"/>
          <a:stretch>
            <a:fillRect/>
          </a:stretch>
        </p:blipFill>
        <p:spPr bwMode="auto">
          <a:xfrm>
            <a:off x="394524" y="885234"/>
            <a:ext cx="7416824" cy="499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740099" y="2564518"/>
            <a:ext cx="936104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天山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074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420" y="980728"/>
            <a:ext cx="714375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972800" y="11607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标注 1" title=""/>
          <p:cNvSpPr/>
          <p:nvPr/>
        </p:nvSpPr>
        <p:spPr>
          <a:xfrm>
            <a:off x="2555776" y="1700808"/>
            <a:ext cx="5112568" cy="1152128"/>
          </a:xfrm>
          <a:prstGeom prst="wedgeRectCallout">
            <a:avLst>
              <a:gd name="adj1" fmla="val -57328"/>
              <a:gd name="adj2" fmla="val 936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交流欣赏图片后的感受。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9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087755" y="2998470"/>
            <a:ext cx="1468120" cy="23126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标注 1" title=""/>
          <p:cNvSpPr/>
          <p:nvPr/>
        </p:nvSpPr>
        <p:spPr>
          <a:xfrm>
            <a:off x="2556153" y="476404"/>
            <a:ext cx="5976664" cy="3240360"/>
          </a:xfrm>
          <a:prstGeom prst="wedgeRectCallout">
            <a:avLst>
              <a:gd name="adj1" fmla="val -48124"/>
              <a:gd name="adj2" fmla="val 595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这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一处处风景就像一幅幅瑰丽壮美的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图画，使我们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感到大自然是那样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奇妙。摄影师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用相机留住了它们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的美，歌手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用歌声唱出了它们的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神奇，我们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可以用优美的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文字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记录下它们的美</a:t>
            </a:r>
            <a:r>
              <a:rPr lang="en-US" altLang="zh-CN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!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9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79705" y="2987675"/>
            <a:ext cx="2296795" cy="361823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标注 1" title=""/>
          <p:cNvSpPr/>
          <p:nvPr/>
        </p:nvSpPr>
        <p:spPr>
          <a:xfrm>
            <a:off x="2267863" y="1340381"/>
            <a:ext cx="5976664" cy="1584176"/>
          </a:xfrm>
          <a:prstGeom prst="wedgeRectCallout">
            <a:avLst>
              <a:gd name="adj1" fmla="val -60220"/>
              <a:gd name="adj2" fmla="val 500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回顾课文</a:t>
            </a:r>
            <a:r>
              <a:rPr lang="en-US" altLang="zh-CN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《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海上日出</a:t>
            </a:r>
            <a:r>
              <a:rPr lang="en-US" altLang="zh-CN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》《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记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金华的双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龙洞</a:t>
            </a:r>
            <a:r>
              <a:rPr lang="en-US" altLang="zh-CN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》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9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395605" y="2951480"/>
            <a:ext cx="2182495" cy="34378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610548" y="1196752"/>
            <a:ext cx="7984773" cy="3046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在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这一单元课文的学习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中，我们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跟随巴金和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叶圣陶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先生的脚步欣赏了“伟大的奇观”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———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海上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日出，体验了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双龙洞的奇景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可谓“处处都有好风景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”。在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现实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生活中，你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游览过哪些地方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? 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哪个地方给你留下的印象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最深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呢</a:t>
            </a:r>
            <a:r>
              <a:rPr lang="en-US" altLang="zh-CN" sz="3200" smtClean="0"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endParaRPr lang="en-US" altLang="zh-CN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826572" y="4365104"/>
            <a:ext cx="432048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游</a:t>
            </a:r>
            <a:r>
              <a:rPr lang="en-US" altLang="zh-CN" sz="3200" smtClean="0">
                <a:latin typeface="黑体" panose="02010609060101010101" pitchFamily="49" charset="-122"/>
                <a:ea typeface="黑体" panose="02010609060101010101" pitchFamily="49" charset="-122"/>
              </a:rPr>
              <a:t>___________</a:t>
            </a:r>
            <a:endParaRPr lang="en-US" altLang="zh-CN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5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36" r="28354" b="67258"/>
          <a:stretch>
            <a:fillRect/>
          </a:stretch>
        </p:blipFill>
        <p:spPr bwMode="auto">
          <a:xfrm>
            <a:off x="-36195" y="848360"/>
            <a:ext cx="4464179" cy="92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 title=""/>
          <p:cNvSpPr txBox="1"/>
          <p:nvPr/>
        </p:nvSpPr>
        <p:spPr>
          <a:xfrm>
            <a:off x="141680" y="1023857"/>
            <a:ext cx="411543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二、指导选材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明确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要求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9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475740" y="2639695"/>
            <a:ext cx="1786255" cy="2813685"/>
          </a:xfrm>
          <a:prstGeom prst="rect">
            <a:avLst/>
          </a:prstGeom>
          <a:noFill/>
        </p:spPr>
      </p:pic>
      <p:sp>
        <p:nvSpPr>
          <p:cNvPr id="3" name="矩形标注 2" title=""/>
          <p:cNvSpPr/>
          <p:nvPr/>
        </p:nvSpPr>
        <p:spPr>
          <a:xfrm>
            <a:off x="3851910" y="2308860"/>
            <a:ext cx="1967230" cy="1085215"/>
          </a:xfrm>
          <a:prstGeom prst="wedgeRectCallout">
            <a:avLst>
              <a:gd name="adj1" fmla="val -62721"/>
              <a:gd name="adj2" fmla="val 494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如何选材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467995" y="980440"/>
            <a:ext cx="8069580" cy="26511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  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同学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之间交流自己游览过的印象最深的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地方，现在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请大家结合课本泡泡中三位同学的对话说一说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你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认为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这次习作应该怎样选择材料呢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?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pic>
        <p:nvPicPr>
          <p:cNvPr id="4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804025" y="3676650"/>
            <a:ext cx="1905000" cy="3001010"/>
          </a:xfrm>
          <a:prstGeom prst="rect">
            <a:avLst/>
          </a:prstGeom>
          <a:noFill/>
        </p:spPr>
      </p:pic>
      <p:sp>
        <p:nvSpPr>
          <p:cNvPr id="2" name="云形标注 1" title=""/>
          <p:cNvSpPr/>
          <p:nvPr/>
        </p:nvSpPr>
        <p:spPr>
          <a:xfrm>
            <a:off x="3059430" y="4004945"/>
            <a:ext cx="2448560" cy="1584325"/>
          </a:xfrm>
          <a:prstGeom prst="cloudCallout">
            <a:avLst>
              <a:gd name="adj1" fmla="val 98495"/>
              <a:gd name="adj2" fmla="val 223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/>
              <a:t>交流并筛选材料</a:t>
            </a:r>
            <a:endParaRPr lang="zh-CN" altLang="en-US" sz="2400" b="1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475795" y="2996317"/>
            <a:ext cx="1468120" cy="2312670"/>
          </a:xfrm>
          <a:prstGeom prst="rect">
            <a:avLst/>
          </a:prstGeom>
          <a:noFill/>
        </p:spPr>
      </p:pic>
      <p:sp>
        <p:nvSpPr>
          <p:cNvPr id="4" name="矩形标注 3" title=""/>
          <p:cNvSpPr/>
          <p:nvPr/>
        </p:nvSpPr>
        <p:spPr>
          <a:xfrm>
            <a:off x="3060065" y="1772920"/>
            <a:ext cx="3543300" cy="1211580"/>
          </a:xfrm>
          <a:prstGeom prst="wedgeRectCallout">
            <a:avLst>
              <a:gd name="adj1" fmla="val -58366"/>
              <a:gd name="adj2" fmla="val 563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想一想：确定景物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611560" y="2996952"/>
            <a:ext cx="1468120" cy="2312670"/>
          </a:xfrm>
          <a:prstGeom prst="rect">
            <a:avLst/>
          </a:prstGeom>
          <a:noFill/>
        </p:spPr>
      </p:pic>
      <p:sp>
        <p:nvSpPr>
          <p:cNvPr id="4" name="矩形标注 3" title=""/>
          <p:cNvSpPr/>
          <p:nvPr/>
        </p:nvSpPr>
        <p:spPr>
          <a:xfrm>
            <a:off x="2097405" y="1785620"/>
            <a:ext cx="5586095" cy="1211580"/>
          </a:xfrm>
          <a:prstGeom prst="wedgeRectCallout">
            <a:avLst>
              <a:gd name="adj1" fmla="val -58366"/>
              <a:gd name="adj2" fmla="val 563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谈一谈：补充题目，指导思路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5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36" r="28354" b="67258"/>
          <a:stretch>
            <a:fillRect/>
          </a:stretch>
        </p:blipFill>
        <p:spPr bwMode="auto">
          <a:xfrm>
            <a:off x="0" y="852945"/>
            <a:ext cx="4427984" cy="92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 title=""/>
          <p:cNvSpPr txBox="1"/>
          <p:nvPr/>
        </p:nvSpPr>
        <p:spPr>
          <a:xfrm>
            <a:off x="141680" y="1023857"/>
            <a:ext cx="411543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三、研读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例文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指导思路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9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980233" y="3140715"/>
            <a:ext cx="1468120" cy="2312670"/>
          </a:xfrm>
          <a:prstGeom prst="rect">
            <a:avLst/>
          </a:prstGeom>
          <a:noFill/>
        </p:spPr>
      </p:pic>
      <p:sp>
        <p:nvSpPr>
          <p:cNvPr id="3" name="矩形标注 2" title=""/>
          <p:cNvSpPr/>
          <p:nvPr/>
        </p:nvSpPr>
        <p:spPr>
          <a:xfrm>
            <a:off x="3420110" y="2132965"/>
            <a:ext cx="2668270" cy="1085215"/>
          </a:xfrm>
          <a:prstGeom prst="wedgeRectCallout">
            <a:avLst>
              <a:gd name="adj1" fmla="val -62721"/>
              <a:gd name="adj2" fmla="val 494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研究两篇例文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2" title=""/>
          <p:cNvSpPr txBox="1"/>
          <p:nvPr/>
        </p:nvSpPr>
        <p:spPr>
          <a:xfrm>
            <a:off x="683895" y="1340485"/>
            <a:ext cx="8093710" cy="26511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  我们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确定了习作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主题，可是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怎么把这个地方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介绍清楚，突出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它的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特点，并且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能打动人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呢？这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就要求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我们运用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一定的写作技巧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了。不如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我们先去看看作家们是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怎们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写的吧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!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539552" y="1772816"/>
            <a:ext cx="7992888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    自由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阅读两篇习作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例文，结合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旁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批，分组讨论。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372200" y="3079952"/>
            <a:ext cx="1756151" cy="276639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2" title=""/>
          <p:cNvSpPr txBox="1"/>
          <p:nvPr/>
        </p:nvSpPr>
        <p:spPr>
          <a:xfrm>
            <a:off x="1258620" y="1484784"/>
            <a:ext cx="5112568" cy="7308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1.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阅读习作例文：颐和园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9" name="文本框 2" title=""/>
          <p:cNvSpPr txBox="1"/>
          <p:nvPr/>
        </p:nvSpPr>
        <p:spPr>
          <a:xfrm>
            <a:off x="610548" y="2492896"/>
            <a:ext cx="7651600" cy="20110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 (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１</a:t>
            </a: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)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读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例文，体会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文章的主要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内容。说说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作者是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按什么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顺序来描写的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? 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从哪些语句可以看出来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? 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批注在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课本上。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2" title=""/>
          <p:cNvSpPr txBox="1"/>
          <p:nvPr/>
        </p:nvSpPr>
        <p:spPr>
          <a:xfrm>
            <a:off x="395665" y="1196752"/>
            <a:ext cx="8424936" cy="40093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 《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颐和园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》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一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文依次写了长廊、万寿山、佛香阁、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昆明湖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等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景物，表达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了作者对颐和园的赞美之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情。作者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是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按游览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的顺序来写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的：“进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了颐和园的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大门，绕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过大殿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，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就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来到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有名的长廊”“走完长廊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，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就来到了万寿山脚下”“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登上万寿山，站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在佛香阁的前面向下望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，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颐和园的景色大半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收在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眼底”“从万寿山下来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，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就是昆明湖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”。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539299" y="1628800"/>
            <a:ext cx="7524995" cy="829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3200" smtClean="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）根据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游览顺序画出相应的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路线图。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804248" y="3329529"/>
            <a:ext cx="1404315" cy="2212161"/>
          </a:xfrm>
          <a:prstGeom prst="rect">
            <a:avLst/>
          </a:prstGeom>
          <a:noFill/>
        </p:spPr>
      </p:pic>
      <p:sp>
        <p:nvSpPr>
          <p:cNvPr id="2" name="矩形 1" title=""/>
          <p:cNvSpPr/>
          <p:nvPr/>
        </p:nvSpPr>
        <p:spPr>
          <a:xfrm>
            <a:off x="845993" y="2708920"/>
            <a:ext cx="709168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长廊→</a:t>
            </a:r>
            <a:r>
              <a:rPr lang="en-US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万寿山</a:t>
            </a:r>
            <a:r>
              <a:rPr lang="en-US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)→(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佛香阁</a:t>
            </a:r>
            <a:r>
              <a:rPr lang="en-US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)→(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昆明湖</a:t>
            </a:r>
            <a:r>
              <a:rPr lang="en-US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1404293" y="1556410"/>
            <a:ext cx="4824536" cy="829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3200" smtClean="0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找出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本文的过渡句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5508104" y="2780928"/>
            <a:ext cx="1764355" cy="27793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377190" y="838200"/>
            <a:ext cx="8453120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  （</a:t>
            </a:r>
            <a:r>
              <a:rPr lang="en-US" altLang="zh-CN" sz="3200" smtClean="0"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3200" smtClean="0">
                <a:latin typeface="黑体" panose="02010609060101010101" pitchFamily="49" charset="-122"/>
                <a:ea typeface="黑体" panose="02010609060101010101" pitchFamily="49" charset="-122"/>
              </a:rPr>
              <a:t>）颐和园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的哪处景物给你留下了深刻的印象</a:t>
            </a:r>
            <a:r>
              <a:rPr lang="en-US" altLang="zh-CN" sz="3200" smtClean="0"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" name="Picture 2" title="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947882" y="4149084"/>
            <a:ext cx="1672931" cy="2635302"/>
          </a:xfrm>
          <a:prstGeom prst="rect">
            <a:avLst/>
          </a:prstGeom>
          <a:noFill/>
        </p:spPr>
      </p:pic>
      <p:sp>
        <p:nvSpPr>
          <p:cNvPr id="2" name="矩形 1" title=""/>
          <p:cNvSpPr/>
          <p:nvPr/>
        </p:nvSpPr>
        <p:spPr>
          <a:xfrm>
            <a:off x="612140" y="2406650"/>
            <a:ext cx="7996555" cy="209486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smtClean="0">
                <a:latin typeface="黑体" panose="02010609060101010101" pitchFamily="49" charset="-122"/>
                <a:ea typeface="黑体" panose="02010609060101010101" pitchFamily="49" charset="-122"/>
              </a:rPr>
              <a:t>    把给</a:t>
            </a:r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你留下深刻印象的景物用你喜欢的方式表达</a:t>
            </a:r>
            <a:r>
              <a:rPr lang="zh-CN" altLang="en-US" sz="3600" smtClean="0">
                <a:latin typeface="黑体" panose="02010609060101010101" pitchFamily="49" charset="-122"/>
                <a:ea typeface="黑体" panose="02010609060101010101" pitchFamily="49" charset="-122"/>
              </a:rPr>
              <a:t>出来。可以朗读，可以</a:t>
            </a:r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做小</a:t>
            </a:r>
            <a:r>
              <a:rPr lang="zh-CN" altLang="en-US" sz="3600" smtClean="0">
                <a:latin typeface="黑体" panose="02010609060101010101" pitchFamily="49" charset="-122"/>
                <a:ea typeface="黑体" panose="02010609060101010101" pitchFamily="49" charset="-122"/>
              </a:rPr>
              <a:t>导游，还</a:t>
            </a:r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可以以游客的身份</a:t>
            </a:r>
            <a:r>
              <a:rPr lang="zh-CN" altLang="en-US" sz="3600" smtClean="0">
                <a:latin typeface="黑体" panose="02010609060101010101" pitchFamily="49" charset="-122"/>
                <a:ea typeface="黑体" panose="02010609060101010101" pitchFamily="49" charset="-122"/>
              </a:rPr>
              <a:t>说一说。</a:t>
            </a:r>
            <a:endParaRPr lang="zh-CN" altLang="en-US" sz="36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https://d.book118.com/268115143076006045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3a1882032f7e4fb083ffc3682fa7c7b4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fdae42295c1bf6da9721d1"/>
  <p:tag name="KSO_WM_CHIP_XID" val="62fdae43295c1bf6da9721e3"/>
  <p:tag name="KSO_WM_TAG_VERSION" val="3.0"/>
  <p:tag name="KSO_WM_UNIT_COMPATIBLE" val="0"/>
  <p:tag name="KSO_WM_UNIT_DEC_AREA_ID" val="1dd0926dd1b147059484e099ccb24d29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f1f35be4462a4d21a1f334649ebb6d0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fdae42295c1bf6da9721d1"/>
  <p:tag name="KSO_WM_CHIP_XID" val="62fdae43295c1bf6da9721e5"/>
  <p:tag name="KSO_WM_TAG_VERSION" val="3.0"/>
  <p:tag name="KSO_WM_UNIT_COMPATIBLE" val="0"/>
  <p:tag name="KSO_WM_UNIT_DEC_AREA_ID" val="9855f6f855fc434ab312ffea1f73d4b8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2ad3e67802ed44398ea440028e4b536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fdae42295c1bf6da9721d1"/>
  <p:tag name="KSO_WM_CHIP_XID" val="62fdae43295c1bf6da9721e4"/>
  <p:tag name="KSO_WM_TAG_VERSION" val="3.0"/>
  <p:tag name="KSO_WM_UNIT_COMPATIBLE" val="0"/>
  <p:tag name="KSO_WM_UNIT_DEC_AREA_ID" val="4bdc4bbae4014f6d8ce3a1507aa352a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9.xml><?xml version="1.0" encoding="utf-8"?>
<p:tagLst xmlns:p="http://schemas.openxmlformats.org/presentationml/2006/main">
  <p:tag name="KSO_WM_UNIT_PLACING_PICTURE_USER_VIEWPORT" val="{&quot;height&quot;:1456,&quot;width&quot;:6901}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12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13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14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15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16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17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18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19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20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21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22.xml><?xml version="1.0" encoding="utf-8"?>
<p:tagLst xmlns:p="http://schemas.openxmlformats.org/presentationml/2006/main">
  <p:tag name="KSO_WM_UNIT_PLACING_PICTURE_USER_VIEWPORT" val="{&quot;height&quot;:4505.0047244094485,&quot;width&quot;:2859.6220472440946}"/>
</p:tagLst>
</file>

<file path=ppt/tags/tag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23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Calibri Light</vt:lpstr>
      <vt:lpstr>等线 Light</vt:lpstr>
      <vt:lpstr>等线</vt:lpstr>
      <vt:lpstr>微软雅黑</vt:lpstr>
      <vt:lpstr>黑体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2024-09-26T03:57:14.042</cp:lastPrinted>
  <dcterms:created xsi:type="dcterms:W3CDTF">2024-09-25T19:57:14Z</dcterms:created>
  <dcterms:modified xsi:type="dcterms:W3CDTF">2024-09-25T19:57:16Z</dcterms:modified>
</cp:coreProperties>
</file>