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445A5C4-9783-4D2D-A53B-8694E2A51E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F31418-6543-4359-964E-7EEA5B760E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606918A-A5D8-48DC-BE6F-4E60F9ABC5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3921399-AFA4-4076-A4D5-EB3C4B6694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8141144-F205-4F78-88C9-6A5865FB76F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5598012-06E4-4F41-8F6F-BDDB11AFA87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CFE4AC9-8BF7-401B-BAF7-98219C0311A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4A1FEE-D0D6-4936-89A7-679D74F650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C97765-893A-4527-8FCA-6EFBB52F4F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F9D4AB-9D93-48D5-AEAE-06499B74C2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B768A8-B392-4494-ABDC-49F524ADDE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8125023021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市场预测方法措施</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solidFill>
                <a:latin typeface="Microsoft Yahei"/>
                <a:ea typeface="Microsoft Yahei"/>
                <a:cs typeface="Microsoft Yahei"/>
              </a:rPr>
              <a:t>汇报人：</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solidFill>
                <a:latin typeface="Microsoft Yahei"/>
                <a:ea typeface="Microsoft Yahei"/>
                <a:cs typeface="Microsoft Yahei"/>
              </a:rPr>
              <a:t>日期: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市场预测概述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定量预测方法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定性预测方法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预测措施与实施</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市场预测的挑战与解决方案</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市场预测应用案例</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市场预测概述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市场预测是指基于市场历史和当前数据，对未来市场趋势、需求、竞争态势等方面进行评估和预测的方法。</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市场预测旨在帮助企业了解市场动态，把握商机，制定科学合理的营销策略，提高企业在市场上的竞争力。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定义与目的</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目的</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2642414" y="1934125"/>
            <a:ext cx="2708226" cy="377919"/>
          </a:xfrm>
          <a:prstGeom prst="rect">
            <a:avLst/>
          </a:prstGeom>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solidFill>
                <a:latin typeface="Microsoft Yahei"/>
                <a:ea typeface="Microsoft Yahei"/>
                <a:cs typeface="Microsoft Yahei"/>
              </a:rPr>
              <a:t>数据收集</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2642414" y="3056650"/>
            <a:ext cx="2708226" cy="367030"/>
          </a:xfrm>
          <a:prstGeom prst="rect">
            <a:avLst/>
          </a:prstGeom>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solidFill>
                <a:latin typeface="Microsoft Yahei"/>
                <a:ea typeface="Microsoft Yahei"/>
                <a:cs typeface="Microsoft Yahei"/>
              </a:rPr>
              <a:t>数据清洗与整理</a:t>
            </a:r>
            <a:endParaRPr lang="en-US" sz="1100"/>
          </a:p>
        </p:txBody>
      </p:sp>
      <p:sp>
        <p:nvSpPr>
          <p:cNvPr id="11" name="AutoShape 11"/>
          <p:cNvSpPr/>
          <p:nvPr/>
        </p:nvSpPr>
        <p:spPr>
          <a:xfrm>
            <a:off x="2654004" y="4162996"/>
            <a:ext cx="2696636" cy="413850"/>
          </a:xfrm>
          <a:prstGeom prst="rect">
            <a:avLst/>
          </a:prstGeom>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solidFill>
                <a:latin typeface="Microsoft Yahei"/>
                <a:ea typeface="Microsoft Yahei"/>
                <a:cs typeface="Microsoft Yahei"/>
              </a:rPr>
              <a:t>数据分析</a:t>
            </a:r>
            <a:endParaRPr lang="en-US" sz="1100"/>
          </a:p>
        </p:txBody>
      </p:sp>
      <p:sp>
        <p:nvSpPr>
          <p:cNvPr id="12" name="AutoShape 12"/>
          <p:cNvSpPr/>
          <p:nvPr/>
        </p:nvSpPr>
        <p:spPr>
          <a:xfrm>
            <a:off x="2596324" y="5312610"/>
            <a:ext cx="2754316" cy="367030"/>
          </a:xfrm>
          <a:prstGeom prst="rect">
            <a:avLst/>
          </a:prstGeom>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solidFill>
                <a:latin typeface="Microsoft Yahei"/>
                <a:ea typeface="Microsoft Yahei"/>
                <a:cs typeface="Microsoft Yahei"/>
              </a:rPr>
              <a:t>预测与推断</a:t>
            </a:r>
            <a:endParaRPr lang="en-US" sz="1100"/>
          </a:p>
        </p:txBody>
      </p:sp>
      <p:sp>
        <p:nvSpPr>
          <p:cNvPr id="13" name="Freeform 13"/>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市场预测的基本步骤</a:t>
              </a:r>
            </a:p>
          </p:txBody>
        </p:sp>
      </p:grpSp>
      <p:sp>
        <p:nvSpPr>
          <p:cNvPr id="36" name="AutoShape 36"/>
          <p:cNvSpPr/>
          <p:nvPr/>
        </p:nvSpPr>
        <p:spPr>
          <a:xfrm>
            <a:off x="5590556" y="2936787"/>
            <a:ext cx="4962525" cy="582295"/>
          </a:xfrm>
          <a:prstGeom prst="rect">
            <a:avLst/>
          </a:prstGeom>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对收集到的数据进行清洗和整理，去除异常值和重复数据，确保数据的质量和准确性。</a:t>
            </a:r>
            <a:endParaRPr lang="en-US" sz="1100"/>
          </a:p>
        </p:txBody>
      </p:sp>
      <p:sp>
        <p:nvSpPr>
          <p:cNvPr id="37" name="AutoShape 37"/>
          <p:cNvSpPr/>
          <p:nvPr/>
        </p:nvSpPr>
        <p:spPr>
          <a:xfrm>
            <a:off x="5590556" y="4059741"/>
            <a:ext cx="4962525" cy="582295"/>
          </a:xfrm>
          <a:prstGeom prst="rect">
            <a:avLst/>
          </a:prstGeom>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运用统计分析、时间序列分析、机器学习等方法对数据进行深入分析，挖掘数据背后的规律和趋势。</a:t>
            </a:r>
            <a:endParaRPr lang="en-US" sz="1100"/>
          </a:p>
        </p:txBody>
      </p:sp>
      <p:sp>
        <p:nvSpPr>
          <p:cNvPr id="38" name="AutoShape 38"/>
          <p:cNvSpPr/>
          <p:nvPr/>
        </p:nvSpPr>
        <p:spPr>
          <a:xfrm>
            <a:off x="5590556" y="5182247"/>
            <a:ext cx="4962525" cy="582295"/>
          </a:xfrm>
          <a:prstGeom prst="rect">
            <a:avLst/>
          </a:prstGeom>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根据分析结果，对未来市场趋势进行预测和推断，为企业制定营销策略提供参考。</a:t>
            </a:r>
            <a:endParaRPr lang="en-US" sz="1100"/>
          </a:p>
        </p:txBody>
      </p:sp>
      <p:sp>
        <p:nvSpPr>
          <p:cNvPr id="39" name="AutoShape 39"/>
          <p:cNvSpPr/>
          <p:nvPr/>
        </p:nvSpPr>
        <p:spPr>
          <a:xfrm>
            <a:off x="5590556" y="1803301"/>
            <a:ext cx="4962525" cy="582295"/>
          </a:xfrm>
          <a:prstGeom prst="rect">
            <a:avLst/>
          </a:prstGeom>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收集与市场相关的历史数据和当前数据，包括市场销售额、市场份额、消费者需求、竞争对手情况等。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0" y="2999626"/>
            <a:ext cx="12192000" cy="2994303"/>
          </a:xfrm>
          <a:custGeom>
            <a:rect l="l" t="t" r="r" b="b"/>
            <a:pathLst>
              <a:path w="3906440" h="959406">
                <a:moveTo>
                  <a:pt x="3906441" y="0"/>
                </a:moveTo>
                <a:cubicBezTo>
                  <a:pt x="3906441" y="0"/>
                  <a:pt x="3440259" y="420722"/>
                  <a:pt x="2248734" y="702350"/>
                </a:cubicBezTo>
                <a:cubicBezTo>
                  <a:pt x="1358146" y="912852"/>
                  <a:pt x="0" y="918924"/>
                  <a:pt x="0" y="918924"/>
                </a:cubicBezTo>
                <a:lnTo>
                  <a:pt x="0" y="959406"/>
                </a:lnTo>
                <a:cubicBezTo>
                  <a:pt x="0" y="959406"/>
                  <a:pt x="1563345" y="913864"/>
                  <a:pt x="2248734" y="759023"/>
                </a:cubicBezTo>
                <a:cubicBezTo>
                  <a:pt x="3467219" y="483751"/>
                  <a:pt x="3906441" y="141684"/>
                  <a:pt x="3906441" y="141684"/>
                </a:cubicBezTo>
                <a:lnTo>
                  <a:pt x="3906441" y="0"/>
                </a:ln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634600" y="5805199"/>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2899431" y="5710833"/>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4999059" y="5427737"/>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7204880" y="5038512"/>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9406737" y="4300183"/>
            <a:ext cx="393189" cy="393189"/>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8" name="Connector 8"/>
          <p:cNvCxnSpPr/>
          <p:nvPr/>
        </p:nvCxnSpPr>
        <p:spPr>
          <a:xfrm flipH="1">
            <a:off x="713700" y="3236486"/>
            <a:ext cx="0" cy="2276186"/>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9" name="Group 9"/>
          <p:cNvGrpSpPr/>
          <p:nvPr/>
        </p:nvGrpSpPr>
        <p:grpSpPr>
          <a:xfrm>
            <a:off x="5221195" y="2558712"/>
            <a:ext cx="2095500" cy="1627035"/>
            <a:chOff x="5221195" y="2558712"/>
            <a:chExt cx="2095500" cy="1627035"/>
          </a:xfrm>
        </p:grpSpPr>
        <p:sp>
          <p:nvSpPr>
            <p:cNvPr id="10" name="TextBox 10"/>
            <p:cNvSpPr txBox="1"/>
            <p:nvPr/>
          </p:nvSpPr>
          <p:spPr>
            <a:xfrm>
              <a:off x="5221195" y="2558712"/>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solidFill>
                  <a:latin typeface="Microsoft Yahei"/>
                  <a:ea typeface="Microsoft Yahei"/>
                  <a:cs typeface="Microsoft Yahei"/>
                </a:rPr>
                <a:t>调查分析</a:t>
              </a:r>
            </a:p>
          </p:txBody>
        </p:sp>
        <p:sp>
          <p:nvSpPr>
            <p:cNvPr id="11" name="TextBox 11"/>
            <p:cNvSpPr txBox="1"/>
            <p:nvPr/>
          </p:nvSpPr>
          <p:spPr>
            <a:xfrm>
              <a:off x="5221195" y="2928447"/>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通过问卷调查、访谈等方式了解消费者需求和市场趋势，为市场预测提供参考。</a:t>
              </a:r>
            </a:p>
          </p:txBody>
        </p:sp>
      </p:grpSp>
      <p:cxnSp>
        <p:nvCxnSpPr>
          <p:cNvPr id="12" name="Connector 12"/>
          <p:cNvCxnSpPr/>
          <p:nvPr/>
        </p:nvCxnSpPr>
        <p:spPr>
          <a:xfrm flipH="1">
            <a:off x="2993796" y="2915292"/>
            <a:ext cx="0" cy="2264768"/>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flipH="1">
            <a:off x="5189375" y="2671457"/>
            <a:ext cx="0" cy="2264768"/>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14" name="Connector 14"/>
          <p:cNvCxnSpPr/>
          <p:nvPr/>
        </p:nvCxnSpPr>
        <p:spPr>
          <a:xfrm flipH="1">
            <a:off x="7346428" y="2084183"/>
            <a:ext cx="0" cy="2264768"/>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flipH="1">
            <a:off x="9603332" y="1096542"/>
            <a:ext cx="0" cy="2264768"/>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6" name="Freeform 16"/>
          <p:cNvSpPr/>
          <p:nvPr/>
        </p:nvSpPr>
        <p:spPr>
          <a:xfrm>
            <a:off x="542293" y="6131193"/>
            <a:ext cx="373344" cy="373344"/>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Freeform 17"/>
          <p:cNvSpPr/>
          <p:nvPr/>
        </p:nvSpPr>
        <p:spPr>
          <a:xfrm>
            <a:off x="2815760" y="6056840"/>
            <a:ext cx="356071" cy="356071"/>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99060" y="137160"/>
                </a:moveTo>
                <a:cubicBezTo>
                  <a:pt x="111681" y="137160"/>
                  <a:pt x="121920" y="126921"/>
                  <a:pt x="121920" y="114300"/>
                </a:cubicBezTo>
                <a:cubicBezTo>
                  <a:pt x="121920" y="101679"/>
                  <a:pt x="111681" y="91440"/>
                  <a:pt x="99060" y="91440"/>
                </a:cubicBezTo>
                <a:lnTo>
                  <a:pt x="99060" y="91440"/>
                </a:lnTo>
                <a:cubicBezTo>
                  <a:pt x="86439" y="91440"/>
                  <a:pt x="76200" y="101679"/>
                  <a:pt x="76200" y="114300"/>
                </a:cubicBezTo>
                <a:cubicBezTo>
                  <a:pt x="76200" y="126921"/>
                  <a:pt x="86439" y="137160"/>
                  <a:pt x="99060" y="137160"/>
                </a:cubicBezTo>
                <a:lnTo>
                  <a:pt x="99060" y="137160"/>
                </a:lnTo>
                <a:close/>
                <a:moveTo>
                  <a:pt x="205740" y="137160"/>
                </a:moveTo>
                <a:cubicBezTo>
                  <a:pt x="218361" y="137160"/>
                  <a:pt x="228600" y="126921"/>
                  <a:pt x="228600" y="114300"/>
                </a:cubicBezTo>
                <a:cubicBezTo>
                  <a:pt x="228600" y="101679"/>
                  <a:pt x="218361" y="91440"/>
                  <a:pt x="205740" y="91440"/>
                </a:cubicBezTo>
                <a:lnTo>
                  <a:pt x="205740" y="91440"/>
                </a:lnTo>
                <a:cubicBezTo>
                  <a:pt x="193119" y="91440"/>
                  <a:pt x="182880" y="101679"/>
                  <a:pt x="182880" y="114300"/>
                </a:cubicBezTo>
                <a:cubicBezTo>
                  <a:pt x="182880" y="126921"/>
                  <a:pt x="193119" y="137160"/>
                  <a:pt x="205740" y="137160"/>
                </a:cubicBezTo>
                <a:lnTo>
                  <a:pt x="205740" y="137160"/>
                </a:lnTo>
                <a:close/>
                <a:moveTo>
                  <a:pt x="238658" y="182880"/>
                </a:moveTo>
                <a:lnTo>
                  <a:pt x="66142" y="182880"/>
                </a:lnTo>
                <a:cubicBezTo>
                  <a:pt x="79038" y="218770"/>
                  <a:pt x="112776" y="243973"/>
                  <a:pt x="152400" y="243973"/>
                </a:cubicBezTo>
                <a:cubicBezTo>
                  <a:pt x="192024" y="243973"/>
                  <a:pt x="225762" y="218770"/>
                  <a:pt x="238458" y="183518"/>
                </a:cubicBezTo>
                <a:lnTo>
                  <a:pt x="238658" y="18288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Freeform 18"/>
          <p:cNvSpPr/>
          <p:nvPr/>
        </p:nvSpPr>
        <p:spPr>
          <a:xfrm>
            <a:off x="4944051" y="5862988"/>
            <a:ext cx="411257" cy="41125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Freeform 19"/>
          <p:cNvSpPr/>
          <p:nvPr/>
        </p:nvSpPr>
        <p:spPr>
          <a:xfrm>
            <a:off x="7160112" y="5465972"/>
            <a:ext cx="421401" cy="421401"/>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Freeform 20"/>
          <p:cNvSpPr/>
          <p:nvPr/>
        </p:nvSpPr>
        <p:spPr>
          <a:xfrm>
            <a:off x="9431121" y="4890685"/>
            <a:ext cx="393189" cy="39318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21" name="Group 21"/>
          <p:cNvGrpSpPr/>
          <p:nvPr/>
        </p:nvGrpSpPr>
        <p:grpSpPr>
          <a:xfrm>
            <a:off x="829278" y="3169358"/>
            <a:ext cx="2095500" cy="1627035"/>
            <a:chOff x="829278" y="3169358"/>
            <a:chExt cx="2095500" cy="1627035"/>
          </a:xfrm>
        </p:grpSpPr>
        <p:sp>
          <p:nvSpPr>
            <p:cNvPr id="22" name="TextBox 22"/>
            <p:cNvSpPr txBox="1"/>
            <p:nvPr/>
          </p:nvSpPr>
          <p:spPr>
            <a:xfrm>
              <a:off x="829278" y="316935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solidFill>
                  <a:latin typeface="Microsoft Yahei"/>
                  <a:ea typeface="Microsoft Yahei"/>
                  <a:cs typeface="Microsoft Yahei"/>
                </a:rPr>
                <a:t>时间序列分析</a:t>
              </a:r>
            </a:p>
          </p:txBody>
        </p:sp>
        <p:sp>
          <p:nvSpPr>
            <p:cNvPr id="23" name="TextBox 23"/>
            <p:cNvSpPr txBox="1"/>
            <p:nvPr/>
          </p:nvSpPr>
          <p:spPr>
            <a:xfrm>
              <a:off x="829278" y="353909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通过对历史数据的分析，预测未来市场趋势和发展方向。</a:t>
              </a:r>
            </a:p>
          </p:txBody>
        </p:sp>
      </p:grpSp>
      <p:grpSp>
        <p:nvGrpSpPr>
          <p:cNvPr id="24" name="Group 24"/>
          <p:cNvGrpSpPr/>
          <p:nvPr/>
        </p:nvGrpSpPr>
        <p:grpSpPr>
          <a:xfrm>
            <a:off x="2993796" y="2858559"/>
            <a:ext cx="2095500" cy="1627035"/>
            <a:chOff x="2993796" y="2858559"/>
            <a:chExt cx="2095500" cy="1627035"/>
          </a:xfrm>
        </p:grpSpPr>
        <p:sp>
          <p:nvSpPr>
            <p:cNvPr id="25" name="TextBox 25"/>
            <p:cNvSpPr txBox="1"/>
            <p:nvPr/>
          </p:nvSpPr>
          <p:spPr>
            <a:xfrm>
              <a:off x="2993796" y="2858559"/>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solidFill>
                  <a:latin typeface="Microsoft Yahei"/>
                  <a:ea typeface="Microsoft Yahei"/>
                  <a:cs typeface="Microsoft Yahei"/>
                </a:rPr>
                <a:t>因果分析</a:t>
              </a:r>
            </a:p>
          </p:txBody>
        </p:sp>
        <p:sp>
          <p:nvSpPr>
            <p:cNvPr id="26" name="TextBox 26"/>
            <p:cNvSpPr txBox="1"/>
            <p:nvPr/>
          </p:nvSpPr>
          <p:spPr>
            <a:xfrm>
              <a:off x="2993796" y="3228294"/>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分析影响市场变化的各个因素及其相互关系，从而预测未来市场变化。</a:t>
              </a:r>
            </a:p>
          </p:txBody>
        </p:sp>
      </p:grpSp>
      <p:grpSp>
        <p:nvGrpSpPr>
          <p:cNvPr id="27" name="Group 27"/>
          <p:cNvGrpSpPr/>
          <p:nvPr/>
        </p:nvGrpSpPr>
        <p:grpSpPr>
          <a:xfrm>
            <a:off x="7443964" y="1853208"/>
            <a:ext cx="2095500" cy="1627035"/>
            <a:chOff x="7443964" y="1853208"/>
            <a:chExt cx="2095500" cy="1627035"/>
          </a:xfrm>
        </p:grpSpPr>
        <p:sp>
          <p:nvSpPr>
            <p:cNvPr id="28" name="TextBox 28"/>
            <p:cNvSpPr txBox="1"/>
            <p:nvPr/>
          </p:nvSpPr>
          <p:spPr>
            <a:xfrm>
              <a:off x="7443964" y="185320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solidFill>
                  <a:latin typeface="Microsoft Yahei"/>
                  <a:ea typeface="Microsoft Yahei"/>
                  <a:cs typeface="Microsoft Yahei"/>
                </a:rPr>
                <a:t>专家预测法</a:t>
              </a:r>
            </a:p>
          </p:txBody>
        </p:sp>
        <p:sp>
          <p:nvSpPr>
            <p:cNvPr id="29" name="TextBox 29"/>
            <p:cNvSpPr txBox="1"/>
            <p:nvPr/>
          </p:nvSpPr>
          <p:spPr>
            <a:xfrm>
              <a:off x="7443964" y="222294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邀请专家根据其经验和判断力对未来市场进行预测和推断。</a:t>
              </a:r>
            </a:p>
          </p:txBody>
        </p:sp>
      </p:grpSp>
      <p:grpSp>
        <p:nvGrpSpPr>
          <p:cNvPr id="30" name="Group 30"/>
          <p:cNvGrpSpPr/>
          <p:nvPr/>
        </p:nvGrpSpPr>
        <p:grpSpPr>
          <a:xfrm>
            <a:off x="9712443" y="988925"/>
            <a:ext cx="2095500" cy="1627034"/>
            <a:chOff x="9712443" y="988925"/>
            <a:chExt cx="2095500" cy="1627034"/>
          </a:xfrm>
        </p:grpSpPr>
        <p:sp>
          <p:nvSpPr>
            <p:cNvPr id="31" name="TextBox 31"/>
            <p:cNvSpPr txBox="1"/>
            <p:nvPr/>
          </p:nvSpPr>
          <p:spPr>
            <a:xfrm>
              <a:off x="9712443" y="988925"/>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solidFill>
                  <a:latin typeface="Microsoft Yahei"/>
                  <a:ea typeface="Microsoft Yahei"/>
                  <a:cs typeface="Microsoft Yahei"/>
                </a:rPr>
                <a:t>组合预测法</a:t>
              </a:r>
            </a:p>
          </p:txBody>
        </p:sp>
        <p:sp>
          <p:nvSpPr>
            <p:cNvPr id="32" name="TextBox 32"/>
            <p:cNvSpPr txBox="1"/>
            <p:nvPr/>
          </p:nvSpPr>
          <p:spPr>
            <a:xfrm>
              <a:off x="9712443" y="1358659"/>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将多种预测方法进行组合，以提高预测的准确性和可靠性。</a:t>
              </a:r>
            </a:p>
          </p:txBody>
        </p:sp>
      </p:gr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市场预测的常用方法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定量预测方法</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季节性时间序列分析</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考虑数据季节性变化，预测未来各季度的数据。</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循环时间序列分析</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识别数据长期趋势和短期波动，预测未来数据变化。</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简单时间序列分析</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通过历史数据观察趋势，预测未来数据变化。</a:t>
            </a:r>
          </a:p>
        </p:txBody>
      </p:sp>
      <p:pic>
        <p:nvPicPr>
          <p:cNvPr id="10" name="Picture 10"/>
          <p:cNvPicPr>
            <a:picLocks noChangeAspect="1"/>
          </p:cNvPicPr>
          <p:nvPr/>
        </p:nvPicPr>
        <p:blipFill>
          <a:blip r:embed="rId2"/>
          <a:srcRect l="10000" r="10000"/>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时间序列分析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8125" r="812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研究自变量与因变量之间的关系，预测因变量的值。</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回归分析</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找出影响因变量的主要因素，预测未来因变量的变化。</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因子分析</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研究两个变量之间的相关性，预测其中一个变量的变化趋势。</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相关分析</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因果分析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利用历史数据训练机器学习模型，预测未来数据变化。</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机器学习模型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随机森林模型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15" name="Picture 15"/>
          <p:cNvPicPr>
            <a:picLocks noChangeAspect="1"/>
          </p:cNvPicPr>
          <p:nvPr/>
        </p:nvPicPr>
        <p:blipFill>
          <a:blip r:embed="rId3"/>
          <a:srcRect l="33250" r="332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支持向量机模型</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结合多个决策树的预测结果，提高预测精度。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根据历史数据找出支持向量，构建模型预测未来数据变化。</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统计模型预测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定性预测方法</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schemeClr>
                </a:solidFill>
                <a:latin typeface="Microsoft Yahei"/>
                <a:ea typeface="Microsoft Yahei"/>
                <a:cs typeface="Microsoft Yahei"/>
              </a:rPr>
              <a:t>CATALOGUE</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定义：专家意见法是一种基于专家经验和判断的预测方法，通过收集和分析专家对市场趋势、发展前景等方面的意见，形成对市场趋势的预测。</a:t>
            </a:r>
          </a:p>
        </p:txBody>
      </p:sp>
      <p:sp>
        <p:nvSpPr>
          <p:cNvPr id="4" name="AutoShape 4"/>
          <p:cNvSpPr/>
          <p:nvPr/>
        </p:nvSpPr>
        <p:spPr>
          <a:xfrm>
            <a:off x="866575" y="3830586"/>
            <a:ext cx="10458850" cy="2286677"/>
          </a:xfrm>
          <a:prstGeom prst="roundRect">
            <a:avLst/>
          </a:prstGeom>
          <a:solidFill>
            <a:schemeClr val="accent1">
              <a:alpha val="1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solidFill>
                <a:latin typeface="Microsoft Yahei"/>
                <a:ea typeface="Microsoft Yahei"/>
                <a:cs typeface="Microsoft Yahei"/>
              </a:rPr>
              <a:t>专家意见法通常采用问卷调查、面对面访谈等方式，收集专家对市场趋势的看法和建议。通过对收集到的数据进行统计分析，得出对市场趋势的预测结果。该方法的优点是能够充分利用专家的经验和判断，对市场趋势做出较为准确的预测。但是，该方法也存在一些缺点，如专家意见可能存在主观性和片面性，需要结合其他预测方法进行综合分析。</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专家意见法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70539" y="1444984"/>
            <a:ext cx="4955536" cy="4778362"/>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6324730" y="1444984"/>
            <a:ext cx="4955536" cy="4778362"/>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1302067" y="2272065"/>
            <a:ext cx="4292478" cy="312420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rgbClr val="FFFFFF"/>
                </a:solidFill>
                <a:latin typeface="Microsoft Yahei"/>
                <a:ea typeface="Microsoft Yahei"/>
                <a:cs typeface="Microsoft Yahei"/>
              </a:rPr>
              <a:t>定义：德尔菲法是一种基于专家意见的预测方法，通过向专家发放问卷，收集并分析专家对市场趋势的看法和建议。</a:t>
            </a:r>
          </a:p>
        </p:txBody>
      </p:sp>
      <p:sp>
        <p:nvSpPr>
          <p:cNvPr id="5" name="TextBox 5"/>
          <p:cNvSpPr txBox="1"/>
          <p:nvPr/>
        </p:nvSpPr>
        <p:spPr>
          <a:xfrm>
            <a:off x="6656259" y="2272065"/>
            <a:ext cx="4295775" cy="31432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accent1">
                    <a:lumMod val="50000"/>
                  </a:schemeClr>
                </a:solidFill>
                <a:latin typeface="Microsoft Yahei"/>
                <a:ea typeface="Microsoft Yahei"/>
                <a:cs typeface="Microsoft Yahei"/>
              </a:rPr>
              <a:t>德尔菲法采用匿名方式向专家发放问卷，收集专家对市场趋势的看法和建议。在问卷回收后，对数据进行统计分析，形成对市场趋势的预测结果。该方法的优点是能够充分利用专家的经验和判断，对市场趋势做出较为准确的预测。同时，由于采用匿名方式，还能够避免专家之间的相互影响和干扰。但是，该方法也存在一些缺点，如问卷调查的可靠性和稳定性可能存在一定的问题，需要结合其他预测方法进行综合分析。</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德尔菲法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3" name="Connector 3"/>
          <p:cNvCxnSpPr/>
          <p:nvPr/>
        </p:nvCxnSpPr>
        <p:spPr>
          <a:xfrm flipH="1">
            <a:off x="6041106" y="1736764"/>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89511" y="223711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定义：情景分析法是一种基于未来可能情景的预测方法，通过对未来不同情景的概率和影响进行分析，形成对市场趋势的预测。</a:t>
            </a:r>
          </a:p>
        </p:txBody>
      </p:sp>
      <p:sp>
        <p:nvSpPr>
          <p:cNvPr id="5" name="TextBox 5"/>
          <p:cNvSpPr txBox="1"/>
          <p:nvPr/>
        </p:nvSpPr>
        <p:spPr>
          <a:xfrm>
            <a:off x="6572628" y="223711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情景分析法通过对未来不同情景的概率和影响进行分析，评估不同情景下市场趋势的可能性和影响。该方法的优点是能够考虑未来不确定性和风险因素对市场趋势的影响，做出较为全面的预测。但是，该方法也存在一些缺点，如情景假设可能存在主观性和片面性，需要结合其他预测方法进行综合分析。同时，该方法也需要较为复杂的数据和模型支持，实施成本较高。</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情景分析法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https://d.book118.com/268125023021006025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2024-09-01T15:30:37.756</cp:lastPrinted>
  <dcterms:created xsi:type="dcterms:W3CDTF">2024-09-01T07:30:37Z</dcterms:created>
  <dcterms:modified xsi:type="dcterms:W3CDTF">2024-09-01T07:30:39Z</dcterms:modified>
</cp:coreProperties>
</file>