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png" /><Relationship Id="rId11" Type="http://schemas.openxmlformats.org/officeDocument/2006/relationships/tags" Target="../tags/tag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4.png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19.xml" /><Relationship Id="rId3" Type="http://schemas.openxmlformats.org/officeDocument/2006/relationships/image" Target="../media/image4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image" Target="../media/image8.png" /><Relationship Id="rId6" Type="http://schemas.openxmlformats.org/officeDocument/2006/relationships/tags" Target="../tags/tag57.xml" /><Relationship Id="rId7" Type="http://schemas.openxmlformats.org/officeDocument/2006/relationships/image" Target="../media/image9.png" /><Relationship Id="rId8" Type="http://schemas.openxmlformats.org/officeDocument/2006/relationships/tags" Target="../tags/tag58.xml" /><Relationship Id="rId9" Type="http://schemas.openxmlformats.org/officeDocument/2006/relationships/image" Target="../media/image4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C08FF-8F25-4E23-97F2-26CA0D8E6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F0421-D770-47EC-A7D5-3FFD7222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2AE23-A862-4937-A332-8498FA13E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97B03-A7DA-4C7B-973E-0DB7C589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23AB4-6F59-4A11-AB27-F0B3F5353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81ABA-C80B-4F2C-BA8F-8BCC37799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A2E636-1185-4DB0-B49D-EFE98756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446C7-EE67-4C3B-B1C9-C361BB589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6D629-AFE7-4983-A5BE-A653AA12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99D32-21EE-4C39-A91B-544AE4B6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92600-9A08-487C-9F62-265C067FF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svg_装饰文字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559467" y="33421"/>
            <a:ext cx="1877076" cy="5686035"/>
          </a:xfrm>
          <a:prstGeom prst="rect">
            <a:avLst/>
          </a:prstGeom>
        </p:spPr>
      </p:pic>
      <p:pic>
        <p:nvPicPr>
          <p:cNvPr id="2097159" name="@svg_印章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28256" y="1517727"/>
            <a:ext cx="420173" cy="443008"/>
          </a:xfrm>
          <a:prstGeom prst="rect">
            <a:avLst/>
          </a:prstGeom>
        </p:spPr>
      </p:pic>
      <p:pic>
        <p:nvPicPr>
          <p:cNvPr id="2097161" name="@svg_墨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7028760" cy="6850644"/>
          </a:xfrm>
          <a:prstGeom prst="rect">
            <a:avLst/>
          </a:prstGeom>
        </p:spPr>
      </p:pic>
      <p:sp>
        <p:nvSpPr>
          <p:cNvPr id="104866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5711190" y="1579245"/>
            <a:ext cx="5642610" cy="210566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6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62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5711190" y="3870325"/>
            <a:ext cx="5642610" cy="70612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6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710989" y="4887995"/>
            <a:ext cx="5642811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3" name="@svg_装饰点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+mn-ea"/>
                <a:ea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34" y="965459"/>
            <a:ext cx="5350429" cy="5899660"/>
          </a:xfrm>
          <a:prstGeom prst="rect">
            <a:avLst/>
          </a:prstGeom>
        </p:spPr>
      </p:pic>
      <p:sp>
        <p:nvSpPr>
          <p:cNvPr id="1048676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1344442" y="1260488"/>
            <a:ext cx="2148058" cy="1687249"/>
          </a:xfrm>
        </p:spPr>
        <p:txBody>
          <a:bodyPr anchor="ctr">
            <a:normAutofit/>
          </a:bodyPr>
          <a:lstStyle>
            <a:lvl1pPr>
              <a:defRPr sz="48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@svg_装饰点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98572"/>
            <a:ext cx="12192000" cy="4059428"/>
          </a:xfrm>
          <a:prstGeom prst="rect">
            <a:avLst/>
          </a:prstGeom>
        </p:spPr>
      </p:pic>
      <p:pic>
        <p:nvPicPr>
          <p:cNvPr id="2097171" name="@svg_装饰点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57656" y="677382"/>
            <a:ext cx="534350" cy="77641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526540" y="2468880"/>
            <a:ext cx="9144000" cy="930275"/>
          </a:xfrm>
        </p:spPr>
        <p:txBody>
          <a:bodyPr anchor="t" anchorCtr="0">
            <a:normAutofit/>
          </a:bodyPr>
          <a:lstStyle>
            <a:lvl1pPr algn="ctr">
              <a:defRPr sz="5400" b="1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1526540" y="3448685"/>
            <a:ext cx="9144000" cy="739775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68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1196220"/>
            <a:ext cx="9144000" cy="1224000"/>
          </a:xfrm>
        </p:spPr>
        <p:txBody>
          <a:bodyPr anchor="ctr">
            <a:noAutofit/>
          </a:bodyPr>
          <a:lstStyle>
            <a:lvl1pPr marL="0" indent="0" algn="ctr">
              <a:buNone/>
              <a:defRPr sz="8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62000"/>
            <a:ext cx="10515600" cy="526786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75324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bg1"/>
                </a:solidFill>
                <a:latin typeface="+mn-lt"/>
                <a:ea typeface="+mn-ea"/>
                <a:cs typeface="汉仪楷体简" panose="02010609000101010101" charset="-128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@svg_墨迹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6096" y="0"/>
            <a:ext cx="7036308" cy="6858000"/>
          </a:xfrm>
          <a:prstGeom prst="rect">
            <a:avLst/>
          </a:prstGeom>
        </p:spPr>
      </p:pic>
      <p:sp>
        <p:nvSpPr>
          <p:cNvPr id="104875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695950" y="1826488"/>
            <a:ext cx="5657250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</a:t>
            </a:r>
            <a:br>
              <a:rPr lang="en-US" altLang="zh-CN"/>
            </a:br>
            <a:r>
              <a:rPr lang="zh-CN" altLang="en-US"/>
              <a:t>辑母版标题样式</a:t>
            </a:r>
            <a:endParaRPr lang="zh-CN" altLang="en-US"/>
          </a:p>
        </p:txBody>
      </p:sp>
      <p:sp>
        <p:nvSpPr>
          <p:cNvPr id="1048752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5702646" y="3854494"/>
            <a:ext cx="565725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75" name="@svg_装饰文字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586228" y="13716"/>
            <a:ext cx="1879092" cy="5692140"/>
          </a:xfrm>
          <a:prstGeom prst="rect">
            <a:avLst/>
          </a:prstGeom>
        </p:spPr>
      </p:pic>
      <p:pic>
        <p:nvPicPr>
          <p:cNvPr id="2097177" name="@svg_印章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754124" y="1499616"/>
            <a:ext cx="420624" cy="443484"/>
          </a:xfrm>
          <a:prstGeom prst="rect">
            <a:avLst/>
          </a:prstGeom>
        </p:spPr>
      </p:pic>
      <p:pic>
        <p:nvPicPr>
          <p:cNvPr id="2097179" name="@svg_装饰点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0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image" Target="../media/image4.png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墨迹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1526" y="0"/>
            <a:ext cx="12193526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522368"/>
            <a:ext cx="10515600" cy="444529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55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789374" y="677382"/>
            <a:ext cx="534350" cy="77641"/>
          </a:xfrm>
          <a:prstGeom prst="rect">
            <a:avLst/>
          </a:prstGeom>
        </p:spPr>
      </p:pic>
      <p:sp>
        <p:nvSpPr>
          <p:cNvPr id="1048658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 w="12700" cmpd="sng">
            <a:noFill/>
            <a:prstDash val="solid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汉仪楷体简" panose="02010609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9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汉仪楷体简" panose="02010609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ea"/>
          <a:ea typeface="+mn-ea"/>
          <a:cs typeface="汉仪楷体简" panose="02010609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ea"/>
          <a:ea typeface="+mn-ea"/>
          <a:cs typeface="汉仪楷体简" panose="02010609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/>
          </a:solidFill>
          <a:latin typeface="+mn-ea"/>
          <a:ea typeface="+mn-ea"/>
          <a:cs typeface="汉仪楷体简" panose="02010609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tags" Target="../tags/tag69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60060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711190" y="1579245"/>
            <a:ext cx="5642610" cy="2105660"/>
          </a:xfrm>
        </p:spPr>
        <p:txBody>
          <a:bodyPr>
            <a:normAutofit/>
          </a:bodyPr>
          <a:lstStyle/>
          <a:p>
            <a:r>
              <a:rPr lang="zh-CN" altLang="en-US"/>
              <a:t>家风与家训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711190" y="3870325"/>
            <a:ext cx="5642610" cy="70612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710989" y="4887995"/>
            <a:ext cx="5642811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44442" y="1260488"/>
            <a:ext cx="2148058" cy="1687249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2" name="序号"/>
          <p:cNvSpPr txBox="1"/>
          <p:nvPr>
            <p:custDataLst>
              <p:tags r:id="rId3"/>
            </p:custDataLst>
          </p:nvPr>
        </p:nvSpPr>
        <p:spPr>
          <a:xfrm>
            <a:off x="5951855" y="1459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9000101010101" charset="-128"/>
              </a:rPr>
              <a:t>01</a:t>
            </a:r>
            <a:endParaRPr lang="en-US" sz="2000" b="1">
              <a:latin typeface="+mn-ea"/>
              <a:cs typeface="汉仪楷体简" panose="02010609000101010101" charset="-128"/>
            </a:endParaRPr>
          </a:p>
        </p:txBody>
      </p:sp>
      <p:sp>
        <p:nvSpPr>
          <p:cNvPr id="1048764" name="项标题"/>
          <p:cNvSpPr txBox="1"/>
          <p:nvPr>
            <p:custDataLst>
              <p:tags r:id="rId4"/>
            </p:custDataLst>
          </p:nvPr>
        </p:nvSpPr>
        <p:spPr>
          <a:xfrm>
            <a:off x="7154545" y="1459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9000101010101" charset="-128"/>
              </a:rPr>
              <a:t>单击添加目录项标题</a:t>
            </a:r>
            <a:endParaRPr lang="zh-CN" altLang="en-US" spc="300">
              <a:latin typeface="+mj-ea"/>
              <a:ea typeface="+mj-ea"/>
              <a:cs typeface="汉仪楷体简" panose="02010609000101010101" charset="-128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51855" y="2124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66" name="序号"/>
          <p:cNvSpPr txBox="1"/>
          <p:nvPr>
            <p:custDataLst>
              <p:tags r:id="rId6"/>
            </p:custDataLst>
          </p:nvPr>
        </p:nvSpPr>
        <p:spPr>
          <a:xfrm>
            <a:off x="5951855" y="2284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9000101010101" charset="-128"/>
              </a:rPr>
              <a:t>02</a:t>
            </a:r>
            <a:endParaRPr lang="en-US" sz="2000" b="1">
              <a:latin typeface="+mn-ea"/>
              <a:cs typeface="汉仪楷体简" panose="02010609000101010101" charset="-128"/>
            </a:endParaRPr>
          </a:p>
        </p:txBody>
      </p:sp>
      <p:sp>
        <p:nvSpPr>
          <p:cNvPr id="1048768" name="项标题"/>
          <p:cNvSpPr txBox="1"/>
          <p:nvPr>
            <p:custDataLst>
              <p:tags r:id="rId7"/>
            </p:custDataLst>
          </p:nvPr>
        </p:nvSpPr>
        <p:spPr>
          <a:xfrm>
            <a:off x="7154545" y="2285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9000101010101" charset="-128"/>
              </a:rPr>
              <a:t>家风的定义与重要性</a:t>
            </a:r>
            <a:endParaRPr lang="zh-CN" altLang="en-US" spc="300">
              <a:latin typeface="+mj-ea"/>
              <a:ea typeface="+mj-ea"/>
              <a:cs typeface="汉仪楷体简" panose="02010609000101010101" charset="-128"/>
            </a:endParaRPr>
          </a:p>
        </p:txBody>
      </p:sp>
      <p:cxnSp>
        <p:nvCxnSpPr>
          <p:cNvPr id="3145731" name="直接连接符 18"/>
          <p:cNvCxnSpPr/>
          <p:nvPr>
            <p:custDataLst>
              <p:tags r:id="rId8"/>
            </p:custDataLst>
          </p:nvPr>
        </p:nvCxnSpPr>
        <p:spPr>
          <a:xfrm>
            <a:off x="5951855" y="2949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0" name="序号"/>
          <p:cNvSpPr txBox="1"/>
          <p:nvPr>
            <p:custDataLst>
              <p:tags r:id="rId9"/>
            </p:custDataLst>
          </p:nvPr>
        </p:nvSpPr>
        <p:spPr>
          <a:xfrm>
            <a:off x="5951855" y="3110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9000101010101" charset="-128"/>
              </a:rPr>
              <a:t>03</a:t>
            </a:r>
            <a:endParaRPr lang="en-US" sz="2000" b="1">
              <a:latin typeface="+mn-ea"/>
              <a:cs typeface="汉仪楷体简" panose="02010609000101010101" charset="-128"/>
            </a:endParaRPr>
          </a:p>
        </p:txBody>
      </p:sp>
      <p:sp>
        <p:nvSpPr>
          <p:cNvPr id="1048772" name="项标题"/>
          <p:cNvSpPr txBox="1"/>
          <p:nvPr>
            <p:custDataLst>
              <p:tags r:id="rId10"/>
            </p:custDataLst>
          </p:nvPr>
        </p:nvSpPr>
        <p:spPr>
          <a:xfrm>
            <a:off x="7154545" y="3110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9000101010101" charset="-128"/>
              </a:rPr>
              <a:t>家训的内容与传承</a:t>
            </a:r>
            <a:endParaRPr lang="zh-CN" altLang="en-US" spc="300">
              <a:latin typeface="+mj-ea"/>
              <a:ea typeface="+mj-ea"/>
              <a:cs typeface="汉仪楷体简" panose="02010609000101010101" charset="-128"/>
            </a:endParaRPr>
          </a:p>
        </p:txBody>
      </p:sp>
      <p:cxnSp>
        <p:nvCxnSpPr>
          <p:cNvPr id="3145733" name="直接连接符 31"/>
          <p:cNvCxnSpPr/>
          <p:nvPr>
            <p:custDataLst>
              <p:tags r:id="rId11"/>
            </p:custDataLst>
          </p:nvPr>
        </p:nvCxnSpPr>
        <p:spPr>
          <a:xfrm>
            <a:off x="5951855" y="3775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4" name="序号"/>
          <p:cNvSpPr txBox="1"/>
          <p:nvPr>
            <p:custDataLst>
              <p:tags r:id="rId12"/>
            </p:custDataLst>
          </p:nvPr>
        </p:nvSpPr>
        <p:spPr>
          <a:xfrm>
            <a:off x="5951855" y="3935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9000101010101" charset="-128"/>
              </a:rPr>
              <a:t>04</a:t>
            </a:r>
            <a:endParaRPr lang="en-US" sz="2000" b="1">
              <a:latin typeface="+mn-ea"/>
              <a:cs typeface="汉仪楷体简" panose="02010609000101010101" charset="-128"/>
            </a:endParaRPr>
          </a:p>
        </p:txBody>
      </p:sp>
      <p:sp>
        <p:nvSpPr>
          <p:cNvPr id="1048776" name="项标题"/>
          <p:cNvSpPr txBox="1"/>
          <p:nvPr>
            <p:custDataLst>
              <p:tags r:id="rId13"/>
            </p:custDataLst>
          </p:nvPr>
        </p:nvSpPr>
        <p:spPr>
          <a:xfrm>
            <a:off x="7154545" y="3936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9000101010101" charset="-128"/>
              </a:rPr>
              <a:t>家风与家训的实践与案例</a:t>
            </a:r>
            <a:endParaRPr lang="zh-CN" altLang="en-US" spc="300">
              <a:latin typeface="+mj-ea"/>
              <a:ea typeface="+mj-ea"/>
              <a:cs typeface="汉仪楷体简" panose="02010609000101010101" charset="-128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4"/>
            </p:custDataLst>
          </p:nvPr>
        </p:nvCxnSpPr>
        <p:spPr>
          <a:xfrm>
            <a:off x="5951855" y="4600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15"/>
            </p:custDataLst>
          </p:nvPr>
        </p:nvSpPr>
        <p:spPr>
          <a:xfrm>
            <a:off x="5951855" y="47612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9000101010101" charset="-128"/>
              </a:rPr>
              <a:t>05</a:t>
            </a:r>
            <a:endParaRPr lang="en-US" sz="2000" b="1">
              <a:latin typeface="+mn-ea"/>
              <a:cs typeface="汉仪楷体简" panose="02010609000101010101" charset="-128"/>
            </a:endParaRPr>
          </a:p>
        </p:txBody>
      </p:sp>
      <p:sp>
        <p:nvSpPr>
          <p:cNvPr id="1048780" name="项标题"/>
          <p:cNvSpPr txBox="1"/>
          <p:nvPr>
            <p:custDataLst>
              <p:tags r:id="rId16"/>
            </p:custDataLst>
          </p:nvPr>
        </p:nvSpPr>
        <p:spPr>
          <a:xfrm>
            <a:off x="7154545" y="47618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pc="300">
                <a:latin typeface="+mj-ea"/>
                <a:ea typeface="+mj-ea"/>
                <a:cs typeface="汉仪楷体简" panose="02010609000101010101" charset="-128"/>
              </a:rPr>
              <a:t>如何培养良好的家风与家训</a:t>
            </a:r>
            <a:endParaRPr lang="zh-CN" altLang="en-US" spc="300">
              <a:latin typeface="+mj-ea"/>
              <a:ea typeface="+mj-ea"/>
              <a:cs typeface="汉仪楷体简" panose="02010609000101010101" charset="-128"/>
            </a:endParaRPr>
          </a:p>
        </p:txBody>
      </p:sp>
      <p:cxnSp>
        <p:nvCxnSpPr>
          <p:cNvPr id="3145737" name="直接连接符 39"/>
          <p:cNvCxnSpPr/>
          <p:nvPr>
            <p:custDataLst>
              <p:tags r:id="rId17"/>
            </p:custDataLst>
          </p:nvPr>
        </p:nvCxnSpPr>
        <p:spPr>
          <a:xfrm>
            <a:off x="5951855" y="54260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18"/>
            </p:custDataLst>
          </p:nvPr>
        </p:nvSpPr>
        <p:spPr>
          <a:xfrm>
            <a:off x="5951855" y="5586730"/>
            <a:ext cx="120269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2000" b="1">
                <a:latin typeface="+mn-ea"/>
                <a:cs typeface="汉仪楷体简" panose="02010609000101010101" charset="-128"/>
              </a:rPr>
              <a:t>06</a:t>
            </a:r>
            <a:endParaRPr lang="en-US" sz="2000" b="1">
              <a:latin typeface="+mn-ea"/>
              <a:cs typeface="汉仪楷体简" panose="02010609000101010101" charset="-128"/>
            </a:endParaRPr>
          </a:p>
        </p:txBody>
      </p:sp>
      <p:sp>
        <p:nvSpPr>
          <p:cNvPr id="1048784" name="项标题"/>
          <p:cNvSpPr txBox="1"/>
          <p:nvPr>
            <p:custDataLst>
              <p:tags r:id="rId19"/>
            </p:custDataLst>
          </p:nvPr>
        </p:nvSpPr>
        <p:spPr>
          <a:xfrm>
            <a:off x="7154545" y="5587365"/>
            <a:ext cx="4208780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000" spc="300">
                <a:latin typeface="+mj-ea"/>
                <a:ea typeface="+mj-ea"/>
                <a:cs typeface="汉仪楷体简" panose="02010609000101010101" charset="-128"/>
              </a:rPr>
              <a:t>家风与家训在现代社会的意义与价值</a:t>
            </a:r>
            <a:endParaRPr lang="zh-CN" altLang="en-US" sz="2000" spc="300">
              <a:latin typeface="+mj-ea"/>
              <a:ea typeface="+mj-ea"/>
              <a:cs typeface="汉仪楷体简" panose="02010609000101010101" charset="-128"/>
            </a:endParaRPr>
          </a:p>
        </p:txBody>
      </p:sp>
      <p:cxnSp>
        <p:nvCxnSpPr>
          <p:cNvPr id="3145739" name="直接连接符 43"/>
          <p:cNvCxnSpPr/>
          <p:nvPr>
            <p:custDataLst>
              <p:tags r:id="rId20"/>
            </p:custDataLst>
          </p:nvPr>
        </p:nvCxnSpPr>
        <p:spPr>
          <a:xfrm>
            <a:off x="5951855" y="6251575"/>
            <a:ext cx="5377815" cy="0"/>
          </a:xfrm>
          <a:prstGeom prst="line">
            <a:avLst/>
          </a:prstGeom>
          <a:ln>
            <a:solidFill>
              <a:schemeClr val="tx1">
                <a:alpha val="35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家风的定义与重要性</a:t>
            </a:r>
            <a:endParaRPr lang="zh-CN" altLang="en-US"/>
          </a:p>
        </p:txBody>
      </p:sp>
      <p:sp>
        <p:nvSpPr>
          <p:cNvPr id="10488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家风的定义</a:t>
            </a:r>
            <a:endParaRPr lang="zh-CN" altLang="en-US"/>
          </a:p>
        </p:txBody>
      </p:sp>
      <p:sp>
        <p:nvSpPr>
          <p:cNvPr id="10488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72353" y="1522368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82" name="矩形 65"/>
          <p:cNvSpPr/>
          <p:nvPr>
            <p:custDataLst>
              <p:tags r:id="rId3"/>
            </p:custDataLst>
          </p:nvPr>
        </p:nvSpPr>
        <p:spPr>
          <a:xfrm>
            <a:off x="1566781" y="1858657"/>
            <a:ext cx="201748" cy="2017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文本框 66"/>
          <p:cNvSpPr txBox="1"/>
          <p:nvPr>
            <p:custDataLst>
              <p:tags r:id="rId4"/>
            </p:custDataLst>
          </p:nvPr>
        </p:nvSpPr>
        <p:spPr>
          <a:xfrm>
            <a:off x="1919677" y="1766726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家风是指一个家庭或家族的传统道德观念和行为准则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81219" y="1522368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矩形 69"/>
          <p:cNvSpPr/>
          <p:nvPr>
            <p:custDataLst>
              <p:tags r:id="rId6"/>
            </p:custDataLst>
          </p:nvPr>
        </p:nvSpPr>
        <p:spPr>
          <a:xfrm>
            <a:off x="6375054" y="1858657"/>
            <a:ext cx="201748" cy="2017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文本框 70"/>
          <p:cNvSpPr txBox="1"/>
          <p:nvPr>
            <p:custDataLst>
              <p:tags r:id="rId7"/>
            </p:custDataLst>
          </p:nvPr>
        </p:nvSpPr>
        <p:spPr>
          <a:xfrm>
            <a:off x="6728543" y="1766726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家风体现了家庭成员的价值观、道德观和生活方式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72353" y="3883505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4" name="文本框 74"/>
          <p:cNvSpPr txBox="1"/>
          <p:nvPr>
            <p:custDataLst>
              <p:tags r:id="rId9"/>
            </p:custDataLst>
          </p:nvPr>
        </p:nvSpPr>
        <p:spPr>
          <a:xfrm>
            <a:off x="1919677" y="4127269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家风对家庭成员的行为和思想产生深远影响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96" name="矩形 73"/>
          <p:cNvSpPr/>
          <p:nvPr>
            <p:custDataLst>
              <p:tags r:id="rId10"/>
            </p:custDataLst>
          </p:nvPr>
        </p:nvSpPr>
        <p:spPr>
          <a:xfrm>
            <a:off x="1566781" y="4219793"/>
            <a:ext cx="201748" cy="20174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35192" y="3883505"/>
            <a:ext cx="4090468" cy="208432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矩形 84"/>
          <p:cNvSpPr/>
          <p:nvPr>
            <p:custDataLst>
              <p:tags r:id="rId12"/>
            </p:custDataLst>
          </p:nvPr>
        </p:nvSpPr>
        <p:spPr>
          <a:xfrm>
            <a:off x="6429620" y="4219793"/>
            <a:ext cx="201748" cy="2017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文本框 85"/>
          <p:cNvSpPr txBox="1"/>
          <p:nvPr>
            <p:custDataLst>
              <p:tags r:id="rId13"/>
            </p:custDataLst>
          </p:nvPr>
        </p:nvSpPr>
        <p:spPr>
          <a:xfrm>
            <a:off x="6782515" y="4127269"/>
            <a:ext cx="3595831" cy="1178722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家风是家庭文化的重要组成部分，对家庭和社会都有重要影响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家风对家族的影响</a:t>
            </a:r>
            <a:endParaRPr lang="zh-CN" altLang="en-US"/>
          </a:p>
        </p:txBody>
      </p:sp>
      <p:sp>
        <p:nvSpPr>
          <p:cNvPr id="10489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584086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42935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8"/>
          <p:cNvSpPr/>
          <p:nvPr>
            <p:custDataLst>
              <p:tags r:id="rId4"/>
            </p:custDataLst>
          </p:nvPr>
        </p:nvSpPr>
        <p:spPr>
          <a:xfrm>
            <a:off x="6428049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5118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58470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42935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4"/>
          <p:cNvSpPr/>
          <p:nvPr>
            <p:custDataLst>
              <p:tags r:id="rId8"/>
            </p:custDataLst>
          </p:nvPr>
        </p:nvSpPr>
        <p:spPr>
          <a:xfrm>
            <a:off x="961067" y="236429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5118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塑造家族成员的价值观和行为准则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44365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决定家族成员的人际关系和社交能力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596987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55222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1"/>
          <p:cNvSpPr/>
          <p:nvPr>
            <p:custDataLst>
              <p:tags r:id="rId14"/>
            </p:custDataLst>
          </p:nvPr>
        </p:nvSpPr>
        <p:spPr>
          <a:xfrm>
            <a:off x="3764900" y="237596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6408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20947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277953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25"/>
          <p:cNvSpPr/>
          <p:nvPr>
            <p:custDataLst>
              <p:tags r:id="rId18"/>
            </p:custDataLst>
          </p:nvPr>
        </p:nvSpPr>
        <p:spPr>
          <a:xfrm>
            <a:off x="9090584" y="239992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7880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07999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影响家族成员的事业和成就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5603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影响家族成员的性格和品质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家风对社会的影响</a:t>
            </a:r>
            <a:endParaRPr lang="zh-CN" altLang="en-US"/>
          </a:p>
        </p:txBody>
      </p:sp>
      <p:sp>
        <p:nvSpPr>
          <p:cNvPr id="1049000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家风对社会风气的形成和传承有重要影响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家风是社会道德建设的重要组成部分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家风影响家庭成员的行为和价值观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家风对个人成长和社会和谐有积极作用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优秀家风的价值</a:t>
            </a:r>
            <a:endParaRPr lang="zh-CN" altLang="en-US"/>
          </a:p>
        </p:txBody>
      </p:sp>
      <p:sp>
        <p:nvSpPr>
          <p:cNvPr id="1049060" name="对角圆角矩形 15"/>
          <p:cNvSpPr/>
          <p:nvPr>
            <p:custDataLst>
              <p:tags r:id="rId2"/>
            </p:custDataLst>
          </p:nvPr>
        </p:nvSpPr>
        <p:spPr>
          <a:xfrm>
            <a:off x="1805549" y="4047474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6"/>
          <p:cNvSpPr/>
          <p:nvPr>
            <p:custDataLst>
              <p:tags r:id="rId3"/>
            </p:custDataLst>
          </p:nvPr>
        </p:nvSpPr>
        <p:spPr>
          <a:xfrm>
            <a:off x="1805549" y="3916127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7"/>
          <p:cNvSpPr/>
          <p:nvPr>
            <p:custDataLst>
              <p:tags r:id="rId4"/>
            </p:custDataLst>
          </p:nvPr>
        </p:nvSpPr>
        <p:spPr>
          <a:xfrm>
            <a:off x="2327923" y="3916730"/>
            <a:ext cx="78686" cy="13114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5"/>
            </p:custDataLst>
          </p:nvPr>
        </p:nvSpPr>
        <p:spPr>
          <a:xfrm>
            <a:off x="2361663" y="4057717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传承家族文化与精神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2"/>
          <p:cNvSpPr/>
          <p:nvPr>
            <p:custDataLst>
              <p:tags r:id="rId6"/>
            </p:custDataLst>
          </p:nvPr>
        </p:nvSpPr>
        <p:spPr>
          <a:xfrm>
            <a:off x="1805549" y="1654317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53"/>
          <p:cNvSpPr/>
          <p:nvPr>
            <p:custDataLst>
              <p:tags r:id="rId7"/>
            </p:custDataLst>
          </p:nvPr>
        </p:nvSpPr>
        <p:spPr>
          <a:xfrm>
            <a:off x="1805549" y="1522368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54"/>
          <p:cNvSpPr/>
          <p:nvPr>
            <p:custDataLst>
              <p:tags r:id="rId8"/>
            </p:custDataLst>
          </p:nvPr>
        </p:nvSpPr>
        <p:spPr>
          <a:xfrm>
            <a:off x="2327923" y="1522971"/>
            <a:ext cx="78686" cy="13114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56"/>
          <p:cNvSpPr txBox="1"/>
          <p:nvPr>
            <p:custDataLst>
              <p:tags r:id="rId9"/>
            </p:custDataLst>
          </p:nvPr>
        </p:nvSpPr>
        <p:spPr>
          <a:xfrm>
            <a:off x="2361663" y="1657330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塑造良好的家庭氛围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5"/>
          <p:cNvSpPr/>
          <p:nvPr>
            <p:custDataLst>
              <p:tags r:id="rId10"/>
            </p:custDataLst>
          </p:nvPr>
        </p:nvSpPr>
        <p:spPr>
          <a:xfrm>
            <a:off x="1805549" y="285089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6"/>
          <p:cNvSpPr/>
          <p:nvPr>
            <p:custDataLst>
              <p:tags r:id="rId11"/>
            </p:custDataLst>
          </p:nvPr>
        </p:nvSpPr>
        <p:spPr>
          <a:xfrm>
            <a:off x="1805549" y="271894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7"/>
          <p:cNvSpPr/>
          <p:nvPr>
            <p:custDataLst>
              <p:tags r:id="rId12"/>
            </p:custDataLst>
          </p:nvPr>
        </p:nvSpPr>
        <p:spPr>
          <a:xfrm>
            <a:off x="2327923" y="2720151"/>
            <a:ext cx="78686" cy="13114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8"/>
          <p:cNvSpPr txBox="1"/>
          <p:nvPr>
            <p:custDataLst>
              <p:tags r:id="rId13"/>
            </p:custDataLst>
          </p:nvPr>
        </p:nvSpPr>
        <p:spPr>
          <a:xfrm>
            <a:off x="2361663" y="2861138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培养家庭成员的道德品质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9"/>
          <p:cNvSpPr/>
          <p:nvPr>
            <p:custDataLst>
              <p:tags r:id="rId14"/>
            </p:custDataLst>
          </p:nvPr>
        </p:nvSpPr>
        <p:spPr>
          <a:xfrm>
            <a:off x="1805549" y="5244655"/>
            <a:ext cx="8581041" cy="72325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10"/>
          <p:cNvSpPr/>
          <p:nvPr>
            <p:custDataLst>
              <p:tags r:id="rId15"/>
            </p:custDataLst>
          </p:nvPr>
        </p:nvSpPr>
        <p:spPr>
          <a:xfrm>
            <a:off x="1805549" y="5112706"/>
            <a:ext cx="522257" cy="49834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11"/>
          <p:cNvSpPr/>
          <p:nvPr>
            <p:custDataLst>
              <p:tags r:id="rId16"/>
            </p:custDataLst>
          </p:nvPr>
        </p:nvSpPr>
        <p:spPr>
          <a:xfrm>
            <a:off x="2327923" y="5113308"/>
            <a:ext cx="78686" cy="13114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12"/>
          <p:cNvSpPr txBox="1"/>
          <p:nvPr>
            <p:custDataLst>
              <p:tags r:id="rId17"/>
            </p:custDataLst>
          </p:nvPr>
        </p:nvSpPr>
        <p:spPr>
          <a:xfrm>
            <a:off x="2361663" y="5254295"/>
            <a:ext cx="7753218" cy="710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促进家庭和谐与稳定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家训的内容与传承</a:t>
            </a:r>
            <a:endParaRPr lang="zh-CN" altLang="en-US"/>
          </a:p>
        </p:txBody>
      </p:sp>
      <p:sp>
        <p:nvSpPr>
          <p:cNvPr id="104912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2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家训的定义与内容</a:t>
            </a:r>
            <a:endParaRPr lang="zh-CN" altLang="en-US"/>
          </a:p>
        </p:txBody>
      </p:sp>
      <p:sp>
        <p:nvSpPr>
          <p:cNvPr id="1049166" name="五边形 30"/>
          <p:cNvSpPr/>
          <p:nvPr>
            <p:custDataLst>
              <p:tags r:id="rId2"/>
            </p:custDataLst>
          </p:nvPr>
        </p:nvSpPr>
        <p:spPr>
          <a:xfrm>
            <a:off x="838200" y="3192074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6"/>
          <p:cNvSpPr/>
          <p:nvPr>
            <p:custDataLst>
              <p:tags r:id="rId3"/>
            </p:custDataLst>
          </p:nvPr>
        </p:nvSpPr>
        <p:spPr>
          <a:xfrm>
            <a:off x="3342276" y="3192074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7"/>
          <p:cNvSpPr/>
          <p:nvPr>
            <p:custDataLst>
              <p:tags r:id="rId4"/>
            </p:custDataLst>
          </p:nvPr>
        </p:nvSpPr>
        <p:spPr>
          <a:xfrm>
            <a:off x="8350429" y="3192074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8"/>
          <p:cNvSpPr/>
          <p:nvPr>
            <p:custDataLst>
              <p:tags r:id="rId5"/>
            </p:custDataLst>
          </p:nvPr>
        </p:nvSpPr>
        <p:spPr>
          <a:xfrm>
            <a:off x="5846353" y="3192074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家训的内容：包括孝道、礼仪、诚信、勤俭、谦让、好学、敬业、爱国等。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家训的定义：家训是家庭对家庭成员的行为规范和道德准则，是家庭文化的重要组成部分。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0717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家训的传承：通过家庭教育、学校教育、社会教育等方式传承家训，使家庭成员自觉遵守家训，形成良好的家庭风气。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66613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家训的意义：家训是家庭文化的重要组成部分，对家庭成员的行为规范和道德准则具有重要的指导作用，有助于培养家庭成员的良好品质和道德修养。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家训的传承方式</a:t>
            </a:r>
            <a:endParaRPr lang="zh-CN" altLang="en-US"/>
          </a:p>
        </p:txBody>
      </p:sp>
      <p:sp>
        <p:nvSpPr>
          <p:cNvPr id="1049210" name="圆角矩形 3"/>
          <p:cNvSpPr/>
          <p:nvPr>
            <p:custDataLst>
              <p:tags r:id="rId2"/>
            </p:custDataLst>
          </p:nvPr>
        </p:nvSpPr>
        <p:spPr>
          <a:xfrm rot="16200000">
            <a:off x="5644269" y="-3145519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4"/>
          <p:cNvSpPr/>
          <p:nvPr>
            <p:custDataLst>
              <p:tags r:id="rId3"/>
            </p:custDataLst>
          </p:nvPr>
        </p:nvSpPr>
        <p:spPr>
          <a:xfrm rot="16200000">
            <a:off x="593095" y="1905655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4" name="圆角矩形 5"/>
          <p:cNvSpPr/>
          <p:nvPr>
            <p:custDataLst>
              <p:tags r:id="rId4"/>
            </p:custDataLst>
          </p:nvPr>
        </p:nvSpPr>
        <p:spPr>
          <a:xfrm rot="16200000">
            <a:off x="5645459" y="-1956972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6"/>
          <p:cNvSpPr/>
          <p:nvPr>
            <p:custDataLst>
              <p:tags r:id="rId5"/>
            </p:custDataLst>
          </p:nvPr>
        </p:nvSpPr>
        <p:spPr>
          <a:xfrm rot="16200000">
            <a:off x="594285" y="3094797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圆角矩形 9"/>
          <p:cNvSpPr/>
          <p:nvPr>
            <p:custDataLst>
              <p:tags r:id="rId6"/>
            </p:custDataLst>
          </p:nvPr>
        </p:nvSpPr>
        <p:spPr>
          <a:xfrm rot="16200000">
            <a:off x="5644269" y="-791042"/>
            <a:ext cx="902139" cy="1023833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10"/>
          <p:cNvSpPr/>
          <p:nvPr>
            <p:custDataLst>
              <p:tags r:id="rId7"/>
            </p:custDataLst>
          </p:nvPr>
        </p:nvSpPr>
        <p:spPr>
          <a:xfrm rot="16200000">
            <a:off x="593095" y="4260132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11"/>
          <p:cNvSpPr/>
          <p:nvPr>
            <p:custDataLst>
              <p:tags r:id="rId8"/>
            </p:custDataLst>
          </p:nvPr>
        </p:nvSpPr>
        <p:spPr>
          <a:xfrm rot="16200000">
            <a:off x="5645459" y="396909"/>
            <a:ext cx="902139" cy="1023908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2"/>
          <p:cNvSpPr/>
          <p:nvPr>
            <p:custDataLst>
              <p:tags r:id="rId9"/>
            </p:custDataLst>
          </p:nvPr>
        </p:nvSpPr>
        <p:spPr>
          <a:xfrm rot="16200000">
            <a:off x="594285" y="5448678"/>
            <a:ext cx="900653" cy="13513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10"/>
            </p:custDataLst>
          </p:nvPr>
        </p:nvSpPr>
        <p:spPr>
          <a:xfrm>
            <a:off x="1406092" y="3876845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社会教育：社会通过宣传、展览等方式，将家训传递给公众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1"/>
            </p:custDataLst>
          </p:nvPr>
        </p:nvSpPr>
        <p:spPr>
          <a:xfrm>
            <a:off x="1406092" y="5065986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文化传承：通过书籍、影视作品等文化载体，将家训传承下去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3"/>
          <p:cNvSpPr txBox="1"/>
          <p:nvPr>
            <p:custDataLst>
              <p:tags r:id="rId12"/>
            </p:custDataLst>
          </p:nvPr>
        </p:nvSpPr>
        <p:spPr>
          <a:xfrm>
            <a:off x="1406092" y="1522368"/>
            <a:ext cx="9808431" cy="90213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家庭教育：父母通过言传身教，将家训传递给子女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14"/>
          <p:cNvSpPr txBox="1"/>
          <p:nvPr>
            <p:custDataLst>
              <p:tags r:id="rId13"/>
            </p:custDataLst>
          </p:nvPr>
        </p:nvSpPr>
        <p:spPr>
          <a:xfrm>
            <a:off x="1406092" y="2712700"/>
            <a:ext cx="9808431" cy="90139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学校教育：学校通过课程设置，将家训融入教育中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家训的实践意义</a:t>
            </a:r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2"/>
            </p:custDataLst>
          </p:nvPr>
        </p:nvSpPr>
        <p:spPr>
          <a:xfrm>
            <a:off x="838200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0"/>
          <p:cNvSpPr/>
          <p:nvPr>
            <p:custDataLst>
              <p:tags r:id="rId3"/>
            </p:custDataLst>
          </p:nvPr>
        </p:nvSpPr>
        <p:spPr>
          <a:xfrm>
            <a:off x="117814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4"/>
            </p:custDataLst>
          </p:nvPr>
        </p:nvSpPr>
        <p:spPr>
          <a:xfrm>
            <a:off x="986772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家庭教育：家训是家庭教育的重要内容，有助于培养良好的家庭氛围和家风。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8" name="矩形 6"/>
          <p:cNvSpPr/>
          <p:nvPr>
            <p:custDataLst>
              <p:tags r:id="rId5"/>
            </p:custDataLst>
          </p:nvPr>
        </p:nvSpPr>
        <p:spPr>
          <a:xfrm>
            <a:off x="3521057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1"/>
          <p:cNvSpPr/>
          <p:nvPr>
            <p:custDataLst>
              <p:tags r:id="rId6"/>
            </p:custDataLst>
          </p:nvPr>
        </p:nvSpPr>
        <p:spPr>
          <a:xfrm>
            <a:off x="3879342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道德教育：家训中的道德观念和价值观，有助于培养家庭成员的道德品质和价值观。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4" name="矩形 33"/>
          <p:cNvSpPr/>
          <p:nvPr>
            <p:custDataLst>
              <p:tags r:id="rId8"/>
            </p:custDataLst>
          </p:nvPr>
        </p:nvSpPr>
        <p:spPr>
          <a:xfrm>
            <a:off x="6199634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7"/>
          <p:cNvSpPr/>
          <p:nvPr>
            <p:custDataLst>
              <p:tags r:id="rId9"/>
            </p:custDataLst>
          </p:nvPr>
        </p:nvSpPr>
        <p:spPr>
          <a:xfrm>
            <a:off x="6539576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社会教育：家训中的社会观念和价值观，有助于培养家庭成员的社会责任感和公民意识。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0" name="矩形 34"/>
          <p:cNvSpPr/>
          <p:nvPr>
            <p:custDataLst>
              <p:tags r:id="rId11"/>
            </p:custDataLst>
          </p:nvPr>
        </p:nvSpPr>
        <p:spPr>
          <a:xfrm>
            <a:off x="8872708" y="249315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8"/>
          <p:cNvSpPr/>
          <p:nvPr>
            <p:custDataLst>
              <p:tags r:id="rId12"/>
            </p:custDataLst>
          </p:nvPr>
        </p:nvSpPr>
        <p:spPr>
          <a:xfrm>
            <a:off x="9230993" y="2487656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42814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文化传承：家训中的文化观念和价值观，有助于传承和弘扬中华民族的优秀传统文化。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优秀家训的价值</a:t>
            </a:r>
            <a:endParaRPr lang="zh-CN" altLang="en-US"/>
          </a:p>
        </p:txBody>
      </p:sp>
      <p:sp>
        <p:nvSpPr>
          <p:cNvPr id="1049314" name="矩形 15"/>
          <p:cNvSpPr/>
          <p:nvPr>
            <p:custDataLst>
              <p:tags r:id="rId2"/>
            </p:custDataLst>
          </p:nvPr>
        </p:nvSpPr>
        <p:spPr>
          <a:xfrm>
            <a:off x="2668450" y="1597841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传承家风：家训是家风的体现，可以传承家族优良传统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17"/>
          <p:cNvSpPr/>
          <p:nvPr>
            <p:custDataLst>
              <p:tags r:id="rId3"/>
            </p:custDataLst>
          </p:nvPr>
        </p:nvSpPr>
        <p:spPr>
          <a:xfrm flipV="1">
            <a:off x="2595264" y="152236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18"/>
          <p:cNvSpPr/>
          <p:nvPr>
            <p:custDataLst>
              <p:tags r:id="rId4"/>
            </p:custDataLst>
          </p:nvPr>
        </p:nvSpPr>
        <p:spPr>
          <a:xfrm flipH="1">
            <a:off x="8370869" y="2046106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7"/>
          <p:cNvSpPr/>
          <p:nvPr>
            <p:custDataLst>
              <p:tags r:id="rId5"/>
            </p:custDataLst>
          </p:nvPr>
        </p:nvSpPr>
        <p:spPr>
          <a:xfrm>
            <a:off x="2668450" y="2828283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教育子女：家训是家庭教育的重要内容，可以教育子女成为有品德、有才能的人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29"/>
          <p:cNvSpPr/>
          <p:nvPr>
            <p:custDataLst>
              <p:tags r:id="rId6"/>
            </p:custDataLst>
          </p:nvPr>
        </p:nvSpPr>
        <p:spPr>
          <a:xfrm flipV="1">
            <a:off x="2595264" y="275281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30"/>
          <p:cNvSpPr/>
          <p:nvPr>
            <p:custDataLst>
              <p:tags r:id="rId7"/>
            </p:custDataLst>
          </p:nvPr>
        </p:nvSpPr>
        <p:spPr>
          <a:xfrm flipH="1">
            <a:off x="8370869" y="3276548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8"/>
            </p:custDataLst>
          </p:nvPr>
        </p:nvSpPr>
        <p:spPr>
          <a:xfrm>
            <a:off x="2668450" y="4058725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修身养性：家训可以引导个人修身养性，提高个人素质和修养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任意多边形 7"/>
          <p:cNvSpPr/>
          <p:nvPr>
            <p:custDataLst>
              <p:tags r:id="rId9"/>
            </p:custDataLst>
          </p:nvPr>
        </p:nvSpPr>
        <p:spPr>
          <a:xfrm flipV="1">
            <a:off x="2595264" y="398325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任意多边形 8"/>
          <p:cNvSpPr/>
          <p:nvPr>
            <p:custDataLst>
              <p:tags r:id="rId10"/>
            </p:custDataLst>
          </p:nvPr>
        </p:nvSpPr>
        <p:spPr>
          <a:xfrm flipH="1">
            <a:off x="8370869" y="4506990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10"/>
          <p:cNvSpPr/>
          <p:nvPr>
            <p:custDataLst>
              <p:tags r:id="rId11"/>
            </p:custDataLst>
          </p:nvPr>
        </p:nvSpPr>
        <p:spPr>
          <a:xfrm>
            <a:off x="2668450" y="5289167"/>
            <a:ext cx="6858150" cy="60302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社会影响：家训可以影响社会风气，促进社会和谐稳定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任意多边形 12"/>
          <p:cNvSpPr/>
          <p:nvPr>
            <p:custDataLst>
              <p:tags r:id="rId12"/>
            </p:custDataLst>
          </p:nvPr>
        </p:nvSpPr>
        <p:spPr>
          <a:xfrm flipV="1">
            <a:off x="2595264" y="5213693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 13"/>
          <p:cNvSpPr/>
          <p:nvPr>
            <p:custDataLst>
              <p:tags r:id="rId13"/>
            </p:custDataLst>
          </p:nvPr>
        </p:nvSpPr>
        <p:spPr>
          <a:xfrm flipH="1">
            <a:off x="8370869" y="5737432"/>
            <a:ext cx="1226630" cy="23099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楷体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2468880"/>
            <a:ext cx="9144000" cy="930275"/>
          </a:xfrm>
        </p:spPr>
        <p:txBody>
          <a:bodyPr/>
          <a:lstStyle/>
          <a:p>
            <a:r>
              <a:rPr lang="zh-CN" altLang="en-US"/>
              <a:t>家风与家训的实践与案例</a:t>
            </a:r>
            <a:endParaRPr lang="zh-CN" altLang="en-US"/>
          </a:p>
        </p:txBody>
      </p:sp>
      <p:sp>
        <p:nvSpPr>
          <p:cNvPr id="104936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526540" y="3448685"/>
            <a:ext cx="9144000" cy="739775"/>
          </a:xfrm>
        </p:spPr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6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1524000" y="1196220"/>
            <a:ext cx="9144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https://d.book118.com/268126006017006023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SLIDE_ID" val="custom2023122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1_2"/>
  <p:tag name="KSO_WM_UNIT_INDEX" val="1_1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2_2"/>
  <p:tag name="KSO_WM_UNIT_INDEX" val="1_2_2"/>
  <p:tag name="KSO_WM_UNIT_LAYERLEVEL" val="1_1_1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3_2"/>
  <p:tag name="KSO_WM_UNIT_INDEX" val="1_3_2"/>
  <p:tag name="KSO_WM_UNIT_LAYERLEVEL" val="1_1_1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4_2"/>
  <p:tag name="KSO_WM_UNIT_INDEX" val="1_4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5_2"/>
  <p:tag name="KSO_WM_UNIT_INDEX" val="1_5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35,&quot;width&quot;:426.1}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6*l_h_i*1_6_2"/>
  <p:tag name="KSO_WM_UNIT_INDEX" val="1_6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0"/>
  <p:tag name="KSO_WM_UNIT_DIAGRAM_ISNUMVISUAL" val="0"/>
  <p:tag name="KSO_WM_UNIT_DIAGRAM_ISREFERUNIT" val="0"/>
  <p:tag name="KSO_WM_UNIT_HIGHLIGHT" val="0"/>
  <p:tag name="KSO_WM_UNIT_ID" val="custom2023122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0"/>
  <p:tag name="KSO_WM_UNIT_COMPATIBLE" val="1"/>
  <p:tag name="KSO_WM_UNIT_DIAGRAM_ISNUMVISUAL" val="0"/>
  <p:tag name="KSO_WM_UNIT_DIAGRAM_ISREFERUNIT" val="0"/>
  <p:tag name="KSO_WM_UNIT_HIGHLIGHT" val="0"/>
  <p:tag name="KSO_WM_UNIT_ID" val="custom2023122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2.xml><?xml version="1.0" encoding="utf-8"?>
<p:tagLst xmlns:p="http://schemas.openxmlformats.org/presentationml/2006/main">
  <p:tag name="KSO_WM_BEAUTIFY_FLAG" val="#wm#"/>
  <p:tag name="KSO_WM_SLIDE_ID" val="custom202312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0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3">
      <a:dk1>
        <a:srgbClr val="000000"/>
      </a:dk1>
      <a:lt1>
        <a:srgbClr val="FFFFFF"/>
      </a:lt1>
      <a:dk2>
        <a:srgbClr val="192C33"/>
      </a:dk2>
      <a:lt2>
        <a:srgbClr val="F2F2F2"/>
      </a:lt2>
      <a:accent1>
        <a:srgbClr val="3C90AE"/>
      </a:accent1>
      <a:accent2>
        <a:srgbClr val="5E7E90"/>
      </a:accent2>
      <a:accent3>
        <a:srgbClr val="81929F"/>
      </a:accent3>
      <a:accent4>
        <a:srgbClr val="BFA87B"/>
      </a:accent4>
      <a:accent5>
        <a:srgbClr val="B68772"/>
      </a:accent5>
      <a:accent6>
        <a:srgbClr val="B15757"/>
      </a:accent6>
      <a:hlink>
        <a:srgbClr val="FF0000"/>
      </a:hlink>
      <a:folHlink>
        <a:srgbClr val="00B0F0"/>
      </a:folHlink>
    </a:clrScheme>
    <a:fontScheme name="主题字体">
      <a:majorFont>
        <a:latin typeface="汉仪楷体简"/>
        <a:ea typeface="汉仪楷体简"/>
        <a:cs typeface="Arial"/>
      </a:majorFont>
      <a:minorFont>
        <a:latin typeface="汉仪楷体简"/>
        <a:ea typeface="汉仪楷体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 w="12700" cmpd="sng">
          <a:noFill/>
          <a:prstDash val="solid"/>
        </a:ln>
      </a:spPr>
      <a:bodyPr rtlCol="0" anchor="ctr"/>
      <a:lstStyle>
        <a:defPPr algn="ctr">
          <a:defRPr lang="zh-CN" altLang="en-US"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>
        <a:ln w="12700">
          <a:solidFill>
            <a:schemeClr val="bg1"/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 algn="r">
          <a:lnSpc>
            <a:spcPct val="100000"/>
          </a:lnSpc>
          <a:defRPr lang="zh-CN" altLang="en-US" sz="2000" spc="300" dirty="0">
            <a:solidFill>
              <a:schemeClr val="bg1"/>
            </a:solidFill>
            <a:latin typeface="+mj-ea"/>
            <a:ea typeface="+mj-ea"/>
            <a:cs typeface="汉仪楷体简" panose="02010609000101010101" charset="-128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汉仪楷体简</vt:lpstr>
      <vt:lpstr>微软雅黑</vt:lpstr>
      <vt:lpstr>宋体</vt:lpstr>
      <vt:lpstr>Office Theme</vt:lpstr>
      <vt:lpstr>家风与家训</vt:lpstr>
      <vt:lpstr>目录</vt:lpstr>
      <vt:lpstr>添加章节标题</vt:lpstr>
      <vt:lpstr>家风的定义与重要性</vt:lpstr>
      <vt:lpstr>家风的定义</vt:lpstr>
      <vt:lpstr>家风对家族的影响</vt:lpstr>
      <vt:lpstr>家风对社会的影响</vt:lpstr>
      <vt:lpstr>优秀家风的价值</vt:lpstr>
      <vt:lpstr>家训的内容与传承</vt:lpstr>
      <vt:lpstr>家训的定义与内容</vt:lpstr>
      <vt:lpstr>家训的传承方式</vt:lpstr>
      <vt:lpstr>家训的实践意义</vt:lpstr>
      <vt:lpstr>优秀家训的价值</vt:lpstr>
      <vt:lpstr>家风与家训的实践与案例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2024-08-29T12:44:11.371</cp:lastPrinted>
  <dcterms:created xsi:type="dcterms:W3CDTF">2024-08-29T04:44:11Z</dcterms:created>
  <dcterms:modified xsi:type="dcterms:W3CDTF">2024-08-29T04:44:13Z</dcterms:modified>
</cp:coreProperties>
</file>