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6" r:id="rId19"/>
  </p:sldIdLst>
  <p:sldSz cx="12192000" cy="6858000"/>
  <p:notesSz cx="6858000" cy="9144000"/>
  <p:custDataLst>
    <p:tags r:id="rId20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tags" Target="tags/tag1.xml" /><Relationship Id="rId21" Type="http://schemas.openxmlformats.org/officeDocument/2006/relationships/presProps" Target="presProps.xml" /><Relationship Id="rId22" Type="http://schemas.openxmlformats.org/officeDocument/2006/relationships/viewProps" Target="viewProps.xml" /><Relationship Id="rId23" Type="http://schemas.openxmlformats.org/officeDocument/2006/relationships/theme" Target="theme/theme1.xml" /><Relationship Id="rId24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F8159DF-1C7F-414D-97BD-75C32B808B8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DDE5349-ACF2-4E28-B9DB-D6C54202AA2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44A806D-A6BF-4AA7-A024-4E89A47886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9533F0F-9D18-4EA0-9FAC-912D613C9E4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128AAA1-1640-4B93-B8B0-E34164C77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CBC26158-CFBE-46E8-8D7F-0A35C5F694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BC84C8F-D3FF-4ECB-A5B2-CD1399A8640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DDB65CC-43D3-4F44-B4B2-0AD00410F6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8B82AD5-1054-4A07-BBFA-912CED32F58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5BF27B-74A3-4D63-A2D6-5E67B951D15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14DF5DB-0BF5-45F5-AFDE-0AC402AAAEA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9.jpeg" /><Relationship Id="rId5" Type="http://schemas.openxmlformats.org/officeDocument/2006/relationships/image" Target="../media/image10.jpeg" /><Relationship Id="rId6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2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68133003035006034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采购部门鱼骨图KPI设计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44631" y="5235132"/>
            <a:ext cx="3273378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lumMod val="95000"/>
                    <a:lumOff val="5000"/>
                    <a:alpha val="100000"/>
                  </a:schemeClr>
                </a:solidFill>
                <a:latin typeface="Arial"/>
                <a:ea typeface="Arial"/>
                <a:cs typeface="Arial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44631" y="5693115"/>
            <a:ext cx="2851551" cy="37909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2024-01-27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采购部门鱼骨图概述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采购部门关键绩效指标（KPI）设计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采购流程优化与KPI关联分析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供应商管理改进与KPI关联分析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库存控制策略调整与KPI关联分析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采购部门鱼骨图KPI实施计划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24" r="32524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46" r="32546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2041071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406414" y="4012208"/>
            <a:ext cx="495300" cy="456011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901714" y="1917723"/>
            <a:ext cx="2084387" cy="616443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3911623"/>
            <a:ext cx="2084387" cy="554016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30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sp>
        <p:nvSpPr>
          <p:cNvPr id="31" name="AutoShape 31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通过对采购部门KPI的设计和监控，促进采购部门与企业战略目标的对齐，提升采购效率和效果。</a:t>
            </a:r>
            <a:endParaRPr lang="en-US" sz="1100"/>
          </a:p>
        </p:txBody>
      </p:sp>
      <p:sp>
        <p:nvSpPr>
          <p:cNvPr id="32" name="AutoShape 32"/>
          <p:cNvSpPr/>
          <p:nvPr/>
        </p:nvSpPr>
        <p:spPr>
          <a:xfrm>
            <a:off x="8406414" y="2594489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明确采购部门的关键绩效指标（KPI），以衡量和评估采购部门的绩效和表现。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2573" r="12573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484" r="484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4120" r="24120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8783" r="18783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5" name="TextBox 15"/>
          <p:cNvSpPr txBox="1"/>
          <p:nvPr/>
        </p:nvSpPr>
        <p:spPr>
          <a:xfrm>
            <a:off x="705451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571418" y="3467100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9265251" y="3471017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  <p:sp>
        <p:nvSpPr>
          <p:cNvPr id="40" name="TextBox 40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采购部门的工作职责和业务范围。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采购部门的关键绩效指标（KPI）设计。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采购部门KPI的衡量标准、数据来源和评估周期。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采购部门KPI与企业战略目标的关系和影响。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416218" y="3461492"/>
            <a:ext cx="2287905" cy="72009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2025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采购部门鱼骨图概述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270200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829" y="1337640"/>
            <a:ext cx="5127218" cy="4704522"/>
          </a:xfrm>
          <a:prstGeom prst="rect">
            <a:avLst/>
          </a:prstGeom>
          <a:solidFill>
            <a:schemeClr val="accent1">
              <a:lumMod val="60000"/>
              <a:lumOff val="40000"/>
              <a:alpha val="12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56128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385959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6270200" y="1337640"/>
            <a:ext cx="2037627" cy="50594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7900031" y="1337640"/>
            <a:ext cx="663153" cy="505943"/>
          </a:xfrm>
          <a:prstGeom prst="parallelogram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1027151" y="1991575"/>
            <a:ext cx="4600575" cy="18002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鱼骨图定义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1027151" y="3277450"/>
            <a:ext cx="4600575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鱼骨图是一种发现问题“根本原因”的分析方法，它也可以称之为“因果图”。鱼骨图原本用于质量管理领域，后来逐渐应用于各个领域的问题分析与解决。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1218180" y="1247318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要点一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775216" y="1261999"/>
            <a:ext cx="1167779" cy="6705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要点二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6533522" y="1991575"/>
            <a:ext cx="4600575" cy="12858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鱼骨图原理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6547810" y="3277450"/>
            <a:ext cx="4572000" cy="2484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通过分析问题的影响因素，并将它们与问题之间的关系用图形表示出来，以便人们清晰地看出问题的症结所在。在鱼骨图中，问题的特性总是受到一些因素的影响，我们通过头脑风暴找出这些因素，并将它们与特性值一起，按相互关联性整理而成的层次分明、条理清楚，并标出重要因素的图形就叫特性要因图、特性原因图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AutoShape 16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7" name="Connector 17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鱼骨图定义与原理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识别关键因素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鱼骨图可以帮助采购部门识别影响采购绩效的关键因素，如供应商选择、采购价格、交货期等。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明确采购目标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通过鱼骨图分析，可以明确采购部门的目标和关键绩效指标（KPI），从而更好地指导采购工作。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优化采购流程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通过对鱼骨图中各因素的深入分析，可以发现采购流程中存在的问题和瓶颈，进而优化采购流程，提高采购效率。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提高采购质量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鱼骨图有助于采购部门关注采购质量的关键因素，从而确保采购物品的质量符合公司要求。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降低采购成本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通过鱼骨图分析，可以找到降低采购成本的方法和途径，如改进采购方式、优化供应商管理等。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采购部门鱼骨图应用意义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采购部门关键绩效指标（KPI）设计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4343439" y="1390903"/>
            <a:ext cx="3583020" cy="975360"/>
            <a:chOff x="4343439" y="1390903"/>
            <a:chExt cx="3583020" cy="975360"/>
          </a:xfrm>
        </p:grpSpPr>
        <p:sp>
          <p:nvSpPr>
            <p:cNvPr id="3" name="AutoShape 3"/>
            <p:cNvSpPr/>
            <p:nvPr/>
          </p:nvSpPr>
          <p:spPr>
            <a:xfrm>
              <a:off x="695109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>
              <a:off x="4854091" y="1391888"/>
              <a:ext cx="2537366" cy="971419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>
              <a:off x="4343439" y="1390903"/>
              <a:ext cx="975360" cy="975360"/>
            </a:xfrm>
            <a:prstGeom prst="ellipse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29488" r="29488"/>
          <a:stretch>
            <a:fillRect/>
          </a:stretch>
        </p:blipFill>
        <p:spPr>
          <a:xfrm>
            <a:off x="8437172" y="1327341"/>
            <a:ext cx="3341641" cy="4581961"/>
          </a:xfrm>
          <a:prstGeom prst="rect">
            <a:avLst/>
          </a:prstGeom>
        </p:spPr>
      </p:pic>
      <p:sp>
        <p:nvSpPr>
          <p:cNvPr id="7" name="AutoShape 7"/>
          <p:cNvSpPr/>
          <p:nvPr/>
        </p:nvSpPr>
        <p:spPr>
          <a:xfrm>
            <a:off x="1049459" y="1392873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3911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601242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KPI设计应与公司整体战略和采购部门目标保持一致，确保关键绩效指标能够反映战略执行情况和部门贡献。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146770" y="1390903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601242" y="1602358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战略导向原则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405571" y="2425290"/>
            <a:ext cx="3433799" cy="12597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KPI应具备可量化、可衡量的特点，确保评估结果客观、公正。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5571" y="1601372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可衡量性原则</a:t>
            </a:r>
          </a:p>
        </p:txBody>
      </p:sp>
      <p:sp>
        <p:nvSpPr>
          <p:cNvPr id="14" name="AutoShape 14"/>
          <p:cNvSpPr/>
          <p:nvPr/>
        </p:nvSpPr>
        <p:spPr>
          <a:xfrm>
            <a:off x="1049459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53911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TextBox 16"/>
          <p:cNvSpPr txBox="1"/>
          <p:nvPr/>
        </p:nvSpPr>
        <p:spPr>
          <a:xfrm>
            <a:off x="601242" y="4982395"/>
            <a:ext cx="3433799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KPI目标设定应合理，既具挑战性又可实现，以激发员工积极性。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146770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01242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可达成性原则</a:t>
            </a:r>
          </a:p>
        </p:txBody>
      </p:sp>
      <p:sp>
        <p:nvSpPr>
          <p:cNvPr id="19" name="AutoShape 19"/>
          <p:cNvSpPr/>
          <p:nvPr/>
        </p:nvSpPr>
        <p:spPr>
          <a:xfrm>
            <a:off x="4853788" y="3941002"/>
            <a:ext cx="2537366" cy="971419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AutoShape 20"/>
          <p:cNvSpPr/>
          <p:nvPr/>
        </p:nvSpPr>
        <p:spPr>
          <a:xfrm>
            <a:off x="434343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4405571" y="4982395"/>
            <a:ext cx="3438525" cy="1262987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KPI应设定明确的时间期限，以便及时跟踪和评估绩效。</a:t>
            </a:r>
          </a:p>
        </p:txBody>
      </p:sp>
      <p:sp>
        <p:nvSpPr>
          <p:cNvPr id="22" name="AutoShape 22"/>
          <p:cNvSpPr/>
          <p:nvPr/>
        </p:nvSpPr>
        <p:spPr>
          <a:xfrm>
            <a:off x="6951099" y="3939031"/>
            <a:ext cx="975360" cy="97536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TextBox 23"/>
          <p:cNvSpPr txBox="1"/>
          <p:nvPr/>
        </p:nvSpPr>
        <p:spPr>
          <a:xfrm>
            <a:off x="4386521" y="4150486"/>
            <a:ext cx="3433799" cy="5524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时效性原则</a:t>
            </a:r>
          </a:p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KPI设计原则与方法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供应商交货准时率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反映供应商交货准时程度，计算公式为（准时交货次数/总交货次数）*100%。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供应商质量合格率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体现供应商产品质量水平，计算公式为（合格产品数量/总产品数量）*100%。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采购订单周期时间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衡量采购流程效率，即从下单到收货所需时间。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采购成本节约率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衡量采购部门在降低成本方面的绩效，计算公式为（（目标成本-实际成本）/目标成本）*100%。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采购部门KPI体系构建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6670291" y="3742977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3" name="Connector 3"/>
          <p:cNvCxnSpPr/>
          <p:nvPr/>
        </p:nvCxnSpPr>
        <p:spPr>
          <a:xfrm flipV="1">
            <a:off x="6670291" y="2014785"/>
            <a:ext cx="1631969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4" name="Connector 4"/>
          <p:cNvCxnSpPr/>
          <p:nvPr/>
        </p:nvCxnSpPr>
        <p:spPr>
          <a:xfrm flipH="1" flipV="1">
            <a:off x="3776689" y="2110795"/>
            <a:ext cx="1645627" cy="576064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cxnSp>
        <p:nvCxnSpPr>
          <p:cNvPr id="5" name="Connector 5"/>
          <p:cNvCxnSpPr/>
          <p:nvPr/>
        </p:nvCxnSpPr>
        <p:spPr>
          <a:xfrm flipH="1">
            <a:off x="3776689" y="3742977"/>
            <a:ext cx="1645627" cy="672075"/>
          </a:xfrm>
          <a:prstGeom prst="line">
            <a:avLst/>
          </a:prstGeom>
          <a:ln w="9525">
            <a:solidFill>
              <a:srgbClr val="0A6446">
                <a:alpha val="100000"/>
              </a:srgbClr>
            </a:solidFill>
            <a:prstDash val="dash"/>
            <a:headEnd type="none"/>
            <a:tailEnd type="triangle"/>
          </a:ln>
        </p:spPr>
      </p:cxnSp>
      <p:sp>
        <p:nvSpPr>
          <p:cNvPr id="6" name="AutoShape 6"/>
          <p:cNvSpPr/>
          <p:nvPr/>
        </p:nvSpPr>
        <p:spPr>
          <a:xfrm>
            <a:off x="2734342" y="1420368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2734342" y="4030980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8398288" y="1431608"/>
            <a:ext cx="1042321" cy="10424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8398288" y="4042220"/>
            <a:ext cx="1042321" cy="1042416"/>
          </a:xfrm>
          <a:prstGeom prst="ellipse">
            <a:avLst/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Freeform 10"/>
          <p:cNvSpPr/>
          <p:nvPr/>
        </p:nvSpPr>
        <p:spPr>
          <a:xfrm>
            <a:off x="5202215" y="2324886"/>
            <a:ext cx="720631" cy="720631"/>
          </a:xfrm>
          <a:custGeom>
            <a:rect l="l" t="t" r="r" b="b"/>
            <a:pathLst>
              <a:path w="1090749" h="1090749">
                <a:moveTo>
                  <a:pt x="1090749" y="0"/>
                </a:moveTo>
                <a:lnTo>
                  <a:pt x="1090749" y="520353"/>
                </a:lnTo>
                <a:lnTo>
                  <a:pt x="1054097" y="529777"/>
                </a:lnTo>
                <a:cubicBezTo>
                  <a:pt x="804459" y="607423"/>
                  <a:pt x="607423" y="804459"/>
                  <a:pt x="529777" y="1054097"/>
                </a:cubicBezTo>
                <a:lnTo>
                  <a:pt x="520353" y="1090749"/>
                </a:lnTo>
                <a:lnTo>
                  <a:pt x="0" y="1090749"/>
                </a:lnTo>
                <a:lnTo>
                  <a:pt x="9646" y="1027542"/>
                </a:lnTo>
                <a:cubicBezTo>
                  <a:pt x="114196" y="516617"/>
                  <a:pt x="516617" y="114196"/>
                  <a:pt x="1027542" y="9646"/>
                </a:cubicBezTo>
                <a:lnTo>
                  <a:pt x="1090749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6187678" y="2324886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63206" y="9646"/>
                </a:lnTo>
                <a:cubicBezTo>
                  <a:pt x="574131" y="114196"/>
                  <a:pt x="976552" y="516617"/>
                  <a:pt x="1081102" y="1027542"/>
                </a:cubicBezTo>
                <a:lnTo>
                  <a:pt x="1090749" y="1090749"/>
                </a:lnTo>
                <a:lnTo>
                  <a:pt x="570395" y="1090749"/>
                </a:lnTo>
                <a:lnTo>
                  <a:pt x="560971" y="1054097"/>
                </a:lnTo>
                <a:cubicBezTo>
                  <a:pt x="483326" y="804459"/>
                  <a:pt x="286290" y="607423"/>
                  <a:pt x="36651" y="529777"/>
                </a:cubicBezTo>
                <a:lnTo>
                  <a:pt x="0" y="520353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Freeform 12"/>
          <p:cNvSpPr/>
          <p:nvPr/>
        </p:nvSpPr>
        <p:spPr>
          <a:xfrm>
            <a:off x="5202215" y="3310349"/>
            <a:ext cx="720631" cy="720631"/>
          </a:xfrm>
          <a:custGeom>
            <a:rect l="l" t="t" r="r" b="b"/>
            <a:pathLst>
              <a:path w="1090749" h="1090749">
                <a:moveTo>
                  <a:pt x="0" y="0"/>
                </a:moveTo>
                <a:lnTo>
                  <a:pt x="520353" y="0"/>
                </a:lnTo>
                <a:lnTo>
                  <a:pt x="529777" y="36651"/>
                </a:lnTo>
                <a:cubicBezTo>
                  <a:pt x="607423" y="286290"/>
                  <a:pt x="804459" y="483326"/>
                  <a:pt x="1054097" y="560971"/>
                </a:cubicBezTo>
                <a:lnTo>
                  <a:pt x="1090749" y="570395"/>
                </a:lnTo>
                <a:lnTo>
                  <a:pt x="1090749" y="1090749"/>
                </a:lnTo>
                <a:lnTo>
                  <a:pt x="1027542" y="1081102"/>
                </a:lnTo>
                <a:cubicBezTo>
                  <a:pt x="516617" y="976552"/>
                  <a:pt x="114196" y="574131"/>
                  <a:pt x="9646" y="63206"/>
                </a:cubicBez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6187678" y="3310349"/>
            <a:ext cx="720631" cy="720631"/>
          </a:xfrm>
          <a:custGeom>
            <a:rect l="l" t="t" r="r" b="b"/>
            <a:pathLst>
              <a:path w="1090748" h="1090748">
                <a:moveTo>
                  <a:pt x="570395" y="0"/>
                </a:moveTo>
                <a:lnTo>
                  <a:pt x="1090748" y="0"/>
                </a:lnTo>
                <a:lnTo>
                  <a:pt x="1081102" y="63206"/>
                </a:lnTo>
                <a:cubicBezTo>
                  <a:pt x="976552" y="574131"/>
                  <a:pt x="574131" y="976552"/>
                  <a:pt x="63206" y="1081102"/>
                </a:cubicBezTo>
                <a:lnTo>
                  <a:pt x="0" y="1090748"/>
                </a:lnTo>
                <a:lnTo>
                  <a:pt x="0" y="570395"/>
                </a:lnTo>
                <a:lnTo>
                  <a:pt x="36651" y="560971"/>
                </a:lnTo>
                <a:cubicBezTo>
                  <a:pt x="286290" y="483326"/>
                  <a:pt x="483326" y="286290"/>
                  <a:pt x="560971" y="36651"/>
                </a:cubicBezTo>
                <a:lnTo>
                  <a:pt x="570395" y="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Freeform 14"/>
          <p:cNvSpPr/>
          <p:nvPr/>
        </p:nvSpPr>
        <p:spPr>
          <a:xfrm>
            <a:off x="3010349" y="1696423"/>
            <a:ext cx="490307" cy="490307"/>
          </a:xfrm>
          <a:custGeom>
            <a:rect l="l" t="t" r="r" b="b"/>
            <a:pathLst>
              <a:path w="304800" h="304800"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close/>
                <a:moveTo>
                  <a:pt x="128778" y="222723"/>
                </a:moveTo>
                <a:lnTo>
                  <a:pt x="58655" y="152591"/>
                </a:lnTo>
                <a:lnTo>
                  <a:pt x="85592" y="125654"/>
                </a:lnTo>
                <a:lnTo>
                  <a:pt x="128768" y="168850"/>
                </a:lnTo>
                <a:lnTo>
                  <a:pt x="220370" y="77248"/>
                </a:lnTo>
                <a:lnTo>
                  <a:pt x="247307" y="104184"/>
                </a:lnTo>
                <a:lnTo>
                  <a:pt x="128778" y="22272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8674179" y="1696307"/>
            <a:ext cx="490538" cy="490538"/>
          </a:xfrm>
          <a:custGeom>
            <a:rect l="l" t="t" r="r" b="b"/>
            <a:pathLst>
              <a:path w="304800" h="304800">
                <a:moveTo>
                  <a:pt x="57150" y="114300"/>
                </a:moveTo>
                <a:lnTo>
                  <a:pt x="0" y="171450"/>
                </a:lnTo>
                <a:lnTo>
                  <a:pt x="114300" y="285750"/>
                </a:lnTo>
                <a:lnTo>
                  <a:pt x="304800" y="95250"/>
                </a:lnTo>
                <a:lnTo>
                  <a:pt x="247650" y="38100"/>
                </a:lnTo>
                <a:lnTo>
                  <a:pt x="114300" y="1714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3010233" y="4306919"/>
            <a:ext cx="490538" cy="490538"/>
          </a:xfrm>
          <a:custGeom>
            <a:rect l="l" t="t" r="r" b="b"/>
            <a:pathLst>
              <a:path w="304800" h="304800">
                <a:moveTo>
                  <a:pt x="152400" y="38100"/>
                </a:moveTo>
                <a:cubicBezTo>
                  <a:pt x="215427" y="38100"/>
                  <a:pt x="266700" y="89373"/>
                  <a:pt x="266700" y="152400"/>
                </a:cubicBezTo>
                <a:cubicBezTo>
                  <a:pt x="266700" y="215427"/>
                  <a:pt x="215427" y="266700"/>
                  <a:pt x="152400" y="266700"/>
                </a:cubicBezTo>
                <a:cubicBezTo>
                  <a:pt x="89373" y="266700"/>
                  <a:pt x="38100" y="215427"/>
                  <a:pt x="38100" y="152400"/>
                </a:cubicBezTo>
                <a:cubicBezTo>
                  <a:pt x="38100" y="89373"/>
                  <a:pt x="89373" y="38100"/>
                  <a:pt x="152400" y="38100"/>
                </a:cubicBezTo>
                <a:moveTo>
                  <a:pt x="152400" y="0"/>
                </a:moveTo>
                <a:cubicBezTo>
                  <a:pt x="68237" y="0"/>
                  <a:pt x="0" y="68237"/>
                  <a:pt x="0" y="152400"/>
                </a:cubicBezTo>
                <a:cubicBezTo>
                  <a:pt x="0" y="236563"/>
                  <a:pt x="68237" y="304800"/>
                  <a:pt x="152400" y="304800"/>
                </a:cubicBezTo>
                <a:cubicBezTo>
                  <a:pt x="236563" y="304800"/>
                  <a:pt x="304800" y="236563"/>
                  <a:pt x="304800" y="152400"/>
                </a:cubicBezTo>
                <a:cubicBezTo>
                  <a:pt x="304800" y="68237"/>
                  <a:pt x="236563" y="0"/>
                  <a:pt x="152400" y="0"/>
                </a:cubicBezTo>
                <a:lnTo>
                  <a:pt x="152400" y="0"/>
                </a:lnTo>
                <a:close/>
                <a:moveTo>
                  <a:pt x="204045" y="176955"/>
                </a:moveTo>
                <a:lnTo>
                  <a:pt x="171450" y="144323"/>
                </a:lnTo>
                <a:lnTo>
                  <a:pt x="171450" y="76200"/>
                </a:lnTo>
                <a:lnTo>
                  <a:pt x="133131" y="76200"/>
                </a:lnTo>
                <a:lnTo>
                  <a:pt x="133131" y="152324"/>
                </a:lnTo>
                <a:cubicBezTo>
                  <a:pt x="133131" y="158058"/>
                  <a:pt x="135769" y="163001"/>
                  <a:pt x="139751" y="166535"/>
                </a:cubicBezTo>
                <a:lnTo>
                  <a:pt x="177108" y="203892"/>
                </a:lnTo>
                <a:lnTo>
                  <a:pt x="204045" y="176955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8674179" y="4306919"/>
            <a:ext cx="490538" cy="490538"/>
          </a:xfrm>
          <a:custGeom>
            <a:rect l="l" t="t" r="r" b="b"/>
            <a:pathLst>
              <a:path w="323850" h="304800">
                <a:moveTo>
                  <a:pt x="265490" y="266700"/>
                </a:moveTo>
                <a:cubicBezTo>
                  <a:pt x="265490" y="266700"/>
                  <a:pt x="318068" y="266757"/>
                  <a:pt x="325450" y="215313"/>
                </a:cubicBezTo>
                <a:cubicBezTo>
                  <a:pt x="328965" y="159058"/>
                  <a:pt x="274625" y="147971"/>
                  <a:pt x="274625" y="147971"/>
                </a:cubicBezTo>
                <a:cubicBezTo>
                  <a:pt x="274625" y="147971"/>
                  <a:pt x="280807" y="64694"/>
                  <a:pt x="204511" y="55197"/>
                </a:cubicBezTo>
                <a:cubicBezTo>
                  <a:pt x="139122" y="48520"/>
                  <a:pt x="119224" y="109290"/>
                  <a:pt x="119224" y="109290"/>
                </a:cubicBezTo>
                <a:cubicBezTo>
                  <a:pt x="119224" y="109290"/>
                  <a:pt x="99527" y="90354"/>
                  <a:pt x="72809" y="105823"/>
                </a:cubicBezTo>
                <a:cubicBezTo>
                  <a:pt x="48892" y="120587"/>
                  <a:pt x="53121" y="147618"/>
                  <a:pt x="53121" y="147618"/>
                </a:cubicBezTo>
                <a:cubicBezTo>
                  <a:pt x="53121" y="147618"/>
                  <a:pt x="0" y="157944"/>
                  <a:pt x="0" y="212084"/>
                </a:cubicBezTo>
                <a:cubicBezTo>
                  <a:pt x="1191" y="266157"/>
                  <a:pt x="57693" y="266700"/>
                  <a:pt x="57693" y="266700"/>
                </a:cubicBezTo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7643475" y="2556545"/>
            <a:ext cx="2551945" cy="488972"/>
          </a:xfrm>
          <a:prstGeom prst="rect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关键绩效指标权重分配</a:t>
              </a:r>
            </a:p>
          </p:txBody>
        </p:sp>
      </p:grpSp>
      <p:sp>
        <p:nvSpPr>
          <p:cNvPr id="41" name="TextBox 41"/>
          <p:cNvSpPr txBox="1"/>
          <p:nvPr/>
        </p:nvSpPr>
        <p:spPr>
          <a:xfrm>
            <a:off x="2100892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根据采购部门战略目标和实际情况，为各项KPI设定合理的权重。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2100892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权重分配应定期调整，以适应公司战略和市场环境的变化。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7764838" y="2655329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可采用专家打分法、层次分析法等方法确定权重分配。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764838" y="5218283"/>
            <a:ext cx="2309220" cy="1189048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确保权重分配与KPI设计原则保持一致，体现战略导向和可衡量性。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04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采购流程优化与KPI关联分析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采购流程繁琐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当前采购流程涉及多个环节和部门，导致采购周期长、效率低下。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信息不透明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采购过程中信息沟通不畅，导致采购部门与其他相关部门之间存在信息不对称。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供应商管理不足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缺乏对供应商的有效管理和评估，导致采购风险增加。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采购流程现状及问题分析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完善供应商管理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建立供应商评估机制，对供应商进行定期评估和分类管理，降低采购风险。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简化采购流程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通过合并、减少不必要的环节，缩短采购周期，提高采购效率。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加强信息化建设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建立采购信息化平台，实现采购信息的实时共享和沟通，提高采购透明度。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流程优化策略提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16667" r="16667"/>
          <a:stretch>
            <a:fillRect/>
          </a:stretch>
        </p:blipFill>
        <p:spPr>
          <a:xfrm>
            <a:off x="-276408" y="1784333"/>
            <a:ext cx="3774096" cy="3774096"/>
          </a:xfrm>
          <a:prstGeom prst="ellipse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853566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853566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054790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通过简化采购流程，可以显著缩短采购周期，提高采购效率。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066852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采购周期缩短</a:t>
            </a:r>
          </a:p>
        </p:txBody>
      </p:sp>
      <p:sp>
        <p:nvSpPr>
          <p:cNvPr id="7" name="AutoShape 7"/>
          <p:cNvSpPr/>
          <p:nvPr/>
        </p:nvSpPr>
        <p:spPr>
          <a:xfrm>
            <a:off x="7873179" y="1681685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873179" y="1300998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8086465" y="1349766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采购成本降低</a:t>
            </a:r>
          </a:p>
        </p:txBody>
      </p:sp>
      <p:sp>
        <p:nvSpPr>
          <p:cNvPr id="10" name="AutoShape 10"/>
          <p:cNvSpPr/>
          <p:nvPr/>
        </p:nvSpPr>
        <p:spPr>
          <a:xfrm>
            <a:off x="3853566" y="4213236"/>
            <a:ext cx="3657600" cy="1989696"/>
          </a:xfrm>
          <a:prstGeom prst="rect">
            <a:avLst/>
          </a:prstGeom>
          <a:solidFill>
            <a:schemeClr val="accent2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3853566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TextBox 12"/>
          <p:cNvSpPr txBox="1"/>
          <p:nvPr/>
        </p:nvSpPr>
        <p:spPr>
          <a:xfrm>
            <a:off x="4066852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供应商质量提升</a:t>
            </a:r>
          </a:p>
        </p:txBody>
      </p:sp>
      <p:sp>
        <p:nvSpPr>
          <p:cNvPr id="13" name="AutoShape 13"/>
          <p:cNvSpPr/>
          <p:nvPr/>
        </p:nvSpPr>
        <p:spPr>
          <a:xfrm>
            <a:off x="7873179" y="4213236"/>
            <a:ext cx="3657600" cy="1989696"/>
          </a:xfrm>
          <a:prstGeom prst="rect">
            <a:avLst/>
          </a:prstGeom>
          <a:solidFill>
            <a:schemeClr val="accent2">
              <a:alpha val="79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873179" y="3895299"/>
            <a:ext cx="3657600" cy="719328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8086465" y="3944067"/>
            <a:ext cx="3375812" cy="63398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606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采购透明度提高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8074403" y="2081621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通过加强信息化建设和完善供应商管理，可以降低采购成本，提高采购效益。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4054790" y="46755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通过建立供应商评估机制，可以促进供应商提升产品质量和服务水平，降低采购风险。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8074403" y="4679187"/>
            <a:ext cx="3255153" cy="141427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通过加强信息化建设，可以提高采购透明度，增强企业内部信任度和合作意愿。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优化后流程与KPI关联度评估</a:t>
              </a:r>
            </a:p>
          </p:txBody>
        </p:sp>
      </p:grp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https://d.book118.com/268133003035006034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104</Paragraphs>
  <Slides>17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17</vt:i4>
      </vt:variant>
    </vt:vector>
  </HeadingPairs>
  <TitlesOfParts>
    <vt:vector baseType="lpstr" size="21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2024-09-12T14:03:14.059</cp:lastPrinted>
  <dcterms:created xsi:type="dcterms:W3CDTF">2024-09-12T06:03:14Z</dcterms:created>
  <dcterms:modified xsi:type="dcterms:W3CDTF">2024-09-12T06:03:16Z</dcterms:modified>
</cp:coreProperties>
</file>