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幻灯片图像占位符 3073"/>
          <p:cNvSpPr/>
          <p:nvPr>
            <p:ph type="sldImg"/>
          </p:nvPr>
        </p:nvSpPr>
        <p:spPr>
          <a:xfrm>
            <a:off x="1158875" y="881063"/>
            <a:ext cx="5040313" cy="38528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099" name="文本占位符 3074"/>
          <p:cNvSpPr/>
          <p:nvPr>
            <p:ph type="body" sz="quarter" idx="1"/>
          </p:nvPr>
        </p:nvSpPr>
        <p:spPr>
          <a:xfrm>
            <a:off x="593725" y="5132388"/>
            <a:ext cx="6372225" cy="462121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100" name="页眉占位符 3075"/>
          <p:cNvSpPr/>
          <p:nvPr>
            <p:ph type="hdr" sz="quarter" idx="2"/>
          </p:nvPr>
        </p:nvSpPr>
        <p:spPr>
          <a:xfrm>
            <a:off x="0" y="0"/>
            <a:ext cx="3278188" cy="5349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eaLnBrk="1" hangingPunct="1"/>
            <a:endParaRPr sz="1200"/>
          </a:p>
        </p:txBody>
      </p:sp>
      <p:sp>
        <p:nvSpPr>
          <p:cNvPr id="4101" name="日期占位符 3076"/>
          <p:cNvSpPr/>
          <p:nvPr>
            <p:ph type="dt" idx="3"/>
          </p:nvPr>
        </p:nvSpPr>
        <p:spPr>
          <a:xfrm>
            <a:off x="4281488" y="0"/>
            <a:ext cx="3278187" cy="5349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r" eaLnBrk="1" hangingPunct="1"/>
            <a:endParaRPr sz="1200"/>
          </a:p>
        </p:txBody>
      </p:sp>
      <p:sp>
        <p:nvSpPr>
          <p:cNvPr id="4102" name="页脚占位符 3077"/>
          <p:cNvSpPr/>
          <p:nvPr>
            <p:ph type="ftr" sz="quarter" idx="4"/>
          </p:nvPr>
        </p:nvSpPr>
        <p:spPr>
          <a:xfrm>
            <a:off x="0" y="10156825"/>
            <a:ext cx="3278188" cy="5349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eaLnBrk="1" hangingPunct="1"/>
            <a:endParaRPr sz="1200"/>
          </a:p>
        </p:txBody>
      </p:sp>
      <p:sp>
        <p:nvSpPr>
          <p:cNvPr id="4103" name="灯片编号占位符 3078"/>
          <p:cNvSpPr/>
          <p:nvPr>
            <p:ph type="sldNum" sz="quarter" idx="5"/>
          </p:nvPr>
        </p:nvSpPr>
        <p:spPr>
          <a:xfrm>
            <a:off x="4281488" y="10156825"/>
            <a:ext cx="3278187" cy="5349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 typeface="Arial" pitchFamily="34" charset="0"/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6" name="幻灯片图像占位符 7169"/>
          <p:cNvSpPr/>
          <p:nvPr>
            <p:ph type="sldImg"/>
          </p:nvPr>
        </p:nvSpPr>
        <p:spPr>
          <a:xfrm>
            <a:off x="1111250" y="881063"/>
            <a:ext cx="5135563" cy="38528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07" name="文本占位符 7170"/>
          <p:cNvSpPr/>
          <p:nvPr>
            <p:ph type="body" idx="1"/>
          </p:nvPr>
        </p:nvSpPr>
        <p:spPr>
          <a:xfrm>
            <a:off x="593725" y="5132388"/>
            <a:ext cx="6372225" cy="4621212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/>
          <a:p>
            <a:pPr marL="0" lvl="0" indent="0" algn="l" defTabSz="914400" rtl="0" eaLnBrk="0" fontAlgn="base" latinLnBrk="0" hangingPunct="0">
              <a:lnSpc>
                <a:spcPct val="8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</a:pPr>
            <a:r>
              <a:rPr lang="en-US" altLang="zh-CN" sz="1200" u="none" baseline="0">
                <a:solidFill>
                  <a:schemeClr val="tx1"/>
                </a:solidFill>
                <a:ea typeface="宋体" panose="02010600030101010101" pitchFamily="2" charset="-122"/>
              </a:rPr>
              <a:t>EGFR</a:t>
            </a:r>
            <a:r>
              <a:rPr lang="zh-CN" altLang="en-US" sz="120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的胞内域有许多酪氨酸残基，磷酸化</a:t>
            </a:r>
            <a:endParaRPr lang="zh-CN" altLang="en-US" sz="1200" u="none" baseline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0" lvl="0" indent="0" algn="l" defTabSz="914400" rtl="0" eaLnBrk="0" fontAlgn="base" latinLnBrk="0" hangingPunct="0">
              <a:lnSpc>
                <a:spcPct val="8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</a:pPr>
            <a:r>
              <a:rPr lang="zh-CN" altLang="en-US" sz="120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后可与</a:t>
            </a:r>
            <a:r>
              <a:rPr lang="en-US" altLang="zh-CN" sz="1200" u="none" baseline="0">
                <a:solidFill>
                  <a:schemeClr val="tx1"/>
                </a:solidFill>
                <a:ea typeface="宋体" panose="02010600030101010101" pitchFamily="2" charset="-122"/>
              </a:rPr>
              <a:t>EGFR</a:t>
            </a:r>
            <a:r>
              <a:rPr lang="zh-CN" altLang="en-US" sz="120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信号转导途径的下游蛋白特异性结</a:t>
            </a:r>
            <a:endParaRPr lang="zh-CN" altLang="en-US" sz="1200" u="none" baseline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0" lvl="0" indent="0" algn="l" defTabSz="914400" rtl="0" eaLnBrk="0" fontAlgn="base" latinLnBrk="0" hangingPunct="0">
              <a:lnSpc>
                <a:spcPct val="8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</a:pPr>
            <a:r>
              <a:rPr lang="zh-CN" altLang="en-US" sz="120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合，进而启动</a:t>
            </a:r>
            <a:r>
              <a:rPr lang="en-US" altLang="zh-CN" sz="1200" u="none" baseline="0">
                <a:solidFill>
                  <a:schemeClr val="tx1"/>
                </a:solidFill>
                <a:ea typeface="宋体" panose="02010600030101010101" pitchFamily="2" charset="-122"/>
              </a:rPr>
              <a:t>EGFR</a:t>
            </a:r>
            <a:r>
              <a:rPr lang="zh-CN" altLang="en-US" sz="120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信号通路，完成细胞信号从细</a:t>
            </a:r>
            <a:endParaRPr lang="zh-CN" altLang="en-US" sz="1200" u="none" baseline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0" lvl="0" indent="0" algn="l" defTabSz="914400" rtl="0" eaLnBrk="0" fontAlgn="base" latinLnBrk="0" hangingPunct="0">
              <a:lnSpc>
                <a:spcPct val="8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</a:pPr>
            <a:r>
              <a:rPr lang="zh-CN" altLang="en-US" sz="120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胞外向细胞内的传导与转移过程。</a:t>
            </a:r>
            <a:endParaRPr lang="zh-CN" altLang="en-US" sz="1200" u="none" baseline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C2A69-506F-41A5-B2CA-C2D960E3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E0500-6AD9-414F-ABAF-641A8AAD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10DEE-2BC9-4839-8A33-BCA5F58A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FB77F-F5CD-4B58-808C-6B5B3262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CD85C-9D31-4D99-A6BF-F0D5D706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0892D-99C5-48E6-AD9B-B4CF1B28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2E5D2-8B19-41E7-ADD4-613451F0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67F33-F683-4DD9-86AA-FF18E636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C9CF6-5CE0-4AAC-9B74-0C1C50D2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C584C-C133-4347-86F3-A2FCBACBE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D9D8B-E7FD-41AA-ADBC-7E7992418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spTree>
      <p:nvGrpSpPr>
        <p:cNvPr id="1" name=""/>
        <p:cNvGrpSpPr/>
        <p:nvPr/>
      </p:nvGrpSpPr>
      <p:grpSpPr/>
      <p:sp>
        <p:nvSpPr>
          <p:cNvPr id="2050" name="标题 2050"/>
          <p:cNvSpPr/>
          <p:nvPr>
            <p:ph type="ctrTitle"/>
          </p:nvPr>
        </p:nvSpPr>
        <p:spPr>
          <a:xfrm>
            <a:off x="684213" y="2636838"/>
            <a:ext cx="7772400" cy="1177925"/>
          </a:xfrm>
          <a:prstGeom prst="rect">
            <a:avLst/>
          </a:prstGeom>
          <a:solidFill>
            <a:srgbClr val="FFFFFF">
              <a:alpha val="20000"/>
            </a:srgbClr>
          </a:solidFill>
          <a:ln w="9525">
            <a:noFill/>
          </a:ln>
        </p:spPr>
        <p:txBody>
          <a:bodyPr anchor="t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400" b="1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副标题 2051"/>
          <p:cNvSpPr/>
          <p:nvPr>
            <p:ph type="subTitle" idx="1"/>
          </p:nvPr>
        </p:nvSpPr>
        <p:spPr>
          <a:xfrm>
            <a:off x="1371600" y="3789363"/>
            <a:ext cx="6400800" cy="647700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6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4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4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 thruBlk="1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 thruBlk="1"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 spd="med">
    <p:fade thruBlk="1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30" name="矩形 7"/>
          <p:cNvSpPr/>
          <p:nvPr/>
        </p:nvSpPr>
        <p:spPr>
          <a:xfrm>
            <a:off x="0" y="2420938"/>
            <a:ext cx="9144000" cy="2232025"/>
          </a:xfrm>
          <a:prstGeom prst="rect">
            <a:avLst/>
          </a:prstGeom>
          <a:solidFill>
            <a:srgbClr val="FFC000">
              <a:alpha val="38039"/>
            </a:srgbClr>
          </a:solidFill>
          <a:ln w="12700" cap="flat" cmpd="sng">
            <a:solidFill>
              <a:srgbClr val="FFCC66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/>
            <a:endParaRPr>
              <a:solidFill>
                <a:srgbClr val="FFFFFF"/>
              </a:solidFill>
            </a:endParaRPr>
          </a:p>
        </p:txBody>
      </p:sp>
      <p:sp>
        <p:nvSpPr>
          <p:cNvPr id="1031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2" name="文本占位符 2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 thruBlk="1"/>
  </p:transition>
  <p:timing/>
  <p:txStyles>
    <p:titleStyle>
      <a:lvl1pPr marL="0" lv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+mj-lt"/>
          <a:ea typeface="+mj-ea"/>
          <a:cs typeface="+mj-cs"/>
        </a:defRPr>
      </a:lvl1pPr>
      <a:lvl2pPr marL="0" lvl="1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2pPr>
      <a:lvl3pPr marL="0" lvl="2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3pPr>
      <a:lvl4pPr marL="0" lvl="3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4pPr>
      <a:lvl5pPr marL="0" lvl="4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000" b="0" i="0" u="none" kern="1200" baseline="0">
          <a:solidFill>
            <a:srgbClr val="FF9933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18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16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 thruBlk="1"/>
  </p:transition>
  <p:timing/>
  <p:txStyles>
    <p:titleStyle>
      <a:lvl1pPr marL="0" lv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+mj-lt"/>
          <a:ea typeface="+mj-ea"/>
          <a:cs typeface="+mj-cs"/>
        </a:defRPr>
      </a:lvl1pPr>
      <a:lvl2pPr marL="0" lvl="1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2pPr>
      <a:lvl3pPr marL="0" lvl="2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3pPr>
      <a:lvl4pPr marL="0" lvl="3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4pPr>
      <a:lvl5pPr marL="0" lvl="4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400" b="1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000" b="0" i="0" u="none" kern="1200" baseline="0">
          <a:solidFill>
            <a:srgbClr val="FF9933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18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16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1400" b="0" i="0" u="none" kern="1200" baseline="0">
          <a:solidFill>
            <a:srgbClr val="FF9933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411004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标题 4097"/>
          <p:cNvSpPr/>
          <p:nvPr>
            <p:ph type="ctrTitle" idx="4294967295"/>
          </p:nvPr>
        </p:nvSpPr>
        <p:spPr>
          <a:xfrm>
            <a:off x="684213" y="2636838"/>
            <a:ext cx="7772400" cy="1177925"/>
          </a:xfrm>
          <a:solidFill>
            <a:srgbClr val="FFFFFF">
              <a:alpha val="20000"/>
            </a:srgbClr>
          </a:solidFill>
        </p:spPr>
        <p:txBody>
          <a:bodyPr wrap="square" lIns="91440" tIns="45720" rIns="91440" bIns="45720"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400" b="1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ctr" eaLnBrk="1" hangingPunct="1"/>
            <a:r>
              <a:rPr lang="zh-CN" altLang="en-US" sz="1800">
                <a:solidFill>
                  <a:srgbClr val="400040"/>
                </a:solidFill>
                <a:latin typeface="Calibri" panose="020f0502020204030204" pitchFamily="34" charset="0"/>
                <a:ea typeface="微软雅黑" panose="020b0503020204020204" pitchFamily="34" charset="-122"/>
              </a:rPr>
              <a:t>EGFR信号通路</a:t>
            </a:r>
            <a:endParaRPr lang="zh-CN" altLang="en-US" sz="1800">
              <a:solidFill>
                <a:srgbClr val="400040"/>
              </a:solidFill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055" name="副标题 4098"/>
          <p:cNvSpPr/>
          <p:nvPr>
            <p:ph type="subTitle" idx="4294967295"/>
          </p:nvPr>
        </p:nvSpPr>
        <p:spPr>
          <a:xfrm>
            <a:off x="1371600" y="3789363"/>
            <a:ext cx="6400800" cy="647700"/>
          </a:xfrm>
        </p:spPr>
        <p:txBody>
          <a:bodyPr wrap="square" lIns="90170" tIns="46990" rIns="90170" bIns="46990" anchor="ctr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6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4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400" b="0" i="0" u="none" baseline="0">
                <a:solidFill>
                  <a:srgbClr val="FF9933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sz="1800">
              <a:solidFill>
                <a:srgbClr val="400040"/>
              </a:solidFill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056" name="TextBox 205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med">
    <p:fade thruBlk="1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标题 512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sz="1800">
              <a:solidFill>
                <a:srgbClr val="400040"/>
              </a:solidFill>
            </a:endParaRPr>
          </a:p>
        </p:txBody>
      </p:sp>
      <p:sp>
        <p:nvSpPr>
          <p:cNvPr id="2059" name="文本框 5122"/>
          <p:cNvSpPr/>
          <p:nvPr/>
        </p:nvSpPr>
        <p:spPr>
          <a:xfrm>
            <a:off x="455613" y="2263775"/>
            <a:ext cx="4987925" cy="14652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EGFR主要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位于细胞质膜上，属受体酪氨酸激酶家族，受到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EGF等配体激活后通过二聚化引发胞内域形成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酪氨酸激酶活性，并进一步激活下游的细胞信号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转导通路，完成跨膜信号转导过程。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2" name="标题 614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 sz="1800">
                <a:solidFill>
                  <a:srgbClr val="400040"/>
                </a:solidFill>
              </a:rPr>
              <a:t>EGFR</a:t>
            </a:r>
            <a:endParaRPr lang="en-US" altLang="zh-CN" sz="1800">
              <a:solidFill>
                <a:srgbClr val="400040"/>
              </a:solidFill>
            </a:endParaRPr>
          </a:p>
        </p:txBody>
      </p:sp>
      <p:sp>
        <p:nvSpPr>
          <p:cNvPr id="2063" name="文本占位符 6146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en-US" altLang="zh-CN" sz="1800">
              <a:solidFill>
                <a:srgbClr val="400040"/>
              </a:solidFill>
            </a:endParaRPr>
          </a:p>
          <a:p>
            <a:pPr eaLnBrk="1" hangingPunct="1"/>
            <a:endParaRPr lang="en-US" altLang="zh-CN" sz="1800">
              <a:solidFill>
                <a:srgbClr val="400040"/>
              </a:solidFill>
            </a:endParaRPr>
          </a:p>
        </p:txBody>
      </p:sp>
      <p:pic>
        <p:nvPicPr>
          <p:cNvPr id="2064" name="图片 61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638" y="3587750"/>
            <a:ext cx="5532437" cy="1765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65" name="文本框 6148"/>
          <p:cNvSpPr/>
          <p:nvPr/>
        </p:nvSpPr>
        <p:spPr>
          <a:xfrm>
            <a:off x="284163" y="1905000"/>
            <a:ext cx="804227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    EGFR全蛋白分为胞外域、跨膜区、胞内域3部分。胞外域为N端的621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     个氨基酸残基，包含配体EGF的结合域，并进一步细分为I—IV区或；跨膜区是一段23个氨基酸残基的螺旋结构，通过一个脯氨酸与胞外域相连；胞内域共有542个氨基酸残基，分为近膜区、酪氨酸蛋白激酶区和C末端3部分。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8" name="标题 8193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sz="1800">
              <a:solidFill>
                <a:srgbClr val="400040"/>
              </a:solidFill>
            </a:endParaRPr>
          </a:p>
        </p:txBody>
      </p:sp>
      <p:sp>
        <p:nvSpPr>
          <p:cNvPr id="2069" name="文本占位符 8194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en-US" altLang="zh-CN" sz="1800">
              <a:solidFill>
                <a:srgbClr val="400040"/>
              </a:solidFill>
            </a:endParaRPr>
          </a:p>
          <a:p>
            <a:pPr eaLnBrk="1" hangingPunct="1"/>
            <a:endParaRPr lang="en-US" altLang="zh-CN" sz="1800">
              <a:solidFill>
                <a:srgbClr val="400040"/>
              </a:solidFill>
            </a:endParaRPr>
          </a:p>
        </p:txBody>
      </p:sp>
      <p:sp>
        <p:nvSpPr>
          <p:cNvPr id="2070" name="文本框 8195"/>
          <p:cNvSpPr/>
          <p:nvPr/>
        </p:nvSpPr>
        <p:spPr>
          <a:xfrm>
            <a:off x="457200" y="2513013"/>
            <a:ext cx="5395913" cy="22875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EGFR是最早发现的RTK(receptor tyrosine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kinase)，其与鸟有核红细胞增多症病毒(AEV)V—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erb-B癌基因家族编码跨膜糖蛋白同源，因此EGFR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也被命名为c-erbBl。人表皮生长因子受体家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族蛋白主要有EGFR(c—erbB一1，HERl)、c-erbB-2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(HER2，Neu)、c—erbB一3(HER3)和c—erbB-4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(HER4)四类，分别由原癌基因c—erbB(1-4)编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码。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3" name="标题 9217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sz="1800">
              <a:solidFill>
                <a:srgbClr val="400040"/>
              </a:solidFill>
            </a:endParaRPr>
          </a:p>
        </p:txBody>
      </p:sp>
      <p:sp>
        <p:nvSpPr>
          <p:cNvPr id="2074" name="文本框 9218"/>
          <p:cNvSpPr/>
          <p:nvPr/>
        </p:nvSpPr>
        <p:spPr>
          <a:xfrm>
            <a:off x="879475" y="2468563"/>
            <a:ext cx="5170488" cy="11906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与EGFR 特异性结合的配体包括表皮生长因子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(EGF)、 转化生长因子α (TGFα) 、双向调节蛋白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(AR)、 β- 细胞素(BTC)、 肝素结合EGF 样生长因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子(HB-EGF) 、表皮调节素(EPR)等。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7" name="标题 1024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 sz="1800">
                <a:solidFill>
                  <a:srgbClr val="400040"/>
                </a:solidFill>
              </a:rPr>
              <a:t>EGFR</a:t>
            </a:r>
            <a:r>
              <a:rPr lang="zh-CN" altLang="en-US" sz="1800">
                <a:solidFill>
                  <a:srgbClr val="400040"/>
                </a:solidFill>
              </a:rPr>
              <a:t>信号转导机制</a:t>
            </a:r>
            <a:endParaRPr lang="zh-CN" altLang="en-US" sz="1800">
              <a:solidFill>
                <a:srgbClr val="400040"/>
              </a:solidFill>
            </a:endParaRPr>
          </a:p>
        </p:txBody>
      </p:sp>
      <p:pic>
        <p:nvPicPr>
          <p:cNvPr id="2078" name="图片 10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1225" y="522288"/>
            <a:ext cx="2540000" cy="2524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79" name="文本框 10243"/>
          <p:cNvSpPr/>
          <p:nvPr/>
        </p:nvSpPr>
        <p:spPr>
          <a:xfrm>
            <a:off x="287338" y="1751013"/>
            <a:ext cx="5538787" cy="1465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EGFR受到配体(EGF等)作用后，进行胞外域的(同／异)二聚化，进而通过跨膜区促进胞内域的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二聚化；胞内域的二聚化趋动胞内域的激酶活性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形成并进行自磷酸化，进而招募下游细胞信号分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子完成细胞信号从膜外向膜内的转导过程。</a:t>
            </a:r>
            <a:endParaRPr lang="zh-CN" altLang="en-US">
              <a:solidFill>
                <a:srgbClr val="400040"/>
              </a:solidFill>
            </a:endParaRPr>
          </a:p>
        </p:txBody>
      </p:sp>
      <p:sp>
        <p:nvSpPr>
          <p:cNvPr id="2080" name="文本框 10244"/>
          <p:cNvSpPr/>
          <p:nvPr/>
        </p:nvSpPr>
        <p:spPr>
          <a:xfrm>
            <a:off x="287338" y="3384550"/>
            <a:ext cx="5319712" cy="14652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TK 亚区随着二聚体的形成 及C- 末端酪氨酸的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磷酸化而被激活是信号传导的第一步。受体C- 末端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上特定的酪氨酸残基被磷酸化，为具有SH2 (Src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homology 2)结构域或者PTB结构域的蛋白质信号分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子提供停泊位点。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标题 1126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sz="1800">
              <a:solidFill>
                <a:srgbClr val="400040"/>
              </a:solidFill>
            </a:endParaRPr>
          </a:p>
        </p:txBody>
      </p:sp>
      <p:sp>
        <p:nvSpPr>
          <p:cNvPr id="2084" name="文本框 11266"/>
          <p:cNvSpPr/>
          <p:nvPr/>
        </p:nvSpPr>
        <p:spPr>
          <a:xfrm>
            <a:off x="666750" y="1698625"/>
            <a:ext cx="6275388" cy="33861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400040"/>
                </a:solidFill>
              </a:rPr>
              <a:t>Protein        Function            Docking sites on EGFR</a:t>
            </a:r>
            <a:r>
              <a:rPr lang="zh-CN" altLang="en-US">
                <a:solidFill>
                  <a:srgbClr val="400040"/>
                </a:solidFill>
              </a:rPr>
              <a:t> 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GRB-2        Adaptor              pY1068, pY1086 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Nck            Adaptor               ND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Crk             Adaptor               ND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Shc            Adaptor               pY1148, pY1173 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Dok-R        Adaptor               pY1086, pY1148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PLC-γ      Phospholipase     pY1173 (N-SH2)pY992 (C-SH2)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P120RasGAP Ras attenuator   ND 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PTB-1B    Phosphatase         pY992, pY1148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SHP-1      Phosphatase         pY1173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Src           Tyrosine kinase     pY891, pY920 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Abl           Tyrosine kinase      pY1086 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7" name="文本框 12289"/>
          <p:cNvSpPr/>
          <p:nvPr/>
        </p:nvSpPr>
        <p:spPr>
          <a:xfrm>
            <a:off x="469900" y="1779588"/>
            <a:ext cx="6208713" cy="146526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EGFR信号通路主要通过3条通路将信号从胞质传导到细胞核</a:t>
            </a:r>
            <a:endParaRPr lang="zh-CN" altLang="en-US">
              <a:solidFill>
                <a:srgbClr val="400040"/>
              </a:solidFill>
            </a:endParaRPr>
          </a:p>
          <a:p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1.Ras／Raf／MEK／ERK/MAPK通路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2.PI3K／Akt(PKB)通路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3.JAK／STAT通路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0" name="图片 13313" descr="0dd7912397dda144b4800acab2b7d0a20cf486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33338"/>
            <a:ext cx="5514975" cy="66722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 thruBlk="1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标题 14337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sz="1800">
              <a:solidFill>
                <a:srgbClr val="400040"/>
              </a:solidFill>
            </a:endParaRPr>
          </a:p>
        </p:txBody>
      </p:sp>
      <p:sp>
        <p:nvSpPr>
          <p:cNvPr id="2094" name="文本占位符 14338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 eaLnBrk="1" hangingPunct="1"/>
            <a:r>
              <a:rPr lang="zh-CN" altLang="en-US" sz="1800">
                <a:solidFill>
                  <a:srgbClr val="400040"/>
                </a:solidFill>
              </a:rPr>
              <a:t>硕士</a:t>
            </a:r>
            <a:endParaRPr lang="zh-CN" altLang="en-US" sz="1800">
              <a:solidFill>
                <a:srgbClr val="400040"/>
              </a:solidFill>
            </a:endParaRPr>
          </a:p>
        </p:txBody>
      </p:sp>
      <p:pic>
        <p:nvPicPr>
          <p:cNvPr id="2095" name="图片 143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4638"/>
            <a:ext cx="8077200" cy="61626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 thruBlk="1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8" name="标题 1536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1800">
                <a:solidFill>
                  <a:srgbClr val="400040"/>
                </a:solidFill>
              </a:rPr>
              <a:t>各信号通路之间的交联</a:t>
            </a:r>
            <a:endParaRPr lang="zh-CN" altLang="en-US" sz="1800">
              <a:solidFill>
                <a:srgbClr val="400040"/>
              </a:solidFill>
            </a:endParaRPr>
          </a:p>
        </p:txBody>
      </p:sp>
      <p:sp>
        <p:nvSpPr>
          <p:cNvPr id="2099" name="文本框 15362"/>
          <p:cNvSpPr/>
          <p:nvPr/>
        </p:nvSpPr>
        <p:spPr>
          <a:xfrm>
            <a:off x="665163" y="2409825"/>
            <a:ext cx="5688012" cy="25622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400040"/>
                </a:solidFill>
              </a:rPr>
              <a:t>PI3K 通路中的PKB 参与到Ras-MAPK 通路中，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PKB 的酶活性受到了Raf 的磷酸化程度的抑制；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负调控PI3K 通路的PTEN 又可抑制EGF 诱导的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 MAPK 通路。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c-Src 通路中的c-Src 同时参与到MAPK 通路和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PI3K通路中：c-Src特异性酪氨酸磷酸化后可结合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Shc 的SH2 结构域激活Shc ，结合Grb2 后活化Erk2 ，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增强了MAPK通路；Src 激酶可通过抑制PTEN 的</a:t>
            </a:r>
            <a:endParaRPr lang="zh-CN" altLang="en-US">
              <a:solidFill>
                <a:srgbClr val="400040"/>
              </a:solidFill>
            </a:endParaRPr>
          </a:p>
          <a:p>
            <a:r>
              <a:rPr lang="zh-CN" altLang="en-US">
                <a:solidFill>
                  <a:srgbClr val="400040"/>
                </a:solidFill>
              </a:rPr>
              <a:t>作用提高PKB 的磷酸化程度增强PI3K 通路.</a:t>
            </a:r>
            <a:endParaRPr lang="zh-CN" altLang="en-US">
              <a:solidFill>
                <a:srgbClr val="400040"/>
              </a:solidFill>
            </a:endParaRPr>
          </a:p>
        </p:txBody>
      </p:sp>
    </p:spTree>
  </p:cSld>
  <p:clrMapOvr>
    <a:masterClrMapping/>
  </p:clrMapOvr>
  <p:transition spd="med">
    <p:fade thruBlk="1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https://d.book118.com/268134110045006035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浪漫芬芳小屋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浪漫芬芳小屋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浪漫芬芳小屋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浪漫芬芳小屋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Cambria-Calibri">
      <a:majorFont>
        <a:latin typeface="Cambria"/>
        <a:ea typeface="Arial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宋体</vt:lpstr>
      <vt:lpstr>微软雅黑</vt:lpstr>
      <vt:lpstr>Cambria</vt:lpstr>
      <vt:lpstr>Office Theme</vt:lpstr>
      <vt:lpstr>EGFR信号通路</vt:lpstr>
      <vt:lpstr>PowerPoint Presentation</vt:lpstr>
      <vt:lpstr>EGFR</vt:lpstr>
      <vt:lpstr>PowerPoint Presentation</vt:lpstr>
      <vt:lpstr>PowerPoint Presentation</vt:lpstr>
      <vt:lpstr>EGFR信号转导机制</vt:lpstr>
      <vt:lpstr>PowerPoint Presentation</vt:lpstr>
      <vt:lpstr>PowerPoint Presentation</vt:lpstr>
      <vt:lpstr>PowerPoint Presentation</vt:lpstr>
      <vt:lpstr>PowerPoint Presentation</vt:lpstr>
      <vt:lpstr>各信号通路之间的交联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2024-09-14T02:29:03.272</cp:lastPrinted>
  <dcterms:created xsi:type="dcterms:W3CDTF">2024-09-13T18:29:03Z</dcterms:created>
  <dcterms:modified xsi:type="dcterms:W3CDTF">2024-09-13T18:29:04Z</dcterms:modified>
</cp:coreProperties>
</file>