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AC27CF-9A10-45F5-B856-5A83471EB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49D8A4-D55C-4AF1-90E1-489A64B83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022D58-8C93-4204-9277-92256CA8F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9960D5-96B5-42F9-97BE-F68811AFA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76ADAA-9969-4227-8D53-194916F80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F5B1C5-E8C9-439A-B8F6-F5A51D24B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EE96B8-4D6F-4747-BB4A-CF6273DE6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01DE82-3443-4BFF-97D7-6963485EF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73FE30-EA36-4386-A99C-FB651B498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B46790-1D98-4380-B19F-C1AA82786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85A292-E99D-400A-939B-138D788CB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13701311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汇报人:AA</a:t>
            </a:r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健康教育学——健康行为相关理论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</a:t>
            </a:r>
          </a:p>
          <a:p>
            <a: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健康行为概述</a:t>
            </a:r>
          </a:p>
          <a:p>
            <a:r>
              <a:t>健康信念模式</a:t>
            </a:r>
          </a:p>
          <a:p>
            <a:r>
              <a:t>计划行为理论</a:t>
            </a:r>
          </a:p>
          <a:p>
            <a:r>
              <a:t>社会认知理论</a:t>
            </a:r>
          </a:p>
          <a:p>
            <a:r>
              <a:t>自我效能理论</a:t>
            </a:r>
          </a:p>
          <a:p>
            <a:r>
              <a:t>跨理论模型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健康行为概述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健康行为定义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健康行为分类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健康行为定义与分类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指个体或群体为了预防疾病、促进健康、提高生活质量所采取的积极、主动的行动和措施。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根据行为的目的和性质，可分为促进健康行为、保健行为、预防行为和治疗行为等。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650" r="25650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预防疾病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促进健康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提高生活质量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通过健康行为，如合理饮食、充足睡眠、适度运动等，可以降低患病风险，减少疾病的发生。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健康行为有助于改善身体机能，提高身体免疫力，增强身体抵抗力，从而促进个体健康。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通过健康行为，可以改善个体的心理状态，提高社会适应能力，进而提高生活质量。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健康行为重要性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个体因素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环境因素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文化因素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教育因素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健康行为影响因素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不同文化背景和价值观会对健康行为产生不同的影响，如饮食文化、运动文化等。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包括自然环境和社会环境，如空气质量、水资源、社会支持等，这些因素会影响个体健康行为的形成和维持。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包括年龄、性别、遗传、生理状况等，这些因素会影响个体对健康行为的认知和采取。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通过健康教育可以提高个体对健康行为的认知和技能水平，从而促进健康行为的采取和维持。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健康信念模式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健康信念模式（Health Belief Model，HBM）是心理学领域中的一个重要理论，它关注个体对健康问题的认知、态度和信念，以及这些心理因素如何影响健康行为。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健康信念模式的基本原理包括：感知威胁（Perceived Susceptibility）、感知严重性（Perceived Severity）、感知益处（Perceived Benefits）、感知障碍（Perceived Barriers）以及自我效能（Self-Efficacy）。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健康信念模式概念及原理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评估个体的健康信念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增强感知威胁和感知严重性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降低感知障碍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提高自我效能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健康信念模式在健康教育中应用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通过了解个体的健康信念，健康教育者可以制定针对性的干预措施，帮助个体树立正确的健康观念。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通过宣传教育、案例分析等方式，提高个体对潜在健康问题的认识和重视程度。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针对个体在采取健康行为过程中可能遇到的困难和障碍，提供必要的支持和帮助，如提供便捷的健康检查服务、制定可行的锻炼计划等。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通过鼓励、肯定个体的努力和进步，增强其自信心和自我效能感，从而更积极地参与健康行为。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333" r="133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针对吸烟人群，通过宣传吸烟对健康的危害、提高吸烟者对肺癌等疾病的感知威胁和感知严重性，降低戒烟过程中的感知障碍，并提供戒烟支持和帮助，从而提高戒烟成功率。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控烟教育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针对糖尿病高风险人群，通过讲解糖尿病的危害和预防措施、提高个体对糖尿病的感知威胁和感知严重性，降低采取预防措施的感知障碍，并提供个性化的饮食和运动建议，从而降低糖尿病的发病率。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糖尿病预防教育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健康信念模式案例分析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计划行为理论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计划行为理论概念及原理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计划行为理论是一种心理学理论，它关注个体如何形成和执行特定行为的决策过程。该理论认为，人的行为是基于他们的意图，而意图则受到态度、主观规范和知觉行为控制的影响。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概念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计划行为理论的核心原理在于，一个人的行为意图越强烈，他执行该行为的可能性就越大。而行为意图受到三个主要因素的影响：对行为的态度（即个人对行为的评价）、主观规范（即个人感知到的社会压力）和知觉行为控制（即个人对自己执行行为能力的评估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原理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计划行为理论在健康教育中应用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通过教育和宣传，培养人们对健康行为的积极态度，如合理饮食、规律运动等。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利用社交媒体、公众人物等影响力，塑造健康行为的社会规范，使个体感受到来自社会的压力，从而采取健康行为。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通过培训和指导，提高个人对健康行为的自我效能，使其相信自己有能力执行并坚持健康行为。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健康信念培养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社会压力引导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自我效能提升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案例一：戒烟计划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态度：通过教育和宣传，使吸烟者认识到吸烟的危害，形成对戒烟的积极态度。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主观规范：利用家庭、朋友和同事的影响力，鼓励吸烟者戒烟，并为其提供社会支持。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计划行为理论案例分析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95814" y="4807648"/>
            <a:ext cx="1401413" cy="2050351"/>
            <a:chOff x="6895814" y="4807648"/>
            <a:chExt cx="1401413" cy="2050351"/>
          </a:xfrm>
        </p:grpSpPr>
        <p:sp>
          <p:nvSpPr>
            <p:cNvPr id="3" name="Freeform 3"/>
            <p:cNvSpPr/>
            <p:nvPr/>
          </p:nvSpPr>
          <p:spPr>
            <a:xfrm>
              <a:off x="6895814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576185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728014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4025837" y="4254913"/>
            <a:ext cx="1723930" cy="2603087"/>
            <a:chOff x="4025837" y="4254913"/>
            <a:chExt cx="1723930" cy="2603087"/>
          </a:xfrm>
        </p:grpSpPr>
        <p:sp>
          <p:nvSpPr>
            <p:cNvPr id="7" name="Freeform 7"/>
            <p:cNvSpPr/>
            <p:nvPr/>
          </p:nvSpPr>
          <p:spPr>
            <a:xfrm>
              <a:off x="4025837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4933379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513993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870645" y="4807648"/>
            <a:ext cx="1401412" cy="2050351"/>
            <a:chOff x="2870645" y="4807648"/>
            <a:chExt cx="1401412" cy="2050351"/>
          </a:xfrm>
        </p:grpSpPr>
        <p:sp>
          <p:nvSpPr>
            <p:cNvPr id="11" name="Freeform 11"/>
            <p:cNvSpPr/>
            <p:nvPr/>
          </p:nvSpPr>
          <p:spPr>
            <a:xfrm>
              <a:off x="2870645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551015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25497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71" y="4254913"/>
            <a:ext cx="1724026" cy="2603087"/>
            <a:chOff x="571" y="4254913"/>
            <a:chExt cx="1724026" cy="2603087"/>
          </a:xfrm>
        </p:grpSpPr>
        <p:sp>
          <p:nvSpPr>
            <p:cNvPr id="15" name="Freeform 15"/>
            <p:cNvSpPr/>
            <p:nvPr/>
          </p:nvSpPr>
          <p:spPr>
            <a:xfrm>
              <a:off x="571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908209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8728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10791253" y="4807648"/>
            <a:ext cx="1401413" cy="2050351"/>
            <a:chOff x="10791253" y="4807648"/>
            <a:chExt cx="1401413" cy="2050351"/>
          </a:xfrm>
        </p:grpSpPr>
        <p:sp>
          <p:nvSpPr>
            <p:cNvPr id="19" name="Freeform 19"/>
            <p:cNvSpPr/>
            <p:nvPr/>
          </p:nvSpPr>
          <p:spPr>
            <a:xfrm>
              <a:off x="10791253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11471624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1117558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7921180" y="4254913"/>
            <a:ext cx="1724025" cy="2603087"/>
            <a:chOff x="7921180" y="4254913"/>
            <a:chExt cx="1724025" cy="2603087"/>
          </a:xfrm>
        </p:grpSpPr>
        <p:sp>
          <p:nvSpPr>
            <p:cNvPr id="23" name="Freeform 23"/>
            <p:cNvSpPr/>
            <p:nvPr/>
          </p:nvSpPr>
          <p:spPr>
            <a:xfrm>
              <a:off x="7921180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8828817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8409337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1013365" y="3065336"/>
            <a:ext cx="2631566" cy="3792664"/>
            <a:chOff x="1013365" y="3065336"/>
            <a:chExt cx="2631566" cy="3792664"/>
          </a:xfrm>
        </p:grpSpPr>
        <p:sp>
          <p:nvSpPr>
            <p:cNvPr id="27" name="Freeform 27"/>
            <p:cNvSpPr/>
            <p:nvPr/>
          </p:nvSpPr>
          <p:spPr>
            <a:xfrm>
              <a:off x="1013365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29148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1761077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038630" y="3065336"/>
            <a:ext cx="2631566" cy="3792664"/>
            <a:chOff x="5038630" y="3065336"/>
            <a:chExt cx="2631566" cy="3792664"/>
          </a:xfrm>
        </p:grpSpPr>
        <p:sp>
          <p:nvSpPr>
            <p:cNvPr id="31" name="Freeform 31"/>
            <p:cNvSpPr/>
            <p:nvPr/>
          </p:nvSpPr>
          <p:spPr>
            <a:xfrm>
              <a:off x="5038630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6354413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5786247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" name="Group 34"/>
          <p:cNvGrpSpPr/>
          <p:nvPr/>
        </p:nvGrpSpPr>
        <p:grpSpPr>
          <a:xfrm>
            <a:off x="8933974" y="3065336"/>
            <a:ext cx="2631566" cy="3792664"/>
            <a:chOff x="8933974" y="3065336"/>
            <a:chExt cx="2631566" cy="3792664"/>
          </a:xfrm>
        </p:grpSpPr>
        <p:sp>
          <p:nvSpPr>
            <p:cNvPr id="35" name="Freeform 35"/>
            <p:cNvSpPr/>
            <p:nvPr/>
          </p:nvSpPr>
          <p:spPr>
            <a:xfrm>
              <a:off x="8933974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0249757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9681686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TextBox 38"/>
          <p:cNvSpPr txBox="1"/>
          <p:nvPr/>
        </p:nvSpPr>
        <p:spPr>
          <a:xfrm>
            <a:off x="454343" y="1185008"/>
            <a:ext cx="11407327" cy="10953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知觉行为控制：提供戒烟辅导、心理咨询等资源，帮助吸烟者应对戒烟过程中的挑战，提高其戒烟的自我效能。</a:t>
            </a:r>
          </a:p>
        </p:txBody>
      </p:sp>
      <p:sp>
        <p:nvSpPr>
          <p:cNvPr id="39" name="Freeform 39"/>
          <p:cNvSpPr/>
          <p:nvPr/>
        </p:nvSpPr>
        <p:spPr>
          <a:xfrm>
            <a:off x="1857479" y="3481546"/>
            <a:ext cx="773367" cy="773367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963481" y="3429000"/>
            <a:ext cx="781865" cy="781865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9792903" y="3288801"/>
            <a:ext cx="922065" cy="922065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计划行为理论案例分析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https://d.book118.com/268137013113006032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19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2024-09-10T09:10:53.203</cp:lastPrinted>
  <dcterms:created xsi:type="dcterms:W3CDTF">2024-09-10T01:10:53Z</dcterms:created>
  <dcterms:modified xsi:type="dcterms:W3CDTF">2024-09-10T01:10:55Z</dcterms:modified>
</cp:coreProperties>
</file>