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9525000" cy="53467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FA993A-C216-46C2-83F2-AD42CEF6EB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EABDFD-2F22-4AC0-B555-2FA682F74F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315E28-58F3-4907-A193-A4CD5EC79F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912611-F6D3-4673-9DBF-D370C99AFB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440B15-F38D-42FC-898E-AC90FE61CA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8512DF-0403-4B90-A94B-01F1308082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963EE5-31E2-4DEF-8712-8867FD0E55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7C1E41-D62D-4416-9832-9E80148174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51FFEE-AE52-425D-BF50-987D851602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AC6832-F3AA-4FCF-8FB5-BEF6D29465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A91E68-A5D3-4923-A05E-1204F98128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5012101333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7204440" y="335826"/>
            <a:ext cx="4174634" cy="4088344"/>
          </a:xfrm>
          <a:prstGeom prst="ellipse">
            <a:avLst/>
          </a:prstGeom>
          <a:solidFill>
            <a:schemeClr val="accent1">
              <a:alpha val="78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1405618">
            <a:off x="6512344" y="2992309"/>
            <a:ext cx="1990536" cy="1934856"/>
          </a:xfrm>
          <a:prstGeom prst="ellipse">
            <a:avLst/>
          </a:prstGeom>
          <a:solidFill>
            <a:schemeClr val="accent2">
              <a:alpha val="58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rot="-8770700">
            <a:off x="-830713" y="-968277"/>
            <a:ext cx="2104423" cy="2171951"/>
          </a:xfrm>
          <a:prstGeom prst="ellipse">
            <a:avLst/>
          </a:prstGeom>
          <a:solidFill>
            <a:schemeClr val="accent1">
              <a:alpha val="4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563720" y="4213502"/>
            <a:ext cx="451494" cy="464686"/>
          </a:xfrm>
          <a:prstGeom prst="ellipse">
            <a:avLst/>
          </a:prstGeom>
          <a:solidFill>
            <a:schemeClr val="accent2">
              <a:alpha val="51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TextBox 8"/>
          <p:cNvSpPr txBox="1"/>
          <p:nvPr/>
        </p:nvSpPr>
        <p:spPr>
          <a:xfrm>
            <a:off x="856147" y="3787876"/>
            <a:ext cx="5715000" cy="4905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a:solidFill>
                  <a:schemeClr val="accent1"/>
                </a:solidFill>
                <a:latin typeface="Microsoft Yahei"/>
                <a:ea typeface="Microsoft Yahei"/>
                <a:cs typeface="Microsoft Yahei"/>
              </a:rPr>
              <a:t>xx年xx月xx日</a:t>
            </a:r>
          </a:p>
        </p:txBody>
      </p:sp>
      <p:sp>
        <p:nvSpPr>
          <p:cNvPr id="9" name="TextBox 9"/>
          <p:cNvSpPr txBox="1"/>
          <p:nvPr/>
        </p:nvSpPr>
        <p:spPr>
          <a:xfrm>
            <a:off x="856147" y="3364546"/>
            <a:ext cx="6273013" cy="4905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1575">
              <a:solidFill>
                <a:schemeClr val="accent1"/>
              </a:solidFill>
              <a:latin typeface="Microsoft Yahei"/>
              <a:ea typeface="Microsoft Yahei"/>
              <a:cs typeface="Microsoft Yahei"/>
            </a:endParaRPr>
          </a:p>
        </p:txBody>
      </p:sp>
      <p:sp>
        <p:nvSpPr>
          <p:cNvPr id="10" name="TextBox 10"/>
          <p:cNvSpPr txBox="1"/>
          <p:nvPr/>
        </p:nvSpPr>
        <p:spPr>
          <a:xfrm>
            <a:off x="856147" y="1151922"/>
            <a:ext cx="6230618" cy="1733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1"/>
                </a:solidFill>
                <a:latin typeface="Microsoft Yahei"/>
                <a:ea typeface="Microsoft Yahei"/>
                <a:cs typeface="Microsoft Yahei"/>
              </a:rPr>
              <a:t>成本费用控制精细化管理全案ppt</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232415" y="633116"/>
            <a:ext cx="4139205" cy="4139205"/>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733125" y="1133826"/>
            <a:ext cx="3137785" cy="313778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961902" y="1881216"/>
            <a:ext cx="2833586" cy="19716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6000" b="1">
                <a:solidFill>
                  <a:srgbClr val="FFFFFF"/>
                </a:solidFill>
                <a:latin typeface="Microsoft Yahei"/>
                <a:ea typeface="Microsoft Yahei"/>
                <a:cs typeface="Microsoft Yahei"/>
              </a:rPr>
              <a:t>目录</a:t>
            </a:r>
          </a:p>
        </p:txBody>
      </p:sp>
      <p:sp>
        <p:nvSpPr>
          <p:cNvPr id="7" name="TextBox 7"/>
          <p:cNvSpPr txBox="1"/>
          <p:nvPr/>
        </p:nvSpPr>
        <p:spPr>
          <a:xfrm>
            <a:off x="1095252" y="1614516"/>
            <a:ext cx="2413531" cy="813792"/>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100">
                <a:solidFill>
                  <a:srgbClr val="FFFFFF"/>
                </a:solidFill>
                <a:latin typeface="Microsoft Yahei"/>
                <a:ea typeface="Microsoft Yahei"/>
                <a:cs typeface="Microsoft Yahei"/>
              </a:rPr>
              <a:t>contents</a:t>
            </a:r>
          </a:p>
        </p:txBody>
      </p:sp>
      <p:sp>
        <p:nvSpPr>
          <p:cNvPr id="8" name="TextBox 8"/>
          <p:cNvSpPr txBox="1"/>
          <p:nvPr/>
        </p:nvSpPr>
        <p:spPr>
          <a:xfrm>
            <a:off x="4627007" y="892969"/>
            <a:ext cx="4542117" cy="2762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800" b="1">
                <a:solidFill>
                  <a:schemeClr val="accent1"/>
                </a:solidFill>
                <a:latin typeface="Microsoft Yahei"/>
                <a:ea typeface="Microsoft Yahei"/>
                <a:cs typeface="Microsoft Yahei"/>
              </a:rPr>
              <a:t>成本费用控制精细化管理综述</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成本费用控制精细化管理的核心理念</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成本费用控制精细化管理的实施方法</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成本费用控制精细化管理的实践案例</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成本费用控制精细化管理的未来趋势</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成本费用控制精细化管理的实施效果</a:t>
            </a:r>
          </a:p>
        </p:txBody>
      </p:sp>
      <p:sp>
        <p:nvSpPr>
          <p:cNvPr id="9" name="AutoShape 9"/>
          <p:cNvSpPr/>
          <p:nvPr/>
        </p:nvSpPr>
        <p:spPr>
          <a:xfrm>
            <a:off x="8833899"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9169123"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8864356" y="259556"/>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8833899"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9169123"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864356" y="397305"/>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8833899"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169123"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8864356" y="535054"/>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flipH="1">
            <a:off x="6233606" y="692831"/>
            <a:ext cx="3630061" cy="4190167"/>
          </a:xfrm>
          <a:prstGeom prst="parallelogram">
            <a:avLst/>
          </a:prstGeom>
          <a:gradFill>
            <a:gsLst>
              <a:gs pos="0">
                <a:schemeClr val="accent2">
                  <a:alpha val="32000"/>
                </a:schemeClr>
              </a:gs>
              <a:gs pos="100000">
                <a:schemeClr val="lt1">
                  <a:alpha val="32000"/>
                </a:schemeClr>
              </a:gs>
            </a:gsLst>
            <a:lin ang="16200000"/>
          </a:gra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0" y="4884434"/>
            <a:ext cx="473378" cy="47337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218641" y="4884434"/>
            <a:ext cx="9306359" cy="47337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0" y="5070701"/>
            <a:ext cx="413317" cy="28711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flipH="1">
            <a:off x="5717139" y="0"/>
            <a:ext cx="3234267" cy="4154865"/>
          </a:xfrm>
          <a:prstGeom prst="parallelogram">
            <a:avLst/>
          </a:prstGeom>
          <a:gradFill>
            <a:gsLst>
              <a:gs pos="0">
                <a:schemeClr val="accent2">
                  <a:alpha val="50000"/>
                  <a:lumMod val="40000"/>
                  <a:lumOff val="60000"/>
                </a:schemeClr>
              </a:gs>
              <a:gs pos="100000">
                <a:schemeClr val="accent2">
                  <a:alpha val="50000"/>
                </a:schemeClr>
              </a:gs>
            </a:gsLst>
            <a:lin ang="5400000"/>
          </a:gra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flipH="1">
            <a:off x="691479" y="1560594"/>
            <a:ext cx="182269" cy="195477"/>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Freeform 10"/>
          <p:cNvSpPr/>
          <p:nvPr/>
        </p:nvSpPr>
        <p:spPr>
          <a:xfrm flipH="1">
            <a:off x="897790" y="1560594"/>
            <a:ext cx="182269" cy="195477"/>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flipH="1">
            <a:off x="1080059" y="1560594"/>
            <a:ext cx="182269" cy="195477"/>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2" name="Connector 12"/>
          <p:cNvCxnSpPr/>
          <p:nvPr/>
        </p:nvCxnSpPr>
        <p:spPr>
          <a:xfrm>
            <a:off x="705339" y="3686440"/>
            <a:ext cx="1354667" cy="0"/>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
        <p:nvSpPr>
          <p:cNvPr id="13" name="TextBox 13"/>
          <p:cNvSpPr txBox="1"/>
          <p:nvPr/>
        </p:nvSpPr>
        <p:spPr>
          <a:xfrm>
            <a:off x="588528" y="1658332"/>
            <a:ext cx="6783844" cy="154781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5700" b="1">
                <a:solidFill>
                  <a:schemeClr val="accent1"/>
                </a:solidFill>
                <a:latin typeface="Microsoft Yahei"/>
                <a:ea typeface="Microsoft Yahei"/>
                <a:cs typeface="Microsoft Yahei"/>
              </a:rPr>
              <a:t>01</a:t>
            </a:r>
          </a:p>
        </p:txBody>
      </p:sp>
      <p:sp>
        <p:nvSpPr>
          <p:cNvPr id="14" name="Freeform 14"/>
          <p:cNvSpPr/>
          <p:nvPr/>
        </p:nvSpPr>
        <p:spPr>
          <a:xfrm flipH="1">
            <a:off x="2027671" y="3632465"/>
            <a:ext cx="91135" cy="97739"/>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8833899"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169123"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8864356" y="259556"/>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8833899"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169123"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8864356" y="397305"/>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8833899"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169123"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8864356" y="535054"/>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TextBox 24"/>
          <p:cNvSpPr txBox="1"/>
          <p:nvPr/>
        </p:nvSpPr>
        <p:spPr>
          <a:xfrm>
            <a:off x="588528" y="2764631"/>
            <a:ext cx="5645078"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400" b="1">
                <a:solidFill>
                  <a:schemeClr val="accent1"/>
                </a:solidFill>
                <a:latin typeface="Microsoft Yahei"/>
                <a:ea typeface="Microsoft Yahei"/>
                <a:cs typeface="Microsoft Yahei"/>
              </a:rPr>
              <a:t>成本费用控制精细化管理综述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3">
            <a:alphaModFix amt="70000"/>
          </a:blip>
          <a:srcRect l="8125" r="8125"/>
          <a:stretch>
            <a:fillRect/>
          </a:stretch>
        </p:blipFill>
        <p:spPr>
          <a:xfrm>
            <a:off x="733971" y="1105724"/>
            <a:ext cx="3783824" cy="3783825"/>
          </a:xfrm>
          <a:prstGeom prst="roundRect">
            <a:avLst/>
          </a:prstGeom>
        </p:spPr>
      </p:pic>
      <p:sp>
        <p:nvSpPr>
          <p:cNvPr id="5" name="TextBox 5"/>
          <p:cNvSpPr txBox="1"/>
          <p:nvPr/>
        </p:nvSpPr>
        <p:spPr>
          <a:xfrm>
            <a:off x="4891990" y="1567100"/>
            <a:ext cx="3718928" cy="11254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精细化管理是一种理念和文化，它以规范、精细、协作、创新为基本特征，贯穿于企业的战略规划、生产运营、人力资源、市场营销等各个领域。</a:t>
            </a:r>
          </a:p>
        </p:txBody>
      </p:sp>
      <p:sp>
        <p:nvSpPr>
          <p:cNvPr id="6" name="TextBox 6"/>
          <p:cNvSpPr txBox="1"/>
          <p:nvPr/>
        </p:nvSpPr>
        <p:spPr>
          <a:xfrm>
            <a:off x="4891990" y="1056815"/>
            <a:ext cx="3626635" cy="78432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精细化管理定义</a:t>
            </a:r>
          </a:p>
        </p:txBody>
      </p:sp>
      <p:sp>
        <p:nvSpPr>
          <p:cNvPr id="7" name="TextBox 7"/>
          <p:cNvSpPr txBox="1"/>
          <p:nvPr/>
        </p:nvSpPr>
        <p:spPr>
          <a:xfrm>
            <a:off x="4891990" y="3515137"/>
            <a:ext cx="3718928" cy="813792"/>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精细化管理可以提高企业管理的效率和效益，降低成本和费用，提高企业的竞争力和可持续发展的能力。</a:t>
            </a:r>
          </a:p>
        </p:txBody>
      </p:sp>
      <p:sp>
        <p:nvSpPr>
          <p:cNvPr id="8" name="TextBox 8"/>
          <p:cNvSpPr txBox="1"/>
          <p:nvPr/>
        </p:nvSpPr>
        <p:spPr>
          <a:xfrm>
            <a:off x="4891990" y="3023901"/>
            <a:ext cx="4003302" cy="78432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精细化管理的重要性</a:t>
            </a:r>
          </a:p>
        </p:txBody>
      </p:sp>
      <p:sp>
        <p:nvSpPr>
          <p:cNvPr id="9" name="AutoShape 9"/>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TextBox 29"/>
          <p:cNvSpPr txBox="1"/>
          <p:nvPr/>
        </p:nvSpPr>
        <p:spPr>
          <a:xfrm>
            <a:off x="855345" y="73342"/>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精细化管理的概念与重要性</a:t>
            </a:r>
          </a:p>
        </p:txBody>
      </p:sp>
      <p:sp>
        <p:nvSpPr>
          <p:cNvPr id="30" name="AutoShape 30"/>
          <p:cNvSpPr/>
          <p:nvPr/>
        </p:nvSpPr>
        <p:spPr>
          <a:xfrm>
            <a:off x="7941969" y="-729230"/>
            <a:ext cx="1348588" cy="1348588"/>
          </a:xfrm>
          <a:prstGeom prst="ellipse">
            <a:avLst/>
          </a:prstGeom>
          <a:gradFill>
            <a:gsLst>
              <a:gs pos="0">
                <a:schemeClr val="accent2">
                  <a:alpha val="19000"/>
                </a:schemeClr>
              </a:gs>
              <a:gs pos="100000">
                <a:schemeClr val="accent1">
                  <a:alpha val="19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275288" y="3718958"/>
            <a:ext cx="550576" cy="550576"/>
          </a:xfrm>
          <a:prstGeom prst="ellipse">
            <a:avLst/>
          </a:prstGeom>
          <a:gradFill>
            <a:gsLst>
              <a:gs pos="0">
                <a:schemeClr val="accent4">
                  <a:lumMod val="40000"/>
                  <a:lumOff val="60000"/>
                  <a:alpha val="20000"/>
                  <a:lumMod val="75000"/>
                </a:schemeClr>
              </a:gs>
              <a:gs pos="100000">
                <a:schemeClr val="accent4">
                  <a:alpha val="2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596741" y="1105319"/>
            <a:ext cx="5262477"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成本费用控制的现状</a:t>
            </a:r>
          </a:p>
        </p:txBody>
      </p:sp>
      <p:sp>
        <p:nvSpPr>
          <p:cNvPr id="5" name="TextBox 5"/>
          <p:cNvSpPr txBox="1"/>
          <p:nvPr/>
        </p:nvSpPr>
        <p:spPr>
          <a:xfrm>
            <a:off x="596741" y="1635662"/>
            <a:ext cx="5262477"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传统的成本费用控制方法已经无法满足现代企业的管理需求，存在着诸如缺乏战略思维、管理手段单一、缺乏信息化支持等问题。</a:t>
            </a:r>
          </a:p>
        </p:txBody>
      </p:sp>
      <p:sp>
        <p:nvSpPr>
          <p:cNvPr id="6" name="TextBox 6"/>
          <p:cNvSpPr txBox="1"/>
          <p:nvPr/>
        </p:nvSpPr>
        <p:spPr>
          <a:xfrm>
            <a:off x="538745" y="3085265"/>
            <a:ext cx="5100318"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成本费用控制的挑战</a:t>
            </a:r>
          </a:p>
        </p:txBody>
      </p:sp>
      <p:sp>
        <p:nvSpPr>
          <p:cNvPr id="7" name="TextBox 7"/>
          <p:cNvSpPr txBox="1"/>
          <p:nvPr/>
        </p:nvSpPr>
        <p:spPr>
          <a:xfrm>
            <a:off x="538745" y="3629644"/>
            <a:ext cx="5320474"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随着市场竞争的加剧和经济环境的不断变化，企业需要应对更加复杂和严峻的成本控制挑战。</a:t>
            </a:r>
          </a:p>
        </p:txBody>
      </p:sp>
      <p:sp>
        <p:nvSpPr>
          <p:cNvPr id="8" name="AutoShape 8"/>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TextBox 28"/>
          <p:cNvSpPr txBox="1"/>
          <p:nvPr/>
        </p:nvSpPr>
        <p:spPr>
          <a:xfrm>
            <a:off x="854864" y="6712"/>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成本费用控制的现状与挑战</a:t>
            </a:r>
          </a:p>
        </p:txBody>
      </p:sp>
      <p:sp>
        <p:nvSpPr>
          <p:cNvPr id="29" name="AutoShape 29"/>
          <p:cNvSpPr/>
          <p:nvPr/>
        </p:nvSpPr>
        <p:spPr>
          <a:xfrm>
            <a:off x="690942" y="465243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496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11830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2" name="Connector 32"/>
          <p:cNvCxnSpPr/>
          <p:nvPr/>
        </p:nvCxnSpPr>
        <p:spPr>
          <a:xfrm>
            <a:off x="1238964" y="4710426"/>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3" name="Picture 33"/>
          <p:cNvPicPr>
            <a:picLocks noChangeAspect="1"/>
          </p:cNvPicPr>
          <p:nvPr/>
        </p:nvPicPr>
        <p:blipFill>
          <a:blip r:embed="rId3">
            <a:alphaModFix amt="70000"/>
          </a:blip>
          <a:srcRect l="25000" r="25000"/>
          <a:stretch>
            <a:fillRect/>
          </a:stretch>
        </p:blipFill>
        <p:spPr>
          <a:xfrm>
            <a:off x="6096320" y="1015032"/>
            <a:ext cx="2874862" cy="3833150"/>
          </a:xfrm>
          <a:prstGeom prst="rect">
            <a:avLst/>
          </a:prstGeom>
        </p:spPr>
      </p:pic>
      <p:sp>
        <p:nvSpPr>
          <p:cNvPr id="34" name="AutoShape 34"/>
          <p:cNvSpPr/>
          <p:nvPr/>
        </p:nvSpPr>
        <p:spPr>
          <a:xfrm>
            <a:off x="7978616" y="-1006838"/>
            <a:ext cx="1695299" cy="1695299"/>
          </a:xfrm>
          <a:prstGeom prst="ellipse">
            <a:avLst/>
          </a:prstGeom>
          <a:solidFill>
            <a:schemeClr val="accent1">
              <a:alpha val="2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66156" y="2835515"/>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24819" y="2835515"/>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1158219" y="2835515"/>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8" name="Connector 38"/>
          <p:cNvCxnSpPr/>
          <p:nvPr/>
        </p:nvCxnSpPr>
        <p:spPr>
          <a:xfrm>
            <a:off x="1214178" y="2893507"/>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3">
            <a:alphaModFix/>
          </a:blip>
          <a:srcRect l="16667" r="16667"/>
          <a:stretch>
            <a:fillRect/>
          </a:stretch>
        </p:blipFill>
        <p:spPr>
          <a:xfrm>
            <a:off x="5541059" y="1218194"/>
            <a:ext cx="3510022" cy="3510022"/>
          </a:xfrm>
          <a:prstGeom prst="roundRect">
            <a:avLst/>
          </a:prstGeom>
        </p:spPr>
      </p:pic>
      <p:sp>
        <p:nvSpPr>
          <p:cNvPr id="5" name="Freeform 5"/>
          <p:cNvSpPr/>
          <p:nvPr/>
        </p:nvSpPr>
        <p:spPr>
          <a:xfrm>
            <a:off x="435218" y="1162794"/>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591755" y="1070824"/>
            <a:ext cx="867989"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1</a:t>
            </a:r>
          </a:p>
        </p:txBody>
      </p:sp>
      <p:sp>
        <p:nvSpPr>
          <p:cNvPr id="7" name="AutoShape 7"/>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实施精细化管理对企业的影响</a:t>
            </a:r>
          </a:p>
        </p:txBody>
      </p:sp>
      <p:sp>
        <p:nvSpPr>
          <p:cNvPr id="28" name="Freeform 28"/>
          <p:cNvSpPr/>
          <p:nvPr/>
        </p:nvSpPr>
        <p:spPr>
          <a:xfrm>
            <a:off x="421180" y="2504568"/>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77717" y="2412598"/>
            <a:ext cx="867989"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2</a:t>
            </a:r>
          </a:p>
        </p:txBody>
      </p:sp>
      <p:sp>
        <p:nvSpPr>
          <p:cNvPr id="30" name="Freeform 30"/>
          <p:cNvSpPr/>
          <p:nvPr/>
        </p:nvSpPr>
        <p:spPr>
          <a:xfrm>
            <a:off x="449257" y="3893967"/>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605794" y="3801997"/>
            <a:ext cx="867989"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3</a:t>
            </a:r>
          </a:p>
        </p:txBody>
      </p:sp>
      <p:sp>
        <p:nvSpPr>
          <p:cNvPr id="32" name="TextBox 32"/>
          <p:cNvSpPr txBox="1"/>
          <p:nvPr/>
        </p:nvSpPr>
        <p:spPr>
          <a:xfrm>
            <a:off x="1756668" y="1339967"/>
            <a:ext cx="3309142" cy="10477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精细化管理可以提高企业的整体形象和品牌价值，使企业在市场竞争中获得更多的市场份额和竞争优势。</a:t>
            </a:r>
          </a:p>
        </p:txBody>
      </p:sp>
      <p:sp>
        <p:nvSpPr>
          <p:cNvPr id="33" name="TextBox 33"/>
          <p:cNvSpPr txBox="1"/>
          <p:nvPr/>
        </p:nvSpPr>
        <p:spPr>
          <a:xfrm>
            <a:off x="1756668" y="976963"/>
            <a:ext cx="3293793"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提高企业整体形象和品牌价值</a:t>
            </a:r>
          </a:p>
        </p:txBody>
      </p:sp>
      <p:sp>
        <p:nvSpPr>
          <p:cNvPr id="34" name="TextBox 34"/>
          <p:cNvSpPr txBox="1"/>
          <p:nvPr/>
        </p:nvSpPr>
        <p:spPr>
          <a:xfrm>
            <a:off x="1756668" y="2631822"/>
            <a:ext cx="3309142"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精细化管理可以使企业的管理更加规范和科学，提高企业整体运营效率和管理水平。</a:t>
            </a:r>
          </a:p>
        </p:txBody>
      </p:sp>
      <p:sp>
        <p:nvSpPr>
          <p:cNvPr id="35" name="TextBox 35"/>
          <p:cNvSpPr txBox="1"/>
          <p:nvPr/>
        </p:nvSpPr>
        <p:spPr>
          <a:xfrm>
            <a:off x="1756668" y="2287868"/>
            <a:ext cx="3293793"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提高企业管理水平和效率</a:t>
            </a:r>
          </a:p>
        </p:txBody>
      </p:sp>
      <p:sp>
        <p:nvSpPr>
          <p:cNvPr id="36" name="TextBox 36"/>
          <p:cNvSpPr txBox="1"/>
          <p:nvPr/>
        </p:nvSpPr>
        <p:spPr>
          <a:xfrm>
            <a:off x="1756668" y="4011395"/>
            <a:ext cx="3309142"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精细化管理可以激发企业的创新活力，推动企业实现可持续发展和创新发展。</a:t>
            </a:r>
          </a:p>
        </p:txBody>
      </p:sp>
      <p:sp>
        <p:nvSpPr>
          <p:cNvPr id="37" name="TextBox 37"/>
          <p:cNvSpPr txBox="1"/>
          <p:nvPr/>
        </p:nvSpPr>
        <p:spPr>
          <a:xfrm>
            <a:off x="1756668" y="3667441"/>
            <a:ext cx="3293793"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促进企业创新和可持续发展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flipH="1">
            <a:off x="6233606" y="692831"/>
            <a:ext cx="3630061" cy="4190167"/>
          </a:xfrm>
          <a:prstGeom prst="parallelogram">
            <a:avLst/>
          </a:prstGeom>
          <a:gradFill>
            <a:gsLst>
              <a:gs pos="0">
                <a:schemeClr val="accent2">
                  <a:alpha val="32000"/>
                </a:schemeClr>
              </a:gs>
              <a:gs pos="100000">
                <a:schemeClr val="lt1">
                  <a:alpha val="32000"/>
                </a:schemeClr>
              </a:gs>
            </a:gsLst>
            <a:lin ang="16200000"/>
          </a:gra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0" y="4884434"/>
            <a:ext cx="473378" cy="47337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218641" y="4884434"/>
            <a:ext cx="9306359" cy="47337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0" y="5070701"/>
            <a:ext cx="413317" cy="28711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flipH="1">
            <a:off x="5717139" y="0"/>
            <a:ext cx="3234267" cy="4154865"/>
          </a:xfrm>
          <a:prstGeom prst="parallelogram">
            <a:avLst/>
          </a:prstGeom>
          <a:gradFill>
            <a:gsLst>
              <a:gs pos="0">
                <a:schemeClr val="accent2">
                  <a:alpha val="50000"/>
                  <a:lumMod val="40000"/>
                  <a:lumOff val="60000"/>
                </a:schemeClr>
              </a:gs>
              <a:gs pos="100000">
                <a:schemeClr val="accent2">
                  <a:alpha val="50000"/>
                </a:schemeClr>
              </a:gs>
            </a:gsLst>
            <a:lin ang="5400000"/>
          </a:gra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flipH="1">
            <a:off x="691479" y="1560594"/>
            <a:ext cx="182269" cy="195477"/>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Freeform 10"/>
          <p:cNvSpPr/>
          <p:nvPr/>
        </p:nvSpPr>
        <p:spPr>
          <a:xfrm flipH="1">
            <a:off x="897790" y="1560594"/>
            <a:ext cx="182269" cy="195477"/>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flipH="1">
            <a:off x="1080059" y="1560594"/>
            <a:ext cx="182269" cy="195477"/>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2" name="Connector 12"/>
          <p:cNvCxnSpPr/>
          <p:nvPr/>
        </p:nvCxnSpPr>
        <p:spPr>
          <a:xfrm>
            <a:off x="705339" y="3686440"/>
            <a:ext cx="1354667" cy="0"/>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
        <p:nvSpPr>
          <p:cNvPr id="13" name="TextBox 13"/>
          <p:cNvSpPr txBox="1"/>
          <p:nvPr/>
        </p:nvSpPr>
        <p:spPr>
          <a:xfrm>
            <a:off x="588528" y="1658332"/>
            <a:ext cx="6783844" cy="154781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5700" b="1">
                <a:solidFill>
                  <a:schemeClr val="accent1"/>
                </a:solidFill>
                <a:latin typeface="Microsoft Yahei"/>
                <a:ea typeface="Microsoft Yahei"/>
                <a:cs typeface="Microsoft Yahei"/>
              </a:rPr>
              <a:t>02</a:t>
            </a:r>
          </a:p>
        </p:txBody>
      </p:sp>
      <p:sp>
        <p:nvSpPr>
          <p:cNvPr id="14" name="Freeform 14"/>
          <p:cNvSpPr/>
          <p:nvPr/>
        </p:nvSpPr>
        <p:spPr>
          <a:xfrm flipH="1">
            <a:off x="2027671" y="3632465"/>
            <a:ext cx="91135" cy="97739"/>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8833899"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169123"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8864356" y="259556"/>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8833899"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169123"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8864356" y="397305"/>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8833899"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169123"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8864356" y="535054"/>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TextBox 24"/>
          <p:cNvSpPr txBox="1"/>
          <p:nvPr/>
        </p:nvSpPr>
        <p:spPr>
          <a:xfrm>
            <a:off x="588528" y="2764631"/>
            <a:ext cx="5645078"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400" b="1">
                <a:solidFill>
                  <a:schemeClr val="accent1"/>
                </a:solidFill>
                <a:latin typeface="Microsoft Yahei"/>
                <a:ea typeface="Microsoft Yahei"/>
                <a:cs typeface="Microsoft Yahei"/>
              </a:rPr>
              <a:t>成本费用控制精细化管理的核心理念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3">
            <a:alphaModFix amt="70000"/>
          </a:blip>
          <a:srcRect l="14542" r="14542"/>
          <a:stretch>
            <a:fillRect/>
          </a:stretch>
        </p:blipFill>
        <p:spPr>
          <a:xfrm>
            <a:off x="733971" y="1105724"/>
            <a:ext cx="3783824" cy="3783825"/>
          </a:xfrm>
          <a:prstGeom prst="roundRect">
            <a:avLst/>
          </a:prstGeom>
        </p:spPr>
      </p:pic>
      <p:sp>
        <p:nvSpPr>
          <p:cNvPr id="5" name="TextBox 5"/>
          <p:cNvSpPr txBox="1"/>
          <p:nvPr/>
        </p:nvSpPr>
        <p:spPr>
          <a:xfrm>
            <a:off x="4891990" y="1105724"/>
            <a:ext cx="3718928"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财务管理是公司管理的重要组成部分，对于企业的成本费用控制和精细化管理具有至关重要的作用。</a:t>
            </a:r>
          </a:p>
        </p:txBody>
      </p:sp>
      <p:sp>
        <p:nvSpPr>
          <p:cNvPr id="6" name="TextBox 6"/>
          <p:cNvSpPr txBox="1"/>
          <p:nvPr/>
        </p:nvSpPr>
        <p:spPr>
          <a:xfrm>
            <a:off x="4891990" y="2899456"/>
            <a:ext cx="3718928"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通过有效的财务管理，可以更好地规划和控制公司的成本和费用，提高企业的经济效益和管理水平。</a:t>
            </a:r>
          </a:p>
        </p:txBody>
      </p:sp>
      <p:sp>
        <p:nvSpPr>
          <p:cNvPr id="7" name="AutoShape 7"/>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以财务管理为中心</a:t>
            </a:r>
          </a:p>
        </p:txBody>
      </p:sp>
      <p:sp>
        <p:nvSpPr>
          <p:cNvPr id="28" name="AutoShape 28"/>
          <p:cNvSpPr/>
          <p:nvPr/>
        </p:nvSpPr>
        <p:spPr>
          <a:xfrm>
            <a:off x="7941969" y="-729230"/>
            <a:ext cx="1348588" cy="1348588"/>
          </a:xfrm>
          <a:prstGeom prst="ellipse">
            <a:avLst/>
          </a:prstGeom>
          <a:gradFill>
            <a:gsLst>
              <a:gs pos="0">
                <a:schemeClr val="accent2">
                  <a:alpha val="19000"/>
                </a:schemeClr>
              </a:gs>
              <a:gs pos="100000">
                <a:schemeClr val="accent1">
                  <a:alpha val="19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275288" y="3718958"/>
            <a:ext cx="550576" cy="550576"/>
          </a:xfrm>
          <a:prstGeom prst="ellipse">
            <a:avLst/>
          </a:prstGeom>
          <a:gradFill>
            <a:gsLst>
              <a:gs pos="0">
                <a:schemeClr val="accent4">
                  <a:lumMod val="40000"/>
                  <a:lumOff val="60000"/>
                  <a:alpha val="20000"/>
                  <a:lumMod val="75000"/>
                </a:schemeClr>
              </a:gs>
              <a:gs pos="100000">
                <a:schemeClr val="accent4">
                  <a:alpha val="2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355440" y="1380177"/>
            <a:ext cx="3576153" cy="6572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050">
                <a:solidFill>
                  <a:schemeClr val="dk1"/>
                </a:solidFill>
                <a:latin typeface="Microsoft Yahei"/>
                <a:ea typeface="Microsoft Yahei"/>
                <a:cs typeface="Microsoft Yahei"/>
              </a:rPr>
              <a:t>成本核算是企业进行成本费用控制和精细化管理的基础，可以为企业的管理决策提供可靠的依据。</a:t>
            </a:r>
          </a:p>
        </p:txBody>
      </p:sp>
      <p:sp>
        <p:nvSpPr>
          <p:cNvPr id="5" name="TextBox 5"/>
          <p:cNvSpPr txBox="1"/>
          <p:nvPr/>
        </p:nvSpPr>
        <p:spPr>
          <a:xfrm>
            <a:off x="538745" y="3468227"/>
            <a:ext cx="3530492" cy="6572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050">
                <a:solidFill>
                  <a:schemeClr val="dk1"/>
                </a:solidFill>
                <a:latin typeface="Microsoft Yahei"/>
                <a:ea typeface="Microsoft Yahei"/>
                <a:cs typeface="Microsoft Yahei"/>
              </a:rPr>
              <a:t>通过科学准确的成本核算，企业可以更好地了解自身的成本结构和经营状况，制定更加有效的成本控制策略。</a:t>
            </a:r>
          </a:p>
        </p:txBody>
      </p:sp>
      <p:sp>
        <p:nvSpPr>
          <p:cNvPr id="6" name="AutoShape 6"/>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TextBox 26"/>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以成本核算为基础</a:t>
            </a:r>
          </a:p>
        </p:txBody>
      </p:sp>
      <p:sp>
        <p:nvSpPr>
          <p:cNvPr id="27" name="AutoShape 27"/>
          <p:cNvSpPr/>
          <p:nvPr/>
        </p:nvSpPr>
        <p:spPr>
          <a:xfrm>
            <a:off x="482502" y="2582814"/>
            <a:ext cx="548022" cy="96092"/>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rtlCol="0" anchor="ct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spcBef>
                <a:spcPts val="375"/>
              </a:spcBef>
              <a:defRPr/>
            </a:pPr>
            <a:endParaRPr lang="en-US" sz="1100"/>
          </a:p>
        </p:txBody>
      </p:sp>
      <p:sp>
        <p:nvSpPr>
          <p:cNvPr id="28" name="AutoShape 28"/>
          <p:cNvSpPr/>
          <p:nvPr/>
        </p:nvSpPr>
        <p:spPr>
          <a:xfrm>
            <a:off x="441165" y="2582814"/>
            <a:ext cx="96092" cy="96092"/>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74565" y="2582814"/>
            <a:ext cx="96092" cy="96092"/>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0" name="Connector 30"/>
          <p:cNvCxnSpPr/>
          <p:nvPr/>
        </p:nvCxnSpPr>
        <p:spPr>
          <a:xfrm>
            <a:off x="1030524" y="2631281"/>
            <a:ext cx="5027276"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1" name="AutoShape 31"/>
          <p:cNvSpPr/>
          <p:nvPr/>
        </p:nvSpPr>
        <p:spPr>
          <a:xfrm>
            <a:off x="690942" y="465243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496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11830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4" name="Connector 34"/>
          <p:cNvCxnSpPr/>
          <p:nvPr/>
        </p:nvCxnSpPr>
        <p:spPr>
          <a:xfrm>
            <a:off x="1238964" y="4710426"/>
            <a:ext cx="480754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5" name="AutoShape 35"/>
          <p:cNvSpPr/>
          <p:nvPr/>
        </p:nvSpPr>
        <p:spPr>
          <a:xfrm>
            <a:off x="7978616" y="-1006838"/>
            <a:ext cx="1695299" cy="1695299"/>
          </a:xfrm>
          <a:prstGeom prst="ellipse">
            <a:avLst/>
          </a:prstGeom>
          <a:gradFill>
            <a:gsLst>
              <a:gs pos="0">
                <a:schemeClr val="accent4">
                  <a:lumMod val="40000"/>
                  <a:lumOff val="60000"/>
                  <a:alpha val="22000"/>
                  <a:lumMod val="75000"/>
                </a:schemeClr>
              </a:gs>
              <a:gs pos="100000">
                <a:schemeClr val="accent4">
                  <a:alpha val="22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6" name="Picture 36"/>
          <p:cNvPicPr>
            <a:picLocks noChangeAspect="1"/>
          </p:cNvPicPr>
          <p:nvPr/>
        </p:nvPicPr>
        <p:blipFill>
          <a:blip r:embed="rId3">
            <a:alphaModFix amt="70000"/>
          </a:blip>
          <a:srcRect l="12500" r="12500"/>
          <a:stretch>
            <a:fillRect/>
          </a:stretch>
        </p:blipFill>
        <p:spPr>
          <a:xfrm>
            <a:off x="6096320" y="1015032"/>
            <a:ext cx="2874862" cy="3833150"/>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Freeform 4"/>
          <p:cNvSpPr/>
          <p:nvPr/>
        </p:nvSpPr>
        <p:spPr>
          <a:xfrm>
            <a:off x="3182208" y="912874"/>
            <a:ext cx="355788" cy="161658"/>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369066" y="1074531"/>
            <a:ext cx="8786868" cy="3671492"/>
          </a:xfrm>
          <a:prstGeom prst="rect">
            <a:avLst/>
          </a:prstGeom>
          <a:gradFill>
            <a:gsLst>
              <a:gs pos="0">
                <a:schemeClr val="accent2">
                  <a:lumMod val="75000"/>
                  <a:alpha val="80000"/>
                </a:schemeClr>
              </a:gs>
              <a:gs pos="100000">
                <a:schemeClr val="accent2">
                  <a:alpha val="80000"/>
                </a:schemeClr>
              </a:gs>
            </a:gsLst>
            <a:lin ang="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6" name="Picture 6"/>
          <p:cNvPicPr>
            <a:picLocks noChangeAspect="1"/>
          </p:cNvPicPr>
          <p:nvPr/>
        </p:nvPicPr>
        <p:blipFill>
          <a:blip r:embed="rId3">
            <a:alphaModFix amt="70000"/>
          </a:blip>
          <a:srcRect l="21875" r="21875"/>
          <a:stretch>
            <a:fillRect/>
          </a:stretch>
        </p:blipFill>
        <p:spPr>
          <a:xfrm>
            <a:off x="578662" y="912874"/>
            <a:ext cx="2874863" cy="3833150"/>
          </a:xfrm>
          <a:prstGeom prst="parallelogram">
            <a:avLst/>
          </a:prstGeom>
        </p:spPr>
      </p:pic>
      <p:sp>
        <p:nvSpPr>
          <p:cNvPr id="7" name="AutoShape 7"/>
          <p:cNvSpPr/>
          <p:nvPr/>
        </p:nvSpPr>
        <p:spPr>
          <a:xfrm>
            <a:off x="1952680" y="4872106"/>
            <a:ext cx="7203254" cy="5261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377976" y="4872106"/>
            <a:ext cx="578171" cy="5261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074903" y="4844251"/>
            <a:ext cx="124000" cy="124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1255625" y="4849416"/>
            <a:ext cx="115142" cy="11514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427489" y="4854581"/>
            <a:ext cx="106285" cy="10628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1583846" y="4859746"/>
            <a:ext cx="97428" cy="97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737996" y="4855387"/>
            <a:ext cx="88571" cy="885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3714750" y="1672622"/>
            <a:ext cx="4875483"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在数字化时代，数据已经成为企业进行决策的重要依据，通过数据驱动可以更好地进行成本费用控制和精细化管理。</a:t>
            </a:r>
          </a:p>
        </p:txBody>
      </p:sp>
      <p:sp>
        <p:nvSpPr>
          <p:cNvPr id="15" name="TextBox 15"/>
          <p:cNvSpPr txBox="1"/>
          <p:nvPr/>
        </p:nvSpPr>
        <p:spPr>
          <a:xfrm>
            <a:off x="3714750" y="3222117"/>
            <a:ext cx="4875483"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通过数据分析和数据挖掘等技术手段，企业可以更好地分析自身的成本结构和经营状况，发现潜在的成本控制点和管理优化点。</a:t>
            </a:r>
          </a:p>
        </p:txBody>
      </p:sp>
      <p:sp>
        <p:nvSpPr>
          <p:cNvPr id="16" name="AutoShape 16"/>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以数据驱动为手段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3">
            <a:alphaModFix amt="70000"/>
          </a:blip>
          <a:srcRect l="10875" r="10875"/>
          <a:stretch>
            <a:fillRect/>
          </a:stretch>
        </p:blipFill>
        <p:spPr>
          <a:xfrm>
            <a:off x="733971" y="1105724"/>
            <a:ext cx="3783824" cy="3783825"/>
          </a:xfrm>
          <a:prstGeom prst="roundRect">
            <a:avLst/>
          </a:prstGeom>
        </p:spPr>
      </p:pic>
      <p:sp>
        <p:nvSpPr>
          <p:cNvPr id="5" name="TextBox 5"/>
          <p:cNvSpPr txBox="1"/>
          <p:nvPr/>
        </p:nvSpPr>
        <p:spPr>
          <a:xfrm>
            <a:off x="4891990" y="1105724"/>
            <a:ext cx="3718928"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成本费用控制和精细化管理的最终目标是提高企业的经济效益和管理水平，因此需要以提升效益为目标。</a:t>
            </a:r>
          </a:p>
        </p:txBody>
      </p:sp>
      <p:sp>
        <p:nvSpPr>
          <p:cNvPr id="6" name="TextBox 6"/>
          <p:cNvSpPr txBox="1"/>
          <p:nvPr/>
        </p:nvSpPr>
        <p:spPr>
          <a:xfrm>
            <a:off x="4891990" y="2899456"/>
            <a:ext cx="3718928" cy="94059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通过精细化的成本控制和优化管理流程，企业可以更好地降低成本和提高管理效率，实现可持续发展和提高企业竞争力。</a:t>
            </a:r>
          </a:p>
        </p:txBody>
      </p:sp>
      <p:sp>
        <p:nvSpPr>
          <p:cNvPr id="7" name="AutoShape 7"/>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以提升效益为目标</a:t>
            </a:r>
          </a:p>
        </p:txBody>
      </p:sp>
      <p:sp>
        <p:nvSpPr>
          <p:cNvPr id="28" name="AutoShape 28"/>
          <p:cNvSpPr/>
          <p:nvPr/>
        </p:nvSpPr>
        <p:spPr>
          <a:xfrm>
            <a:off x="7941969" y="-729230"/>
            <a:ext cx="1348588" cy="1348588"/>
          </a:xfrm>
          <a:prstGeom prst="ellipse">
            <a:avLst/>
          </a:prstGeom>
          <a:gradFill>
            <a:gsLst>
              <a:gs pos="0">
                <a:schemeClr val="accent2">
                  <a:alpha val="19000"/>
                </a:schemeClr>
              </a:gs>
              <a:gs pos="100000">
                <a:schemeClr val="accent1">
                  <a:alpha val="19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275288" y="3718958"/>
            <a:ext cx="550576" cy="550576"/>
          </a:xfrm>
          <a:prstGeom prst="ellipse">
            <a:avLst/>
          </a:prstGeom>
          <a:gradFill>
            <a:gsLst>
              <a:gs pos="0">
                <a:schemeClr val="accent4">
                  <a:lumMod val="40000"/>
                  <a:lumOff val="60000"/>
                  <a:alpha val="20000"/>
                  <a:lumMod val="75000"/>
                </a:schemeClr>
              </a:gs>
              <a:gs pos="100000">
                <a:schemeClr val="accent4">
                  <a:alpha val="2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flipH="1">
            <a:off x="6233606" y="692831"/>
            <a:ext cx="3630061" cy="4190167"/>
          </a:xfrm>
          <a:prstGeom prst="parallelogram">
            <a:avLst/>
          </a:prstGeom>
          <a:gradFill>
            <a:gsLst>
              <a:gs pos="0">
                <a:schemeClr val="accent2">
                  <a:alpha val="32000"/>
                </a:schemeClr>
              </a:gs>
              <a:gs pos="100000">
                <a:schemeClr val="lt1">
                  <a:alpha val="32000"/>
                </a:schemeClr>
              </a:gs>
            </a:gsLst>
            <a:lin ang="16200000"/>
          </a:gra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0" y="4884434"/>
            <a:ext cx="473378" cy="47337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218641" y="4884434"/>
            <a:ext cx="9306359" cy="47337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0" y="5070701"/>
            <a:ext cx="413317" cy="28711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flipH="1">
            <a:off x="5717139" y="0"/>
            <a:ext cx="3234267" cy="4154865"/>
          </a:xfrm>
          <a:prstGeom prst="parallelogram">
            <a:avLst/>
          </a:prstGeom>
          <a:gradFill>
            <a:gsLst>
              <a:gs pos="0">
                <a:schemeClr val="accent2">
                  <a:alpha val="50000"/>
                  <a:lumMod val="40000"/>
                  <a:lumOff val="60000"/>
                </a:schemeClr>
              </a:gs>
              <a:gs pos="100000">
                <a:schemeClr val="accent2">
                  <a:alpha val="50000"/>
                </a:schemeClr>
              </a:gs>
            </a:gsLst>
            <a:lin ang="5400000"/>
          </a:gra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flipH="1">
            <a:off x="691479" y="1560594"/>
            <a:ext cx="182269" cy="195477"/>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Freeform 10"/>
          <p:cNvSpPr/>
          <p:nvPr/>
        </p:nvSpPr>
        <p:spPr>
          <a:xfrm flipH="1">
            <a:off x="897790" y="1560594"/>
            <a:ext cx="182269" cy="195477"/>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flipH="1">
            <a:off x="1080059" y="1560594"/>
            <a:ext cx="182269" cy="195477"/>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2" name="Connector 12"/>
          <p:cNvCxnSpPr/>
          <p:nvPr/>
        </p:nvCxnSpPr>
        <p:spPr>
          <a:xfrm>
            <a:off x="705339" y="3686440"/>
            <a:ext cx="1354667" cy="0"/>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
        <p:nvSpPr>
          <p:cNvPr id="13" name="TextBox 13"/>
          <p:cNvSpPr txBox="1"/>
          <p:nvPr/>
        </p:nvSpPr>
        <p:spPr>
          <a:xfrm>
            <a:off x="588528" y="1658332"/>
            <a:ext cx="6783844" cy="154781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5700" b="1">
                <a:solidFill>
                  <a:schemeClr val="accent1"/>
                </a:solidFill>
                <a:latin typeface="Microsoft Yahei"/>
                <a:ea typeface="Microsoft Yahei"/>
                <a:cs typeface="Microsoft Yahei"/>
              </a:rPr>
              <a:t>03</a:t>
            </a:r>
          </a:p>
        </p:txBody>
      </p:sp>
      <p:sp>
        <p:nvSpPr>
          <p:cNvPr id="14" name="Freeform 14"/>
          <p:cNvSpPr/>
          <p:nvPr/>
        </p:nvSpPr>
        <p:spPr>
          <a:xfrm flipH="1">
            <a:off x="2027671" y="3632465"/>
            <a:ext cx="91135" cy="97739"/>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8833899"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169123"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8864356" y="259556"/>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8833899"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169123"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8864356" y="397305"/>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8833899"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169123"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8864356" y="535054"/>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TextBox 24"/>
          <p:cNvSpPr txBox="1"/>
          <p:nvPr/>
        </p:nvSpPr>
        <p:spPr>
          <a:xfrm>
            <a:off x="588528" y="2764631"/>
            <a:ext cx="5645078"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400" b="1">
                <a:solidFill>
                  <a:schemeClr val="accent1"/>
                </a:solidFill>
                <a:latin typeface="Microsoft Yahei"/>
                <a:ea typeface="Microsoft Yahei"/>
                <a:cs typeface="Microsoft Yahei"/>
              </a:rPr>
              <a:t>成本费用控制精细化管理的实施方法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85609" y="1030568"/>
            <a:ext cx="3989384" cy="3989384"/>
          </a:xfrm>
          <a:prstGeom prst="ellipse">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3">
            <a:alphaModFix/>
          </a:blip>
          <a:stretch>
            <a:fillRect/>
          </a:stretch>
        </p:blipFill>
        <p:spPr>
          <a:xfrm>
            <a:off x="-378398" y="1237779"/>
            <a:ext cx="3574962" cy="3574962"/>
          </a:xfrm>
          <a:prstGeom prst="ellipse">
            <a:avLst/>
          </a:prstGeom>
        </p:spPr>
      </p:pic>
      <p:sp>
        <p:nvSpPr>
          <p:cNvPr id="6" name="AutoShape 6"/>
          <p:cNvSpPr/>
          <p:nvPr/>
        </p:nvSpPr>
        <p:spPr>
          <a:xfrm>
            <a:off x="3856181" y="3981220"/>
            <a:ext cx="776374" cy="776374"/>
          </a:xfrm>
          <a:prstGeom prst="ellipse">
            <a:avLst/>
          </a:prstGeom>
          <a:gradFill>
            <a:gsLst>
              <a:gs pos="0">
                <a:schemeClr val="accent1">
                  <a:alpha val="100000"/>
                </a:schemeClr>
              </a:gs>
              <a:gs pos="100000">
                <a:schemeClr val="accent2">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67599" y="4102707"/>
            <a:ext cx="753539" cy="5334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rgbClr val="FFFFFF"/>
                </a:solidFill>
                <a:latin typeface="Microsoft Yahei"/>
                <a:ea typeface="Microsoft Yahei"/>
                <a:cs typeface="Microsoft Yahei"/>
              </a:rPr>
              <a:t>03</a:t>
            </a:r>
          </a:p>
        </p:txBody>
      </p:sp>
      <p:sp>
        <p:nvSpPr>
          <p:cNvPr id="8" name="TextBox 8"/>
          <p:cNvSpPr txBox="1"/>
          <p:nvPr/>
        </p:nvSpPr>
        <p:spPr>
          <a:xfrm>
            <a:off x="4745759" y="3790265"/>
            <a:ext cx="4439984"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作业成本管理</a:t>
            </a:r>
          </a:p>
        </p:txBody>
      </p:sp>
      <p:sp>
        <p:nvSpPr>
          <p:cNvPr id="9" name="TextBox 9"/>
          <p:cNvSpPr txBox="1"/>
          <p:nvPr/>
        </p:nvSpPr>
        <p:spPr>
          <a:xfrm>
            <a:off x="4745759" y="4172662"/>
            <a:ext cx="4286138" cy="476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将企业各项作业进行精细化管理，从作业层面控制成本费用。</a:t>
            </a:r>
          </a:p>
        </p:txBody>
      </p:sp>
      <p:sp>
        <p:nvSpPr>
          <p:cNvPr id="10" name="AutoShape 10"/>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TextBox 30"/>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制定全面的成本费用控制策略</a:t>
            </a:r>
          </a:p>
        </p:txBody>
      </p:sp>
      <p:sp>
        <p:nvSpPr>
          <p:cNvPr id="31" name="AutoShape 31"/>
          <p:cNvSpPr/>
          <p:nvPr/>
        </p:nvSpPr>
        <p:spPr>
          <a:xfrm>
            <a:off x="3856181" y="1421548"/>
            <a:ext cx="776374" cy="776374"/>
          </a:xfrm>
          <a:prstGeom prst="ellipse">
            <a:avLst/>
          </a:prstGeom>
          <a:gradFill>
            <a:gsLst>
              <a:gs pos="0">
                <a:schemeClr val="accent1">
                  <a:alpha val="100000"/>
                </a:schemeClr>
              </a:gs>
              <a:gs pos="100000">
                <a:schemeClr val="accent2">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3867599" y="1543035"/>
            <a:ext cx="753539" cy="5334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rgbClr val="FFFFFF"/>
                </a:solidFill>
                <a:latin typeface="Microsoft Yahei"/>
                <a:ea typeface="Microsoft Yahei"/>
                <a:cs typeface="Microsoft Yahei"/>
              </a:rPr>
              <a:t>01</a:t>
            </a:r>
          </a:p>
        </p:txBody>
      </p:sp>
      <p:sp>
        <p:nvSpPr>
          <p:cNvPr id="33" name="TextBox 33"/>
          <p:cNvSpPr txBox="1"/>
          <p:nvPr/>
        </p:nvSpPr>
        <p:spPr>
          <a:xfrm>
            <a:off x="4745759" y="1202018"/>
            <a:ext cx="4439984"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目标成本管理</a:t>
            </a:r>
          </a:p>
        </p:txBody>
      </p:sp>
      <p:sp>
        <p:nvSpPr>
          <p:cNvPr id="34" name="TextBox 34"/>
          <p:cNvSpPr txBox="1"/>
          <p:nvPr/>
        </p:nvSpPr>
        <p:spPr>
          <a:xfrm>
            <a:off x="4745759" y="1565365"/>
            <a:ext cx="4286138"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以企业战略目标为指引，制定全面的成本费用控制目标，包括生产、销售、采购、人力资源等各个方面。</a:t>
            </a:r>
          </a:p>
        </p:txBody>
      </p:sp>
      <p:sp>
        <p:nvSpPr>
          <p:cNvPr id="35" name="AutoShape 35"/>
          <p:cNvSpPr/>
          <p:nvPr/>
        </p:nvSpPr>
        <p:spPr>
          <a:xfrm>
            <a:off x="3856181" y="2701384"/>
            <a:ext cx="776374" cy="776374"/>
          </a:xfrm>
          <a:prstGeom prst="ellipse">
            <a:avLst/>
          </a:prstGeom>
          <a:gradFill>
            <a:gsLst>
              <a:gs pos="0">
                <a:schemeClr val="accent1">
                  <a:alpha val="100000"/>
                </a:schemeClr>
              </a:gs>
              <a:gs pos="100000">
                <a:schemeClr val="accent2">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3867599" y="2822871"/>
            <a:ext cx="753539" cy="5334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rgbClr val="FFFFFF"/>
                </a:solidFill>
                <a:latin typeface="Microsoft Yahei"/>
                <a:ea typeface="Microsoft Yahei"/>
                <a:cs typeface="Microsoft Yahei"/>
              </a:rPr>
              <a:t>02</a:t>
            </a:r>
          </a:p>
        </p:txBody>
      </p:sp>
      <p:sp>
        <p:nvSpPr>
          <p:cNvPr id="37" name="TextBox 37"/>
          <p:cNvSpPr txBox="1"/>
          <p:nvPr/>
        </p:nvSpPr>
        <p:spPr>
          <a:xfrm>
            <a:off x="4745759" y="2491379"/>
            <a:ext cx="4439984"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成本动因分析</a:t>
            </a:r>
          </a:p>
        </p:txBody>
      </p:sp>
      <p:sp>
        <p:nvSpPr>
          <p:cNvPr id="38" name="TextBox 38"/>
          <p:cNvSpPr txBox="1"/>
          <p:nvPr/>
        </p:nvSpPr>
        <p:spPr>
          <a:xfrm>
            <a:off x="4745759" y="2864250"/>
            <a:ext cx="4286138"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找出影响成本费用的各种因素，包括直接成本和间接成本，进行全面的分析和控制。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4" name="Connector 4"/>
          <p:cNvCxnSpPr/>
          <p:nvPr/>
        </p:nvCxnSpPr>
        <p:spPr>
          <a:xfrm flipH="1">
            <a:off x="944678" y="845676"/>
            <a:ext cx="0" cy="4512136"/>
          </a:xfrm>
          <a:prstGeom prst="line">
            <a:avLst/>
          </a:prstGeom>
          <a:ln w="19050">
            <a:solidFill>
              <a:schemeClr val="accent1"/>
            </a:solidFill>
            <a:headEnd type="oval"/>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682184" y="1040895"/>
            <a:ext cx="523030" cy="523030"/>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772096" y="1130806"/>
            <a:ext cx="343207" cy="34320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1681278" y="1022583"/>
            <a:ext cx="7179480" cy="503555"/>
          </a:xfrm>
          <a:prstGeom prst="roundRect">
            <a:avLst/>
          </a:prstGeom>
          <a:gradFill>
            <a:gsLst>
              <a:gs pos="0">
                <a:schemeClr val="accent2">
                  <a:lumMod val="75000"/>
                  <a:alpha val="100000"/>
                </a:schemeClr>
              </a:gs>
              <a:gs pos="100000">
                <a:schemeClr val="accent2">
                  <a:alpha val="100000"/>
                </a:schemeClr>
              </a:gs>
            </a:gsLst>
            <a:lin ang="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rot="-5400000">
            <a:off x="1499845" y="1151484"/>
            <a:ext cx="216262" cy="245753"/>
          </a:xfrm>
          <a:prstGeom prst="triangle">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681278" y="2396349"/>
            <a:ext cx="7179480" cy="503555"/>
          </a:xfrm>
          <a:prstGeom prst="roundRect">
            <a:avLst/>
          </a:prstGeom>
          <a:gradFill>
            <a:gsLst>
              <a:gs pos="0">
                <a:schemeClr val="accent2">
                  <a:lumMod val="75000"/>
                  <a:alpha val="100000"/>
                </a:schemeClr>
              </a:gs>
              <a:gs pos="100000">
                <a:schemeClr val="accent2">
                  <a:alpha val="100000"/>
                </a:schemeClr>
              </a:gs>
            </a:gsLst>
            <a:lin ang="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rot="-5400000">
            <a:off x="1499845" y="2525250"/>
            <a:ext cx="216262" cy="245753"/>
          </a:xfrm>
          <a:prstGeom prst="triangle">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681278" y="3770115"/>
            <a:ext cx="7179480" cy="503555"/>
          </a:xfrm>
          <a:prstGeom prst="roundRect">
            <a:avLst/>
          </a:prstGeom>
          <a:gradFill>
            <a:gsLst>
              <a:gs pos="0">
                <a:schemeClr val="accent2">
                  <a:lumMod val="75000"/>
                  <a:alpha val="100000"/>
                </a:schemeClr>
              </a:gs>
              <a:gs pos="100000">
                <a:schemeClr val="accent2">
                  <a:alpha val="100000"/>
                </a:schemeClr>
              </a:gs>
            </a:gsLst>
            <a:lin ang="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rot="-5400000">
            <a:off x="1499845" y="3899016"/>
            <a:ext cx="216262" cy="245753"/>
          </a:xfrm>
          <a:prstGeom prst="triangle">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TextBox 13"/>
          <p:cNvSpPr txBox="1"/>
          <p:nvPr/>
        </p:nvSpPr>
        <p:spPr>
          <a:xfrm>
            <a:off x="1854050" y="986153"/>
            <a:ext cx="5588727"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rgbClr val="FFFFFF"/>
                </a:solidFill>
                <a:latin typeface="Microsoft Yahei"/>
                <a:ea typeface="Microsoft Yahei"/>
                <a:cs typeface="Microsoft Yahei"/>
              </a:rPr>
              <a:t>制定统一的成本核算规范</a:t>
            </a:r>
          </a:p>
        </p:txBody>
      </p:sp>
      <p:sp>
        <p:nvSpPr>
          <p:cNvPr id="14" name="TextBox 14"/>
          <p:cNvSpPr txBox="1"/>
          <p:nvPr/>
        </p:nvSpPr>
        <p:spPr>
          <a:xfrm>
            <a:off x="1775643" y="1600247"/>
            <a:ext cx="7006708" cy="428476"/>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999">
                <a:solidFill>
                  <a:schemeClr val="dk1"/>
                </a:solidFill>
                <a:latin typeface="Microsoft Yahei"/>
                <a:ea typeface="Microsoft Yahei"/>
                <a:cs typeface="Microsoft Yahei"/>
              </a:rPr>
              <a:t>建立标准的成本核算体系，统一核算口径和方法，确保成本数据的准确性和可比性。</a:t>
            </a:r>
          </a:p>
        </p:txBody>
      </p:sp>
      <p:sp>
        <p:nvSpPr>
          <p:cNvPr id="15" name="TextBox 15"/>
          <p:cNvSpPr txBox="1"/>
          <p:nvPr/>
        </p:nvSpPr>
        <p:spPr>
          <a:xfrm>
            <a:off x="1870007" y="2362650"/>
            <a:ext cx="5588727"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rgbClr val="FFFFFF"/>
                </a:solidFill>
                <a:latin typeface="Microsoft Yahei"/>
                <a:ea typeface="Microsoft Yahei"/>
                <a:cs typeface="Microsoft Yahei"/>
              </a:rPr>
              <a:t>强化成本核算培训</a:t>
            </a:r>
          </a:p>
        </p:txBody>
      </p:sp>
      <p:sp>
        <p:nvSpPr>
          <p:cNvPr id="16" name="TextBox 16"/>
          <p:cNvSpPr txBox="1"/>
          <p:nvPr/>
        </p:nvSpPr>
        <p:spPr>
          <a:xfrm>
            <a:off x="1775643" y="2957054"/>
            <a:ext cx="6990751" cy="428476"/>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999">
                <a:solidFill>
                  <a:schemeClr val="dk1"/>
                </a:solidFill>
                <a:latin typeface="Microsoft Yahei"/>
                <a:ea typeface="Microsoft Yahei"/>
                <a:cs typeface="Microsoft Yahei"/>
              </a:rPr>
              <a:t>对财务人员进行专业的培训，提高成本核算水平，避免核算误差。</a:t>
            </a:r>
          </a:p>
        </p:txBody>
      </p:sp>
      <p:sp>
        <p:nvSpPr>
          <p:cNvPr id="17" name="TextBox 17"/>
          <p:cNvSpPr txBox="1"/>
          <p:nvPr/>
        </p:nvSpPr>
        <p:spPr>
          <a:xfrm>
            <a:off x="1898582" y="3741540"/>
            <a:ext cx="5588727"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rgbClr val="FFFFFF"/>
                </a:solidFill>
                <a:latin typeface="Microsoft Yahei"/>
                <a:ea typeface="Microsoft Yahei"/>
                <a:cs typeface="Microsoft Yahei"/>
              </a:rPr>
              <a:t>监督成本核算过程</a:t>
            </a:r>
          </a:p>
        </p:txBody>
      </p:sp>
      <p:sp>
        <p:nvSpPr>
          <p:cNvPr id="18" name="TextBox 18"/>
          <p:cNvSpPr txBox="1"/>
          <p:nvPr/>
        </p:nvSpPr>
        <p:spPr>
          <a:xfrm>
            <a:off x="1789930" y="4330820"/>
            <a:ext cx="6962176" cy="428476"/>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999">
                <a:solidFill>
                  <a:schemeClr val="dk1"/>
                </a:solidFill>
                <a:latin typeface="Microsoft Yahei"/>
                <a:ea typeface="Microsoft Yahei"/>
                <a:cs typeface="Microsoft Yahei"/>
              </a:rPr>
              <a:t>定期检查成本核算过程，确保核算数据的真实性和完整性。</a:t>
            </a:r>
          </a:p>
        </p:txBody>
      </p:sp>
      <p:sp>
        <p:nvSpPr>
          <p:cNvPr id="19" name="TextBox 19"/>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建立标准的成本核算体系</a:t>
            </a:r>
          </a:p>
        </p:txBody>
      </p:sp>
      <p:sp>
        <p:nvSpPr>
          <p:cNvPr id="20" name="AutoShape 20"/>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682184" y="2396349"/>
            <a:ext cx="523030" cy="523030"/>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772096" y="2486260"/>
            <a:ext cx="343207" cy="34320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682184" y="3770115"/>
            <a:ext cx="523030" cy="523030"/>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772096" y="3860026"/>
            <a:ext cx="343207" cy="34320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引入先进的成本管理系统</a:t>
            </a:r>
          </a:p>
        </p:txBody>
      </p:sp>
      <p:sp>
        <p:nvSpPr>
          <p:cNvPr id="5" name="AutoShape 5"/>
          <p:cNvSpPr/>
          <p:nvPr/>
        </p:nvSpPr>
        <p:spPr>
          <a:xfrm>
            <a:off x="448969" y="1045031"/>
            <a:ext cx="2753967" cy="3675408"/>
          </a:xfrm>
          <a:prstGeom prst="rect">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3385516" y="1045031"/>
            <a:ext cx="2753967" cy="3675408"/>
          </a:xfrm>
          <a:prstGeom prst="rect">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6340106" y="1045031"/>
            <a:ext cx="2753967" cy="3675408"/>
          </a:xfrm>
          <a:prstGeom prst="rect">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TextBox 8"/>
          <p:cNvSpPr txBox="1"/>
          <p:nvPr/>
        </p:nvSpPr>
        <p:spPr>
          <a:xfrm>
            <a:off x="8120301" y="-720998"/>
            <a:ext cx="1029414" cy="5238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00" b="1">
                <a:solidFill>
                  <a:srgbClr val="FFFFFF"/>
                </a:solidFill>
                <a:latin typeface="Microsoft Yahei"/>
                <a:ea typeface="Microsoft Yahei"/>
                <a:cs typeface="Microsoft Yahei"/>
              </a:rPr>
              <a:t>要点三</a:t>
            </a:r>
          </a:p>
        </p:txBody>
      </p:sp>
      <p:sp>
        <p:nvSpPr>
          <p:cNvPr id="9" name="AutoShape 9"/>
          <p:cNvSpPr/>
          <p:nvPr/>
        </p:nvSpPr>
        <p:spPr>
          <a:xfrm>
            <a:off x="6340106" y="1045031"/>
            <a:ext cx="1214515" cy="39526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311557" y="1045031"/>
            <a:ext cx="395268" cy="395268"/>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3395781" y="1045031"/>
            <a:ext cx="1214515" cy="3952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367232" y="1045031"/>
            <a:ext cx="395268" cy="395268"/>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48969" y="1045031"/>
            <a:ext cx="1214515" cy="39526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1420419" y="1045031"/>
            <a:ext cx="395268" cy="395268"/>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TextBox 15"/>
          <p:cNvSpPr txBox="1"/>
          <p:nvPr/>
        </p:nvSpPr>
        <p:spPr>
          <a:xfrm>
            <a:off x="685865" y="1591177"/>
            <a:ext cx="2339957" cy="8763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选择适合企业的成本管理系统</a:t>
            </a:r>
          </a:p>
        </p:txBody>
      </p:sp>
      <p:sp>
        <p:nvSpPr>
          <p:cNvPr id="16" name="TextBox 16"/>
          <p:cNvSpPr txBox="1"/>
          <p:nvPr/>
        </p:nvSpPr>
        <p:spPr>
          <a:xfrm>
            <a:off x="685865" y="2364664"/>
            <a:ext cx="2339957" cy="94059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引入适合企业实际情况的成本管理系统，如ERP、SCM等，提高管理效率和准确性。</a:t>
            </a:r>
          </a:p>
        </p:txBody>
      </p:sp>
      <p:sp>
        <p:nvSpPr>
          <p:cNvPr id="17" name="TextBox 17"/>
          <p:cNvSpPr txBox="1"/>
          <p:nvPr/>
        </p:nvSpPr>
        <p:spPr>
          <a:xfrm>
            <a:off x="685865" y="985937"/>
            <a:ext cx="862258" cy="5238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b="1">
                <a:solidFill>
                  <a:srgbClr val="FFFFFF"/>
                </a:solidFill>
                <a:latin typeface="Microsoft Yahei"/>
                <a:ea typeface="Microsoft Yahei"/>
                <a:cs typeface="Microsoft Yahei"/>
              </a:rPr>
              <a:t>要点一</a:t>
            </a:r>
          </a:p>
        </p:txBody>
      </p:sp>
      <p:sp>
        <p:nvSpPr>
          <p:cNvPr id="18" name="TextBox 18"/>
          <p:cNvSpPr txBox="1"/>
          <p:nvPr/>
        </p:nvSpPr>
        <p:spPr>
          <a:xfrm>
            <a:off x="3653139" y="985937"/>
            <a:ext cx="862258" cy="5238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b="1">
                <a:solidFill>
                  <a:srgbClr val="FFFFFF"/>
                </a:solidFill>
                <a:latin typeface="Microsoft Yahei"/>
                <a:ea typeface="Microsoft Yahei"/>
                <a:cs typeface="Microsoft Yahei"/>
              </a:rPr>
              <a:t>要点二</a:t>
            </a:r>
          </a:p>
        </p:txBody>
      </p:sp>
      <p:sp>
        <p:nvSpPr>
          <p:cNvPr id="19" name="TextBox 19"/>
          <p:cNvSpPr txBox="1"/>
          <p:nvPr/>
        </p:nvSpPr>
        <p:spPr>
          <a:xfrm>
            <a:off x="3592521" y="1591177"/>
            <a:ext cx="2339957" cy="8763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培训员工掌握成本管理系统</a:t>
            </a:r>
          </a:p>
        </p:txBody>
      </p:sp>
      <p:sp>
        <p:nvSpPr>
          <p:cNvPr id="20" name="TextBox 20"/>
          <p:cNvSpPr txBox="1"/>
          <p:nvPr/>
        </p:nvSpPr>
        <p:spPr>
          <a:xfrm>
            <a:off x="3592521" y="2364664"/>
            <a:ext cx="2339957"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加强对员工关于成本管理系统方面的培训，使其能够熟练操作相关软件。</a:t>
            </a:r>
          </a:p>
        </p:txBody>
      </p:sp>
      <p:sp>
        <p:nvSpPr>
          <p:cNvPr id="21" name="TextBox 21"/>
          <p:cNvSpPr txBox="1"/>
          <p:nvPr/>
        </p:nvSpPr>
        <p:spPr>
          <a:xfrm>
            <a:off x="6567285" y="1591177"/>
            <a:ext cx="2339957" cy="8763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定期评估成本管理系统</a:t>
            </a:r>
          </a:p>
        </p:txBody>
      </p:sp>
      <p:sp>
        <p:nvSpPr>
          <p:cNvPr id="22" name="TextBox 22"/>
          <p:cNvSpPr txBox="1"/>
          <p:nvPr/>
        </p:nvSpPr>
        <p:spPr>
          <a:xfrm>
            <a:off x="6567285" y="2364664"/>
            <a:ext cx="2339957"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对引入的成本管理系统进行定期评估，以便及时发现问题并进行改进。</a:t>
            </a:r>
          </a:p>
        </p:txBody>
      </p:sp>
      <p:sp>
        <p:nvSpPr>
          <p:cNvPr id="23" name="TextBox 23"/>
          <p:cNvSpPr txBox="1"/>
          <p:nvPr/>
        </p:nvSpPr>
        <p:spPr>
          <a:xfrm>
            <a:off x="6599308" y="987881"/>
            <a:ext cx="862258" cy="5238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b="1">
                <a:solidFill>
                  <a:srgbClr val="FFFFFF"/>
                </a:solidFill>
                <a:latin typeface="Microsoft Yahei"/>
                <a:ea typeface="Microsoft Yahei"/>
                <a:cs typeface="Microsoft Yahei"/>
              </a:rPr>
              <a:t>要点三</a:t>
            </a:r>
          </a:p>
        </p:txBody>
      </p:sp>
      <p:sp>
        <p:nvSpPr>
          <p:cNvPr id="24" name="AutoShape 24"/>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396777" y="4936668"/>
            <a:ext cx="548022" cy="9609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355440" y="4936668"/>
            <a:ext cx="96092" cy="9609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888840" y="4936668"/>
            <a:ext cx="96092" cy="9609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47" name="Connector 47"/>
          <p:cNvCxnSpPr/>
          <p:nvPr/>
        </p:nvCxnSpPr>
        <p:spPr>
          <a:xfrm>
            <a:off x="944799" y="4994660"/>
            <a:ext cx="8587384"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96741" y="1272077"/>
            <a:ext cx="180091" cy="18009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776832" y="1584810"/>
            <a:ext cx="3433502" cy="5485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Microsoft Yahei"/>
                <a:ea typeface="Microsoft Yahei"/>
                <a:cs typeface="Microsoft Yahei"/>
              </a:rPr>
              <a:t>建立健全内部控制制度，确保各项成本控制措施的有效执行。</a:t>
            </a:r>
          </a:p>
        </p:txBody>
      </p:sp>
      <p:sp>
        <p:nvSpPr>
          <p:cNvPr id="6" name="TextBox 6"/>
          <p:cNvSpPr txBox="1"/>
          <p:nvPr/>
        </p:nvSpPr>
        <p:spPr>
          <a:xfrm>
            <a:off x="776832" y="1179287"/>
            <a:ext cx="3245795" cy="365671"/>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00" b="1">
                <a:solidFill>
                  <a:schemeClr val="dk1"/>
                </a:solidFill>
                <a:latin typeface="Microsoft Yahei"/>
                <a:ea typeface="Microsoft Yahei"/>
                <a:cs typeface="Microsoft Yahei"/>
              </a:rPr>
              <a:t>完善内部控制制度</a:t>
            </a:r>
          </a:p>
        </p:txBody>
      </p:sp>
      <p:pic>
        <p:nvPicPr>
          <p:cNvPr id="7" name="Picture 7"/>
          <p:cNvPicPr>
            <a:picLocks noChangeAspect="1"/>
          </p:cNvPicPr>
          <p:nvPr/>
        </p:nvPicPr>
        <p:blipFill>
          <a:blip r:embed="rId3"/>
          <a:stretch>
            <a:fillRect/>
          </a:stretch>
        </p:blipFill>
        <p:spPr>
          <a:xfrm>
            <a:off x="4762500" y="901549"/>
            <a:ext cx="4058190" cy="4058190"/>
          </a:xfrm>
          <a:prstGeom prst="ellipse">
            <a:avLst/>
          </a:prstGeom>
        </p:spPr>
      </p:pic>
      <p:sp>
        <p:nvSpPr>
          <p:cNvPr id="8" name="TextBox 8"/>
          <p:cNvSpPr txBox="1"/>
          <p:nvPr/>
        </p:nvSpPr>
        <p:spPr>
          <a:xfrm>
            <a:off x="776832" y="2842110"/>
            <a:ext cx="3433502" cy="5485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Microsoft Yahei"/>
                <a:ea typeface="Microsoft Yahei"/>
                <a:cs typeface="Microsoft Yahei"/>
              </a:rPr>
              <a:t>通过内部审计发现存在的问题并及时纠正，强化对成本费用控制的监督。</a:t>
            </a:r>
          </a:p>
        </p:txBody>
      </p:sp>
      <p:sp>
        <p:nvSpPr>
          <p:cNvPr id="9" name="TextBox 9"/>
          <p:cNvSpPr txBox="1"/>
          <p:nvPr/>
        </p:nvSpPr>
        <p:spPr>
          <a:xfrm>
            <a:off x="776832" y="2436587"/>
            <a:ext cx="3245795" cy="365671"/>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00" b="1">
                <a:solidFill>
                  <a:schemeClr val="dk1"/>
                </a:solidFill>
                <a:latin typeface="Microsoft Yahei"/>
                <a:ea typeface="Microsoft Yahei"/>
                <a:cs typeface="Microsoft Yahei"/>
              </a:rPr>
              <a:t>内部审计与监督</a:t>
            </a:r>
          </a:p>
        </p:txBody>
      </p:sp>
      <p:sp>
        <p:nvSpPr>
          <p:cNvPr id="10" name="TextBox 10"/>
          <p:cNvSpPr txBox="1"/>
          <p:nvPr/>
        </p:nvSpPr>
        <p:spPr>
          <a:xfrm>
            <a:off x="776832" y="4120577"/>
            <a:ext cx="3433502" cy="5485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Microsoft Yahei"/>
                <a:ea typeface="Microsoft Yahei"/>
                <a:cs typeface="Microsoft Yahei"/>
              </a:rPr>
              <a:t>建立激励与约束机制，对成本控制表现优秀的员工给予奖励，对造成浪费的行为进行惩罚。</a:t>
            </a:r>
          </a:p>
        </p:txBody>
      </p:sp>
      <p:sp>
        <p:nvSpPr>
          <p:cNvPr id="11" name="TextBox 11"/>
          <p:cNvSpPr txBox="1"/>
          <p:nvPr/>
        </p:nvSpPr>
        <p:spPr>
          <a:xfrm>
            <a:off x="776832" y="3715053"/>
            <a:ext cx="3245795" cy="365671"/>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00" b="1">
                <a:solidFill>
                  <a:schemeClr val="dk1"/>
                </a:solidFill>
                <a:latin typeface="Microsoft Yahei"/>
                <a:ea typeface="Microsoft Yahei"/>
                <a:cs typeface="Microsoft Yahei"/>
              </a:rPr>
              <a:t>激励与约束机制</a:t>
            </a:r>
          </a:p>
        </p:txBody>
      </p:sp>
      <p:grpSp>
        <p:nvGrpSpPr>
          <p:cNvPr id="12" name="Group 12"/>
          <p:cNvGrpSpPr/>
          <p:nvPr/>
        </p:nvGrpSpPr>
        <p:grpSpPr>
          <a:xfrm>
            <a:off x="355440" y="223264"/>
            <a:ext cx="402793" cy="344077"/>
            <a:chOff x="355440" y="223264"/>
            <a:chExt cx="402793" cy="344077"/>
          </a:xfrm>
        </p:grpSpPr>
        <p:sp>
          <p:nvSpPr>
            <p:cNvPr id="13" name="AutoShape 13"/>
            <p:cNvSpPr/>
            <p:nvPr/>
          </p:nvSpPr>
          <p:spPr>
            <a:xfrm>
              <a:off x="355440" y="22556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449257" y="22326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38379" y="22460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624819" y="23161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06988" y="22838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355440" y="317579"/>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449257" y="315275"/>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538379" y="316616"/>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624819" y="32362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06988" y="320395"/>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355440" y="409590"/>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449257" y="407285"/>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38379" y="408626"/>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24819" y="415634"/>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06988" y="412405"/>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355440" y="501601"/>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49257" y="499296"/>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38379" y="500637"/>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24819" y="507645"/>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06988" y="504416"/>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sp>
        <p:nvSpPr>
          <p:cNvPr id="33" name="TextBox 33"/>
          <p:cNvSpPr txBox="1"/>
          <p:nvPr/>
        </p:nvSpPr>
        <p:spPr>
          <a:xfrm>
            <a:off x="952245" y="178162"/>
            <a:ext cx="7815272" cy="4342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加强内部控制与审计</a:t>
            </a:r>
          </a:p>
        </p:txBody>
      </p:sp>
      <p:sp>
        <p:nvSpPr>
          <p:cNvPr id="34" name="AutoShape 34"/>
          <p:cNvSpPr/>
          <p:nvPr/>
        </p:nvSpPr>
        <p:spPr>
          <a:xfrm>
            <a:off x="596741" y="2529377"/>
            <a:ext cx="180091" cy="18009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96741" y="3807843"/>
            <a:ext cx="180091" cy="18009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https://d.book118.com/275012101333011041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2024-09-02T17:21:04.712</cp:lastPrinted>
  <dcterms:created xsi:type="dcterms:W3CDTF">2024-09-02T09:21:04Z</dcterms:created>
  <dcterms:modified xsi:type="dcterms:W3CDTF">2024-09-02T09:21:06Z</dcterms:modified>
</cp:coreProperties>
</file>