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1" r:id="rId14"/>
  </p:sldIdLst>
  <p:sldSz cx="12192000" cy="6858000"/>
  <p:notesSz cx="6858000" cy="9144000"/>
  <p:custDataLst>
    <p:tags r:id="rId15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tags" Target="tags/tag1.xml" /><Relationship Id="rId16" Type="http://schemas.openxmlformats.org/officeDocument/2006/relationships/presProps" Target="presProps.xml" /><Relationship Id="rId17" Type="http://schemas.openxmlformats.org/officeDocument/2006/relationships/viewProps" Target="viewProps.xml" /><Relationship Id="rId18" Type="http://schemas.openxmlformats.org/officeDocument/2006/relationships/theme" Target="theme/theme1.xml" /><Relationship Id="rId19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20726F7-3E57-49AC-9589-D4998516871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B5AAE00-77C5-482A-AF39-D0794B7F4E7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5D20B0E-5A11-4F93-8417-42ED7F43F8B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67B323D0-8BD5-41D1-86DB-7AAA21A6335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5FF1D694-2463-4CE1-B08C-E408087B750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1AED648A-AE81-4AA1-9BEF-129797B85FA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D85A2646-E85A-4275-AAA6-195549EB227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0F012954-478D-4BCA-B42E-1A7676645B7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312AE66E-73A5-47A4-97B9-5DDCDFFFEAB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2021D45-53B0-414C-AB0C-7527CCF625F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3969879-8E96-4D36-AC24-E4AFC0262DE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3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6.jpeg" /><Relationship Id="rId4" Type="http://schemas.openxmlformats.org/officeDocument/2006/relationships/image" Target="../media/image7.jpeg" /><Relationship Id="rId5" Type="http://schemas.openxmlformats.org/officeDocument/2006/relationships/image" Target="../media/image3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9.jpeg" /><Relationship Id="rId4" Type="http://schemas.openxmlformats.org/officeDocument/2006/relationships/image" Target="../media/image10.jpeg" /><Relationship Id="rId5" Type="http://schemas.openxmlformats.org/officeDocument/2006/relationships/image" Target="../media/image3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1.jpeg" /><Relationship Id="rId3" Type="http://schemas.openxmlformats.org/officeDocument/2006/relationships/image" Target="../media/image3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2.jpeg" /><Relationship Id="rId3" Type="http://schemas.openxmlformats.org/officeDocument/2006/relationships/image" Target="../media/image3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3.jpeg" /><Relationship Id="rId3" Type="http://schemas.openxmlformats.org/officeDocument/2006/relationships/image" Target="../media/image14.jpeg" /><Relationship Id="rId4" Type="http://schemas.openxmlformats.org/officeDocument/2006/relationships/image" Target="../media/image15.jpeg" /><Relationship Id="rId5" Type="http://schemas.openxmlformats.org/officeDocument/2006/relationships/image" Target="../media/image3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6.jpeg" /><Relationship Id="rId3" Type="http://schemas.openxmlformats.org/officeDocument/2006/relationships/image" Target="../media/image3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275020002240011040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849616" y="1681622"/>
            <a:ext cx="6249900" cy="19773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95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膝关节单髁置换护理查房</a:t>
            </a:r>
          </a:p>
        </p:txBody>
      </p:sp>
      <p:sp>
        <p:nvSpPr>
          <p:cNvPr id="5" name="AutoShape 5"/>
          <p:cNvSpPr/>
          <p:nvPr/>
        </p:nvSpPr>
        <p:spPr>
          <a:xfrm>
            <a:off x="8360225" y="302442"/>
            <a:ext cx="3351690" cy="419156"/>
          </a:xfrm>
          <a:prstGeom prst="rect">
            <a:avLst/>
          </a:prstGeom>
        </p:spPr>
        <p:txBody>
          <a:bodyPr wrap="square" lIns="66008" tIns="33052" rIns="66008" bIns="33052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200">
                <a:solidFill>
                  <a:schemeClr val="lt1"/>
                </a:solidFill>
                <a:latin typeface="Microsoft Yahei"/>
                <a:ea typeface="Microsoft Yahei"/>
                <a:cs typeface="Microsoft Yahei"/>
              </a:rPr>
              <a:t>https://wenku.baidu.com</a:t>
            </a:r>
            <a:endParaRPr lang="en-US" sz="1100"/>
          </a:p>
        </p:txBody>
      </p:sp>
      <p:sp>
        <p:nvSpPr>
          <p:cNvPr id="6" name="TextBox 6"/>
          <p:cNvSpPr txBox="1"/>
          <p:nvPr/>
        </p:nvSpPr>
        <p:spPr>
          <a:xfrm>
            <a:off x="689387" y="6072206"/>
            <a:ext cx="2297430" cy="2914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12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REPORTING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9001074" y="877515"/>
            <a:ext cx="2792730" cy="7772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36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目 录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4473390" y="1191132"/>
            <a:ext cx="6278486" cy="532671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spcBef>
                <a:spcPct val="0"/>
              </a:spcBef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膝关节单髁置换概述</a:t>
            </a:r>
          </a:p>
          <a:p>
            <a:pPr marL="203200" lvl="0" indent="-203200">
              <a:lnSpc>
                <a:spcPct val="150000"/>
              </a:lnSpc>
              <a:spcBef>
                <a:spcPct val="0"/>
              </a:spcBef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膝关节单髁置换术前护理</a:t>
            </a:r>
          </a:p>
          <a:p>
            <a:pPr marL="203200" lvl="0" indent="-203200">
              <a:lnSpc>
                <a:spcPct val="150000"/>
              </a:lnSpc>
              <a:spcBef>
                <a:spcPct val="0"/>
              </a:spcBef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膝关节单髁置换术后护理</a:t>
            </a:r>
          </a:p>
          <a:p>
            <a:pPr marL="203200" lvl="0" indent="-203200">
              <a:lnSpc>
                <a:spcPct val="150000"/>
              </a:lnSpc>
              <a:spcBef>
                <a:spcPct val="0"/>
              </a:spcBef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膝关节单髁置换并发症的预防与处理</a:t>
            </a:r>
          </a:p>
          <a:p>
            <a:pPr marL="203200" lvl="0" indent="-203200">
              <a:lnSpc>
                <a:spcPct val="150000"/>
              </a:lnSpc>
              <a:spcBef>
                <a:spcPct val="0"/>
              </a:spcBef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膝关节单髁置换护理查房案例分享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354301" y="1481613"/>
            <a:ext cx="1849755" cy="929640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90000"/>
              </a:lnSpc>
            </a:pPr>
            <a:r>
              <a:rPr lang="en-US" sz="33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PART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298115" y="1481613"/>
            <a:ext cx="2922600" cy="929640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0000"/>
              </a:lnSpc>
            </a:pPr>
            <a:r>
              <a:rPr lang="en-US" sz="33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853953" y="2362980"/>
            <a:ext cx="6574155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膝关节单髁置换概述</a:t>
            </a:r>
          </a:p>
        </p:txBody>
      </p:sp>
      <p:sp>
        <p:nvSpPr>
          <p:cNvPr id="5" name="AutoShape 5"/>
          <p:cNvSpPr/>
          <p:nvPr/>
        </p:nvSpPr>
        <p:spPr>
          <a:xfrm>
            <a:off x="-186355" y="5615640"/>
            <a:ext cx="2473866" cy="612893"/>
          </a:xfrm>
          <a:prstGeom prst="rect">
            <a:avLst/>
          </a:prstGeom>
        </p:spPr>
        <p:txBody>
          <a:bodyPr wrap="square" lIns="66008" tIns="33052" rIns="66008" bIns="33052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  <a:defRPr/>
            </a:pPr>
            <a:r>
              <a:rPr lang="en-US" sz="12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REPORTING</a:t>
            </a:r>
            <a:endParaRPr lang="en-US" sz="1100"/>
          </a:p>
        </p:txBody>
      </p:sp>
      <p:sp>
        <p:nvSpPr>
          <p:cNvPr id="6" name="AutoShape 6"/>
          <p:cNvSpPr/>
          <p:nvPr/>
        </p:nvSpPr>
        <p:spPr>
          <a:xfrm>
            <a:off x="8226875" y="302442"/>
            <a:ext cx="3351690" cy="419156"/>
          </a:xfrm>
          <a:prstGeom prst="rect">
            <a:avLst/>
          </a:prstGeom>
        </p:spPr>
        <p:txBody>
          <a:bodyPr wrap="square" lIns="66008" tIns="33052" rIns="66008" bIns="33052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defRPr/>
            </a:pPr>
            <a:r>
              <a:rPr lang="en-US" sz="1200">
                <a:solidFill>
                  <a:schemeClr val="lt1"/>
                </a:solidFill>
                <a:latin typeface="Microsoft Yahei"/>
                <a:ea typeface="Microsoft Yahei"/>
                <a:cs typeface="Microsoft Yahei"/>
              </a:rPr>
              <a:t>WENKU DESIGN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32546" r="32546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10729" r="10729"/>
          <a:stretch>
            <a:fillRect/>
          </a:stretch>
        </p:blipFill>
        <p:spPr>
          <a:xfrm>
            <a:off x="5906740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13255" r="13255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1869245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503615" y="4081478"/>
            <a:ext cx="334477" cy="307945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406414" y="2422663"/>
            <a:ext cx="2708275" cy="1383030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膝关节单髁置换是一种手术方法，用于治疗膝关节单侧软骨磨损或损伤，通过置换受损部位，以改善关节功能和减轻疼痛。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1901965"/>
            <a:ext cx="2084387" cy="460375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定义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膝关节单髁置换具有针对性强、创伤小、恢复快、术后功能恢复良好等优点，适用于老年人和活动量较大的患者。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8901714" y="4005263"/>
            <a:ext cx="2084387" cy="460375"/>
          </a:xfrm>
          <a:prstGeom prst="rect">
            <a:avLst/>
          </a:prstGeom>
        </p:spPr>
        <p:txBody>
          <a:bodyPr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特点</a:t>
            </a:r>
            <a:endParaRPr lang="en-US" sz="1100"/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定义与特点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置换受损部位后，疼痛得到缓解，提高生活质量。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减轻疼痛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16667" r="16667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恢复关节功能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t="1875" b="1875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预防关节畸形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l="8958" r="8958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通过手术恢复关节的正常结构和功能，使患者能够恢复正常活动。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及时治疗单侧软骨磨损或损伤，可避免关节畸形的发展。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膝关节单髁置换的重要性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7255" r="7255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膝关节单髁置换最早可追溯到20世纪70年代，经过多年的发展和改进，技术逐渐成熟。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随着材料科学和手术技术的进步，膝关节单髁置换的效果和寿命得到了显著提高，成为治疗膝关节单侧病变的重要手段。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膝关节单髁置换的历史与发展</a:t>
              </a:r>
            </a:p>
          </p:txBody>
        </p:sp>
      </p:grpSp>
      <p:sp>
        <p:nvSpPr>
          <p:cNvPr id="28" name="AutoShape 28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发展</a:t>
            </a:r>
            <a:endParaRPr lang="en-US" sz="1100"/>
          </a:p>
        </p:txBody>
      </p:sp>
      <p:sp>
        <p:nvSpPr>
          <p:cNvPr id="29" name="AutoShape 29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历史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354301" y="1481613"/>
            <a:ext cx="1849755" cy="929640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90000"/>
              </a:lnSpc>
            </a:pPr>
            <a:r>
              <a:rPr lang="en-US" sz="33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PART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298115" y="1481613"/>
            <a:ext cx="2922600" cy="929640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0000"/>
              </a:lnSpc>
            </a:pPr>
            <a:r>
              <a:rPr lang="en-US" sz="33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853953" y="2362980"/>
            <a:ext cx="6574155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膝关节单髁置换术前护理</a:t>
            </a:r>
          </a:p>
        </p:txBody>
      </p:sp>
      <p:sp>
        <p:nvSpPr>
          <p:cNvPr id="5" name="AutoShape 5"/>
          <p:cNvSpPr/>
          <p:nvPr/>
        </p:nvSpPr>
        <p:spPr>
          <a:xfrm>
            <a:off x="-186355" y="5615640"/>
            <a:ext cx="2473866" cy="612893"/>
          </a:xfrm>
          <a:prstGeom prst="rect">
            <a:avLst/>
          </a:prstGeom>
        </p:spPr>
        <p:txBody>
          <a:bodyPr wrap="square" lIns="66008" tIns="33052" rIns="66008" bIns="33052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  <a:defRPr/>
            </a:pPr>
            <a:r>
              <a:rPr lang="en-US" sz="12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REPORTING</a:t>
            </a:r>
            <a:endParaRPr lang="en-US" sz="1100"/>
          </a:p>
        </p:txBody>
      </p:sp>
      <p:sp>
        <p:nvSpPr>
          <p:cNvPr id="6" name="AutoShape 6"/>
          <p:cNvSpPr/>
          <p:nvPr/>
        </p:nvSpPr>
        <p:spPr>
          <a:xfrm>
            <a:off x="8226875" y="302442"/>
            <a:ext cx="3351690" cy="419156"/>
          </a:xfrm>
          <a:prstGeom prst="rect">
            <a:avLst/>
          </a:prstGeom>
        </p:spPr>
        <p:txBody>
          <a:bodyPr wrap="square" lIns="66008" tIns="33052" rIns="66008" bIns="33052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defRPr/>
            </a:pPr>
            <a:r>
              <a:rPr lang="en-US" sz="1200">
                <a:solidFill>
                  <a:schemeClr val="lt1"/>
                </a:solidFill>
                <a:latin typeface="Microsoft Yahei"/>
                <a:ea typeface="Microsoft Yahei"/>
                <a:cs typeface="Microsoft Yahei"/>
              </a:rPr>
              <a:t>WENKU DESIGN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评估患者病情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了解患者膝关节疼痛程度、活动受限程度及病因，评估患者全身状况和手术耐受性。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评估患者心理状况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了解患者对手术的认知程度、心理状态及对疼痛的耐受能力，以便给予适当的心理支持和护理。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 amt="70000"/>
          </a:blip>
          <a:srcRect t="2778" b="2778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术前评估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 flipV="1">
            <a:off x="1296416" y="4399620"/>
            <a:ext cx="2492359" cy="474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3" name="AutoShape 3"/>
          <p:cNvSpPr/>
          <p:nvPr/>
        </p:nvSpPr>
        <p:spPr>
          <a:xfrm rot="-3859086" flipV="1">
            <a:off x="1527125" y="1469413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338084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进行必要的实验室检查和影像学检查，如血常规、凝血功能、心电图等，以排除手术禁忌症。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t="16625" b="16625"/>
          <a:stretch>
            <a:fillRect/>
          </a:stretch>
        </p:blipFill>
        <p:spPr>
          <a:xfrm>
            <a:off x="1632387" y="1536628"/>
            <a:ext cx="1898907" cy="1898907"/>
          </a:xfrm>
          <a:prstGeom prst="ellipse">
            <a:avLst/>
          </a:prstGeom>
        </p:spPr>
      </p:pic>
      <p:sp>
        <p:nvSpPr>
          <p:cNvPr id="6" name="AutoShape 6"/>
          <p:cNvSpPr/>
          <p:nvPr/>
        </p:nvSpPr>
        <p:spPr>
          <a:xfrm rot="-3859086" flipV="1">
            <a:off x="5041284" y="1457221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7" name="Picture 7"/>
          <p:cNvPicPr>
            <a:picLocks noChangeAspect="1"/>
          </p:cNvPicPr>
          <p:nvPr/>
        </p:nvPicPr>
        <p:blipFill>
          <a:blip r:embed="rId3"/>
          <a:srcRect t="16667" b="16667"/>
          <a:stretch>
            <a:fillRect/>
          </a:stretch>
        </p:blipFill>
        <p:spPr>
          <a:xfrm>
            <a:off x="5146546" y="1536628"/>
            <a:ext cx="1898907" cy="1898907"/>
          </a:xfrm>
          <a:prstGeom prst="ellipse">
            <a:avLst/>
          </a:prstGeom>
        </p:spPr>
      </p:pic>
      <p:sp>
        <p:nvSpPr>
          <p:cNvPr id="8" name="AutoShape 8"/>
          <p:cNvSpPr/>
          <p:nvPr/>
        </p:nvSpPr>
        <p:spPr>
          <a:xfrm rot="-3859086" flipV="1">
            <a:off x="8711366" y="1419290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4"/>
          <a:srcRect l="16667" r="16667"/>
          <a:stretch>
            <a:fillRect/>
          </a:stretch>
        </p:blipFill>
        <p:spPr>
          <a:xfrm>
            <a:off x="8816628" y="1536628"/>
            <a:ext cx="1898907" cy="18989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1238761" y="3746205"/>
            <a:ext cx="29718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常规检查</a:t>
            </a:r>
          </a:p>
        </p:txBody>
      </p:sp>
      <p:sp>
        <p:nvSpPr>
          <p:cNvPr id="11" name="AutoShape 11"/>
          <p:cNvSpPr/>
          <p:nvPr/>
        </p:nvSpPr>
        <p:spPr>
          <a:xfrm>
            <a:off x="1235229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3788775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cxnSp>
        <p:nvCxnSpPr>
          <p:cNvPr id="13" name="Connector 13"/>
          <p:cNvCxnSpPr/>
          <p:nvPr/>
        </p:nvCxnSpPr>
        <p:spPr>
          <a:xfrm flipV="1">
            <a:off x="4700847" y="4399620"/>
            <a:ext cx="2492359" cy="4740"/>
          </a:xfrm>
          <a:prstGeom prst="line">
            <a:avLst/>
          </a:prstGeom>
          <a:ln w="9525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4" name="TextBox 14"/>
          <p:cNvSpPr txBox="1"/>
          <p:nvPr/>
        </p:nvSpPr>
        <p:spPr>
          <a:xfrm>
            <a:off x="4742516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清洁患肢皮肤，剃除毛发，为手术做好准备。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643192" y="3746205"/>
            <a:ext cx="295275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皮肤准备</a:t>
            </a:r>
          </a:p>
        </p:txBody>
      </p:sp>
      <p:sp>
        <p:nvSpPr>
          <p:cNvPr id="16" name="AutoShape 16"/>
          <p:cNvSpPr/>
          <p:nvPr/>
        </p:nvSpPr>
        <p:spPr>
          <a:xfrm>
            <a:off x="4639660" y="4350852"/>
            <a:ext cx="97536" cy="975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7193207" y="4350852"/>
            <a:ext cx="97536" cy="975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cxnSp>
        <p:nvCxnSpPr>
          <p:cNvPr id="18" name="Connector 18"/>
          <p:cNvCxnSpPr/>
          <p:nvPr/>
        </p:nvCxnSpPr>
        <p:spPr>
          <a:xfrm flipV="1">
            <a:off x="8370929" y="4399620"/>
            <a:ext cx="2492359" cy="474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TextBox 19"/>
          <p:cNvSpPr txBox="1"/>
          <p:nvPr/>
        </p:nvSpPr>
        <p:spPr>
          <a:xfrm>
            <a:off x="8412597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向患者及家属介绍手术目的、过程、注意事项及术后康复计划，帮助患者建立正确的认知。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8313274" y="3746205"/>
            <a:ext cx="3019425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术前宣教</a:t>
            </a:r>
          </a:p>
        </p:txBody>
      </p:sp>
      <p:sp>
        <p:nvSpPr>
          <p:cNvPr id="21" name="AutoShape 21"/>
          <p:cNvSpPr/>
          <p:nvPr/>
        </p:nvSpPr>
        <p:spPr>
          <a:xfrm>
            <a:off x="8309741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10863288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grpSp>
        <p:nvGrpSpPr>
          <p:cNvPr id="23" name="Group 2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4" name="AutoShape 2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TextBox 4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术前准备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4073227" y="1168478"/>
            <a:ext cx="455409" cy="2069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428750" y="0"/>
                </a:lnTo>
                <a:lnTo>
                  <a:pt x="1905000" y="1905000"/>
                </a:lnTo>
                <a:lnTo>
                  <a:pt x="476250" y="19050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lumMod val="75000"/>
              <a:alpha val="5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72404" y="1375400"/>
            <a:ext cx="11247191" cy="4699510"/>
          </a:xfrm>
          <a:prstGeom prst="rect">
            <a:avLst/>
          </a:prstGeom>
          <a:solidFill>
            <a:schemeClr val="accent2">
              <a:alpha val="8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>
            <a:alphaModFix/>
          </a:blip>
          <a:srcRect t="5556" b="5556"/>
          <a:stretch>
            <a:fillRect/>
          </a:stretch>
        </p:blipFill>
        <p:spPr>
          <a:xfrm>
            <a:off x="740688" y="1168478"/>
            <a:ext cx="3679824" cy="4906432"/>
          </a:xfrm>
          <a:prstGeom prst="parallelogram">
            <a:avLst/>
          </a:prstGeom>
        </p:spPr>
      </p:pic>
      <p:sp>
        <p:nvSpPr>
          <p:cNvPr id="5" name="AutoShape 5"/>
          <p:cNvSpPr/>
          <p:nvPr/>
        </p:nvSpPr>
        <p:spPr>
          <a:xfrm>
            <a:off x="2499430" y="6236295"/>
            <a:ext cx="9220165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483810" y="6236295"/>
            <a:ext cx="740059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1375876" y="6200641"/>
            <a:ext cx="158719" cy="158719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607200" y="6207253"/>
            <a:ext cx="147382" cy="147382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827186" y="6213864"/>
            <a:ext cx="136045" cy="136045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2027323" y="6220476"/>
            <a:ext cx="124708" cy="12470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2224635" y="6214895"/>
            <a:ext cx="113371" cy="11337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4754880" y="1727606"/>
            <a:ext cx="6467541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疼痛管理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4754880" y="2304006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向患者介绍手术后疼痛的原因、持续时间和处理方法，让患者了解疼痛是正常的术后反应，并学会自我管理和控制。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4754880" y="3783405"/>
            <a:ext cx="6240618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康复训练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754880" y="4436820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指导患者在术后进行适当的康复训练，包括肌肉收缩练习、关节活动度训练等，以促进术后恢复。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患者教育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354301" y="1481613"/>
            <a:ext cx="1849755" cy="929640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90000"/>
              </a:lnSpc>
            </a:pPr>
            <a:r>
              <a:rPr lang="en-US" sz="33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PART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298115" y="1481613"/>
            <a:ext cx="2922600" cy="929640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0000"/>
              </a:lnSpc>
            </a:pPr>
            <a:r>
              <a:rPr lang="en-US" sz="33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853953" y="2362980"/>
            <a:ext cx="6574155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膝关节单髁置换术后护理</a:t>
            </a:r>
          </a:p>
        </p:txBody>
      </p:sp>
      <p:sp>
        <p:nvSpPr>
          <p:cNvPr id="5" name="AutoShape 5"/>
          <p:cNvSpPr/>
          <p:nvPr/>
        </p:nvSpPr>
        <p:spPr>
          <a:xfrm>
            <a:off x="-186355" y="5615640"/>
            <a:ext cx="2473866" cy="612893"/>
          </a:xfrm>
          <a:prstGeom prst="rect">
            <a:avLst/>
          </a:prstGeom>
        </p:spPr>
        <p:txBody>
          <a:bodyPr wrap="square" lIns="66008" tIns="33052" rIns="66008" bIns="33052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  <a:defRPr/>
            </a:pPr>
            <a:r>
              <a:rPr lang="en-US" sz="12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REPORTING</a:t>
            </a:r>
            <a:endParaRPr lang="en-US" sz="1100"/>
          </a:p>
        </p:txBody>
      </p:sp>
      <p:sp>
        <p:nvSpPr>
          <p:cNvPr id="6" name="AutoShape 6"/>
          <p:cNvSpPr/>
          <p:nvPr/>
        </p:nvSpPr>
        <p:spPr>
          <a:xfrm>
            <a:off x="8226875" y="302442"/>
            <a:ext cx="3351690" cy="419156"/>
          </a:xfrm>
          <a:prstGeom prst="rect">
            <a:avLst/>
          </a:prstGeom>
        </p:spPr>
        <p:txBody>
          <a:bodyPr wrap="square" lIns="66008" tIns="33052" rIns="66008" bIns="33052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defRPr/>
            </a:pPr>
            <a:r>
              <a:rPr lang="en-US" sz="1200">
                <a:solidFill>
                  <a:schemeClr val="lt1"/>
                </a:solidFill>
                <a:latin typeface="Microsoft Yahei"/>
                <a:ea typeface="Microsoft Yahei"/>
                <a:cs typeface="Microsoft Yahei"/>
              </a:rPr>
              <a:t>WENKU DESIGN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https://d.book118.com/275020002240011040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41400"/>
      </a:dk1>
      <a:lt1>
        <a:srgbClr val="F0FFD9"/>
      </a:lt1>
      <a:dk2>
        <a:srgbClr val="000000"/>
      </a:dk2>
      <a:lt2>
        <a:srgbClr val="FFFFFF"/>
      </a:lt2>
      <a:accent1>
        <a:srgbClr val="2C4A1E"/>
      </a:accent1>
      <a:accent2>
        <a:srgbClr val="29701D"/>
      </a:accent2>
      <a:accent3>
        <a:srgbClr val="6FBD2F"/>
      </a:accent3>
      <a:accent4>
        <a:srgbClr val="93BD42"/>
      </a:accent4>
      <a:accent5>
        <a:srgbClr val="B6C431"/>
      </a:accent5>
      <a:accent6>
        <a:srgbClr val="C8E063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ebr" typeface="Times New Roman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MoolBoran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ebr" typeface="Arial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DaunPenh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62</Paragraphs>
  <Slides>12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12</vt:i4>
      </vt:variant>
    </vt:vector>
  </HeadingPairs>
  <TitlesOfParts>
    <vt:vector baseType="lpstr" size="16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2024-08-31T22:11:45.497</cp:lastPrinted>
  <dcterms:created xsi:type="dcterms:W3CDTF">2024-08-31T14:11:45Z</dcterms:created>
  <dcterms:modified xsi:type="dcterms:W3CDTF">2024-08-31T14:11:47Z</dcterms:modified>
</cp:coreProperties>
</file>