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VPKRWV+MS-UIGothic"/>
      <p:regular r:id="rId18"/>
    </p:embeddedFont>
    <p:embeddedFont>
      <p:font typeface="NSPORB+APIFNH+ArialMT"/>
      <p:regular r:id="rId19"/>
    </p:embeddedFont>
    <p:embeddedFont>
      <p:font typeface="UWMGGA+MUAOSK+MicrosoftYaHei-Bold"/>
      <p:regular r:id="rId20"/>
    </p:embeddedFont>
    <p:embeddedFont>
      <p:font typeface="CHDUAI+ALDNFB+MicrosoftYaHei"/>
      <p:regular r:id="rId21"/>
    </p:embeddedFont>
    <p:embeddedFont>
      <p:font typeface="GHOJKN+WHEQGO+Arial-BoldMT"/>
      <p:regular r:id="rId22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font" Target="fonts/font5.fntdata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AEBE28-3141-4E97-85A6-777961C215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B914C6-B517-4A8E-87E7-FE1E538C3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C9BDAA-B683-4B3A-9A0E-E2CBC6E793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D92B55-38F9-4E2B-A70D-4BEFA83290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EEE5F3-3F2F-4936-B9B7-E043FC1C0D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B6A024F-6BE7-4F2F-8401-1D94019871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A44FAD-45CD-469E-BA2E-6C9CA80288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0C4C04-10F8-4429-8DD5-2BA0C8EAB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13D4E3-9956-459B-8716-E087691AC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FB6212-A69B-4E55-9BB8-0D78AB8884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24FEBD-99C9-4A02-A0A5-6DAA513CB8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5021040141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3725" y="3832760"/>
            <a:ext cx="5578392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D0D0D"/>
                </a:solidFill>
                <a:latin typeface="VPKRWV+MS-UIGothic"/>
                <a:cs typeface="VPKRWV+MS-UIGothic"/>
              </a:rPr>
              <a:t>把我寄爸爸新件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1943290"/>
            <a:ext cx="1273124" cy="7858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NSPORB+APIFNH+ArialMT"/>
                <a:cs typeface="NSPORB+APIFNH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VPKRWV+MS-UIGothic"/>
                <a:cs typeface="VPKRWV+MS-UIGothic"/>
              </a:rPr>
              <a:t>引言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8870" y="2491930"/>
            <a:ext cx="2186190" cy="2979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NSPORB+APIFNH+ArialMT"/>
                <a:cs typeface="NSPORB+APIFNH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课</a:t>
            </a:r>
            <a:r>
              <a:rPr sz="2400">
                <a:solidFill>
                  <a:srgbClr val="3045FD"/>
                </a:solidFill>
                <a:latin typeface="VPKRWV+MS-UIGothic"/>
                <a:cs typeface="VPKRWV+MS-UIGothic"/>
              </a:rPr>
              <a:t>程大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纲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NSPORB+APIFNH+ArialMT"/>
                <a:cs typeface="NSPORB+APIFNH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VPKRWV+MS-UIGothic"/>
                <a:cs typeface="VPKRWV+MS-UIGothic"/>
              </a:rPr>
              <a:t>教学方法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NSPORB+APIFNH+ArialMT"/>
                <a:cs typeface="NSPORB+APIFNH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VPKRWV+MS-UIGothic"/>
                <a:cs typeface="VPKRWV+MS-UIGothic"/>
              </a:rPr>
              <a:t>教学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资</a:t>
            </a:r>
            <a:r>
              <a:rPr sz="2400">
                <a:solidFill>
                  <a:srgbClr val="3045FD"/>
                </a:solidFill>
                <a:latin typeface="VPKRWV+MS-UIGothic"/>
                <a:cs typeface="VPKRWV+MS-UIGothic"/>
              </a:rPr>
              <a:t>源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NSPORB+APIFNH+ArialMT"/>
                <a:cs typeface="NSPORB+APIFNH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VPKRWV+MS-UIGothic"/>
                <a:cs typeface="VPKRWV+MS-UIGothic"/>
              </a:rPr>
              <a:t>学生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评</a:t>
            </a:r>
            <a:r>
              <a:rPr sz="2400">
                <a:solidFill>
                  <a:srgbClr val="3045FD"/>
                </a:solidFill>
                <a:latin typeface="VPKRWV+MS-UIGothic"/>
                <a:cs typeface="VPKRWV+MS-UIGothic"/>
              </a:rPr>
              <a:t>估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NSPORB+APIFNH+ArialMT"/>
                <a:cs typeface="NSPORB+APIFNH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结语</a:t>
            </a:r>
            <a:r>
              <a:rPr sz="2400">
                <a:solidFill>
                  <a:srgbClr val="3045FD"/>
                </a:solidFill>
                <a:latin typeface="VPKRWV+MS-UIGothic"/>
                <a:cs typeface="VPKRWV+MS-UIGothic"/>
              </a:rPr>
              <a:t>与展望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VPKRWV+MS-UIGothic"/>
                <a:cs typeface="VPKRWV+MS-UIGothic"/>
              </a:rPr>
              <a:t>目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A9B5F6"/>
                </a:solidFill>
                <a:latin typeface="UWMGGA+MUAOSK+MicrosoftYaHei-Bold"/>
                <a:cs typeface="UWMGGA+MUAOSK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VPKRWV+MS-UIGothic"/>
                <a:cs typeface="VPKRWV+MS-UIGothic"/>
              </a:rPr>
              <a:t>主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题</a:t>
            </a:r>
            <a:r>
              <a:rPr sz="3000">
                <a:solidFill>
                  <a:srgbClr val="3045FD"/>
                </a:solidFill>
                <a:latin typeface="VPKRWV+MS-UIGothic"/>
                <a:cs typeface="VPKRWV+MS-UIGothic"/>
              </a:rPr>
              <a:t>介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VPKRWV+MS-UIGothic"/>
                <a:cs typeface="VPKRWV+MS-UIGothic"/>
              </a:rPr>
              <a:t>自我介</a:t>
            </a:r>
            <a:r>
              <a:rPr sz="1550">
                <a:solidFill>
                  <a:srgbClr val="3045FD"/>
                </a:solidFill>
                <a:latin typeface="SimSun"/>
                <a:cs typeface="SimSun"/>
              </a:rPr>
              <a:t> 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088444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给</a:t>
            </a: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爸爸新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件的主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题</a:t>
            </a: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，包括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程名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称、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程定位、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程特色等。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课</a:t>
            </a:r>
            <a:r>
              <a:rPr sz="1550" spc="25">
                <a:solidFill>
                  <a:srgbClr val="FFFFFF"/>
                </a:solidFill>
                <a:latin typeface="VPKRWV+MS-UIGothic"/>
                <a:cs typeface="VPKRWV+MS-UIGothic"/>
              </a:rPr>
              <a:t>程目的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VPKRWV+MS-UIGothic"/>
                <a:cs typeface="VPKRWV+MS-UIGothic"/>
              </a:rPr>
              <a:t>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绍</a:t>
            </a:r>
            <a:r>
              <a:rPr sz="1350">
                <a:solidFill>
                  <a:srgbClr val="FFFFFF"/>
                </a:solidFill>
                <a:latin typeface="VPKRWV+MS-UIGothic"/>
                <a:cs typeface="VPKRWV+MS-UIGothic"/>
              </a:rPr>
              <a:t>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给</a:t>
            </a:r>
            <a:r>
              <a:rPr sz="1350">
                <a:solidFill>
                  <a:srgbClr val="FFFFFF"/>
                </a:solidFill>
                <a:latin typeface="VPKRWV+MS-UIGothic"/>
                <a:cs typeface="VPKRWV+MS-UIGothic"/>
              </a:rPr>
              <a:t>爸爸新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课</a:t>
            </a:r>
            <a:r>
              <a:rPr sz="1350">
                <a:solidFill>
                  <a:srgbClr val="FFFFFF"/>
                </a:solidFill>
                <a:latin typeface="VPKRWV+MS-UIGothic"/>
                <a:cs typeface="VPKRWV+MS-UIGothic"/>
              </a:rPr>
              <a:t>件的目的是什么，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VPKRWV+MS-UIGothic"/>
                <a:cs typeface="VPKRWV+MS-UIGothic"/>
              </a:rPr>
              <a:t>例如是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VPKRWV+MS-UIGothic"/>
                <a:cs typeface="VPKRWV+MS-UIGothic"/>
              </a:rPr>
              <a:t>了提高孩子的沟通能力、增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进亲</a:t>
            </a:r>
            <a:r>
              <a:rPr sz="1350">
                <a:solidFill>
                  <a:srgbClr val="FFFFFF"/>
                </a:solidFill>
                <a:latin typeface="VPKRWV+MS-UIGothic"/>
                <a:cs typeface="VPKRWV+MS-UIGothic"/>
              </a:rPr>
              <a:t>子关系，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还</a:t>
            </a:r>
            <a:r>
              <a:rPr sz="1350">
                <a:solidFill>
                  <a:srgbClr val="FFFFFF"/>
                </a:solidFill>
                <a:latin typeface="VPKRWV+MS-UIGothic"/>
                <a:cs typeface="VPKRWV+MS-UIGothic"/>
              </a:rPr>
              <a:t>是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VPKRWV+MS-UIGothic"/>
                <a:cs typeface="VPKRWV+MS-UIGothic"/>
              </a:rPr>
              <a:t>了帮助孩子更好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VPKRWV+MS-UIGothic"/>
                <a:cs typeface="VPKRWV+MS-UIGothic"/>
              </a:rPr>
              <a:t>地适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VPKRWV+MS-UIGothic"/>
                <a:cs typeface="VPKRWV+MS-UIGothic"/>
              </a:rPr>
              <a:t>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亲</a:t>
            </a:r>
            <a:r>
              <a:rPr sz="1350">
                <a:solidFill>
                  <a:srgbClr val="FFFFFF"/>
                </a:solidFill>
                <a:latin typeface="VPKRWV+MS-UIGothic"/>
                <a:cs typeface="VPKRWV+MS-UIGothic"/>
              </a:rPr>
              <a:t>离开后的生活。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课</a:t>
            </a:r>
            <a:r>
              <a:rPr sz="3000">
                <a:solidFill>
                  <a:srgbClr val="3045FD"/>
                </a:solidFill>
                <a:latin typeface="VPKRWV+MS-UIGothic"/>
                <a:cs typeface="VPKRWV+MS-UIGothic"/>
              </a:rPr>
              <a:t>程背景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44050" y="200405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VPKRWV+MS-UIGothic"/>
                <a:cs typeface="VPKRWV+MS-UIGothic"/>
              </a:rPr>
              <a:t>家庭背景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绍</a:t>
            </a: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给</a:t>
            </a: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爸爸新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件所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针对</a:t>
            </a: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的家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庭背景，例如家庭的特点、家庭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的构成等。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44050" y="414781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现实问题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分析当前社会中，因父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亲</a:t>
            </a: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缺席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带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来的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现实问题</a:t>
            </a: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，如孩子缺乏安全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感、学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习压</a:t>
            </a:r>
            <a:r>
              <a:rPr sz="1350">
                <a:solidFill>
                  <a:srgbClr val="000000"/>
                </a:solidFill>
                <a:latin typeface="VPKRWV+MS-UIGothic"/>
                <a:cs typeface="VPKRWV+MS-UIGothic"/>
              </a:rPr>
              <a:t>力大等。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课</a:t>
            </a:r>
            <a:r>
              <a:rPr sz="3000">
                <a:solidFill>
                  <a:srgbClr val="3045FD"/>
                </a:solidFill>
                <a:latin typeface="VPKRWV+MS-UIGothic"/>
                <a:cs typeface="VPKRWV+MS-UIGothic"/>
              </a:rPr>
              <a:t>程目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VPKRWV+MS-UIGothic"/>
                <a:cs typeface="VPKRWV+MS-UIGothic"/>
              </a:rPr>
              <a:t>短期目</a:t>
            </a:r>
            <a:r>
              <a:rPr sz="2300">
                <a:solidFill>
                  <a:srgbClr val="3045FD"/>
                </a:solidFill>
                <a:latin typeface="SimSun"/>
                <a:cs typeface="SimSun"/>
              </a:rPr>
              <a:t> 标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30135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列出寄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爸爸新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件的短期目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，例如帮助孩子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缓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解焦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绪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、提高孩子的学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绩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长</a:t>
            </a:r>
            <a:r>
              <a:rPr sz="2300" spc="25">
                <a:solidFill>
                  <a:srgbClr val="3045FD"/>
                </a:solidFill>
                <a:latin typeface="VPKRWV+MS-UIGothic"/>
                <a:cs typeface="VPKRWV+MS-UIGothic"/>
              </a:rPr>
              <a:t>期目</a:t>
            </a:r>
            <a:r>
              <a:rPr sz="2300">
                <a:solidFill>
                  <a:srgbClr val="3045FD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66591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阐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述寄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爸爸新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件的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期目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，例如培养孩子的独立性、增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孩子的自信心等。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课</a:t>
            </a:r>
            <a:r>
              <a:rPr sz="3000">
                <a:solidFill>
                  <a:srgbClr val="3045FD"/>
                </a:solidFill>
                <a:latin typeface="VPKRWV+MS-UIGothic"/>
                <a:cs typeface="VPKRWV+MS-UIGothic"/>
              </a:rPr>
              <a:t>程安排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课</a:t>
            </a:r>
            <a:r>
              <a:rPr sz="2300" spc="25">
                <a:solidFill>
                  <a:srgbClr val="3045FD"/>
                </a:solidFill>
                <a:latin typeface="VPKRWV+MS-UIGothic"/>
                <a:cs typeface="VPKRWV+MS-UIGothic"/>
              </a:rPr>
              <a:t>程形式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125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采用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上直播授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，配合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录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播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视频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，使学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可以随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随地学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21839" y="2257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课</a:t>
            </a:r>
            <a:r>
              <a:rPr sz="2300" spc="25">
                <a:solidFill>
                  <a:srgbClr val="3045FD"/>
                </a:solidFill>
                <a:latin typeface="VPKRWV+MS-UIGothic"/>
                <a:cs typeface="VPKRWV+MS-UIGothic"/>
              </a:rPr>
              <a:t>程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时间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66090" y="2820408"/>
            <a:ext cx="322289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节课时长</a:t>
            </a:r>
            <a:r>
              <a:rPr sz="1500">
                <a:solidFill>
                  <a:srgbClr val="000000"/>
                </a:solidFill>
                <a:latin typeface="CHDUAI+ALDNFB+MicrosoftYaHei"/>
                <a:cs typeface="CHDUAI+ALDNFB+MicrosoftYaHei"/>
              </a:rPr>
              <a:t>10-15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钟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，每周</a:t>
            </a:r>
            <a:r>
              <a:rPr sz="1500">
                <a:solidFill>
                  <a:srgbClr val="000000"/>
                </a:solidFill>
                <a:latin typeface="CHDUAI+ALDNFB+MicrosoftYaHei"/>
                <a:cs typeface="CHDUAI+ALDNFB+MicrosoftYaHei"/>
              </a:rPr>
              <a:t>2-3</a:t>
            </a:r>
          </a:p>
          <a:p>
            <a:pPr marL="73025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次，方便学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合理安排学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习时间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35694" y="435018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课</a:t>
            </a:r>
            <a:r>
              <a:rPr sz="2300" spc="25">
                <a:solidFill>
                  <a:srgbClr val="3045FD"/>
                </a:solidFill>
                <a:latin typeface="VPKRWV+MS-UIGothic"/>
                <a:cs typeface="VPKRWV+MS-UIGothic"/>
              </a:rPr>
              <a:t>程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结</a:t>
            </a:r>
            <a:r>
              <a:rPr sz="2300">
                <a:solidFill>
                  <a:srgbClr val="3045FD"/>
                </a:solidFill>
                <a:latin typeface="VPKRWV+MS-UIGothic"/>
                <a:cs typeface="VPKRWV+MS-UIGothic"/>
              </a:rPr>
              <a:t>构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886063"/>
            <a:ext cx="335800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节课为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一个独立主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题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围绕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题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展开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讲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解，有利于学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理解和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记忆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课</a:t>
            </a:r>
            <a:r>
              <a:rPr sz="3000">
                <a:solidFill>
                  <a:srgbClr val="3045FD"/>
                </a:solidFill>
                <a:latin typeface="VPKRWV+MS-UIGothic"/>
                <a:cs typeface="VPKRWV+MS-UIGothic"/>
              </a:rPr>
              <a:t>程特色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UWMGGA+MUAOSK+MicrosoftYaHei-Bold"/>
                <a:cs typeface="UWMGGA+MUAOSK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UWMGGA+MUAOSK+MicrosoftYaHei-Bold"/>
                <a:cs typeface="UWMGGA+MUAOSK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UWMGGA+MUAOSK+MicrosoftYaHei-Bold"/>
                <a:cs typeface="UWMGGA+MUAOSK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专业师资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3045FD"/>
                </a:solidFill>
                <a:latin typeface="SimSun"/>
                <a:cs typeface="SimSun"/>
              </a:rPr>
              <a:t>实</a:t>
            </a:r>
            <a:r>
              <a:rPr sz="2000" spc="25">
                <a:solidFill>
                  <a:srgbClr val="3045FD"/>
                </a:solidFill>
                <a:latin typeface="VPKRWV+MS-UIGothic"/>
                <a:cs typeface="VPKRWV+MS-UIGothic"/>
              </a:rPr>
              <a:t>用性</a:t>
            </a:r>
            <a:r>
              <a:rPr sz="2000">
                <a:solidFill>
                  <a:srgbClr val="3045FD"/>
                </a:solidFill>
                <a:latin typeface="SimSun"/>
                <a:cs typeface="SimSun"/>
              </a:rPr>
              <a:t>强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VPKRWV+MS-UIGothic"/>
                <a:cs typeface="VPKRWV+MS-UIGothic"/>
              </a:rPr>
              <a:t>趣味性高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师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具有多年的教学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经验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专业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，能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准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确把握知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点，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提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专业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的指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程内容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紧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实际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注重培养学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实际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操作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能力，使学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学以致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用。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师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采用生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言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和丰富的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例，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让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习变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得更加有趣，激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的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习兴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趣。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课</a:t>
            </a:r>
            <a:r>
              <a:rPr sz="3000">
                <a:solidFill>
                  <a:srgbClr val="3045FD"/>
                </a:solidFill>
                <a:latin typeface="VPKRWV+MS-UIGothic"/>
                <a:cs typeface="VPKRWV+MS-UIGothic"/>
              </a:rPr>
              <a:t>程亮点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VPKRWV+MS-UIGothic"/>
                <a:cs typeface="VPKRWV+MS-UIGothic"/>
              </a:rPr>
              <a:t>互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动</a:t>
            </a:r>
            <a:r>
              <a:rPr sz="2300" spc="25">
                <a:solidFill>
                  <a:srgbClr val="3045FD"/>
                </a:solidFill>
                <a:latin typeface="VPKRWV+MS-UIGothic"/>
                <a:cs typeface="VPKRWV+MS-UIGothic"/>
              </a:rPr>
              <a:t>性</a:t>
            </a:r>
            <a:r>
              <a:rPr sz="2300">
                <a:solidFill>
                  <a:srgbClr val="3045FD"/>
                </a:solidFill>
                <a:latin typeface="SimSun"/>
                <a:cs typeface="SimSun"/>
              </a:rPr>
              <a:t>强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VPKRWV+MS-UIGothic"/>
                <a:cs typeface="VPKRWV+MS-UIGothic"/>
              </a:rPr>
              <a:t>社群交流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课</a:t>
            </a:r>
            <a:r>
              <a:rPr sz="2300" spc="25">
                <a:solidFill>
                  <a:srgbClr val="3045FD"/>
                </a:solidFill>
                <a:latin typeface="VPKRWV+MS-UIGothic"/>
                <a:cs typeface="VPKRWV+MS-UIGothic"/>
              </a:rPr>
              <a:t>程回放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336229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直播授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课过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程中，学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可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以随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与老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师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互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，提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和交流心得，增加学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的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参与感和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效性。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建立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程微信群，方便学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在社群中交流学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心得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经验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，互相帮助提高。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40982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提供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程回放功能，学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可以随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回放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程，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针对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自己的学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习进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度和需求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行复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和巩固。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VPKRWV+MS-UIGothic"/>
                <a:cs typeface="VPKRWV+MS-UIGothic"/>
              </a:rPr>
              <a:t>理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论</a:t>
            </a:r>
            <a:r>
              <a:rPr sz="3000">
                <a:solidFill>
                  <a:srgbClr val="3045FD"/>
                </a:solidFill>
                <a:latin typeface="VPKRWV+MS-UIGothic"/>
                <a:cs typeface="VPKRWV+MS-UIGothic"/>
              </a:rPr>
              <a:t>教学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35479" y="34104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3045FD"/>
                </a:solidFill>
                <a:latin typeface="SimSun"/>
                <a:cs typeface="SimSun"/>
              </a:rPr>
              <a:t>讲</a:t>
            </a:r>
            <a:r>
              <a:rPr sz="2000" spc="25">
                <a:solidFill>
                  <a:srgbClr val="3045FD"/>
                </a:solidFill>
                <a:latin typeface="VPKRWV+MS-UIGothic"/>
                <a:cs typeface="VPKRWV+MS-UIGothic"/>
              </a:rPr>
              <a:t>授法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709920" y="34104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讨论</a:t>
            </a:r>
            <a:r>
              <a:rPr sz="2000">
                <a:solidFill>
                  <a:srgbClr val="3045FD"/>
                </a:solidFill>
                <a:latin typeface="VPKRWV+MS-UIGothic"/>
                <a:cs typeface="VPKRWV+MS-UIGothic"/>
              </a:rPr>
              <a:t>法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476105" y="341048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VPKRWV+MS-UIGothic"/>
                <a:cs typeface="VPKRWV+MS-UIGothic"/>
              </a:rPr>
              <a:t>案例法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29934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师讲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解、板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书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和多媒体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辅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助，使学生理解和掌握知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点。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67250" y="4031988"/>
            <a:ext cx="306533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以学生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主体，通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过讨论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、交流、</a:t>
            </a:r>
          </a:p>
          <a:p>
            <a:pPr marL="952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分享，加深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对课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程内容的理解。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29934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实际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案例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，引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学生分</a:t>
            </a:r>
          </a:p>
          <a:p>
            <a:pPr marL="3810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析、思考和解决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实</a:t>
            </a:r>
            <a:r>
              <a:rPr sz="3000">
                <a:solidFill>
                  <a:srgbClr val="3045FD"/>
                </a:solidFill>
                <a:latin typeface="VPKRWV+MS-UIGothic"/>
                <a:cs typeface="VPKRWV+MS-UIGothic"/>
              </a:rPr>
              <a:t>践教学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08710" y="158857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实验</a:t>
            </a:r>
            <a:r>
              <a:rPr sz="2300">
                <a:solidFill>
                  <a:srgbClr val="3045FD"/>
                </a:solidFill>
                <a:latin typeface="VPKRWV+MS-UIGothic"/>
                <a:cs typeface="VPKRWV+MS-UIGothic"/>
              </a:rPr>
              <a:t>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08710" y="2137147"/>
            <a:ext cx="48915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过实验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操作，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让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学生直接感受知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点的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实际应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用。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08710" y="319766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项</a:t>
            </a:r>
            <a:r>
              <a:rPr sz="2300" spc="25">
                <a:solidFill>
                  <a:srgbClr val="3045FD"/>
                </a:solidFill>
                <a:latin typeface="VPKRWV+MS-UIGothic"/>
                <a:cs typeface="VPKRWV+MS-UIGothic"/>
              </a:rPr>
              <a:t>目法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8710" y="3746238"/>
            <a:ext cx="4453383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以小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或个人形式，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让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学生在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践中学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、掌握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和运用知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点。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08710" y="483405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实习</a:t>
            </a:r>
            <a:r>
              <a:rPr sz="2300">
                <a:solidFill>
                  <a:srgbClr val="3045FD"/>
                </a:solidFill>
                <a:latin typeface="VPKRWV+MS-UIGothic"/>
                <a:cs typeface="VPKRWV+MS-UIGothic"/>
              </a:rPr>
              <a:t>法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08710" y="5383268"/>
            <a:ext cx="4379788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过实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地考察、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实习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、社会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践等方式，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让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学生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深入了解知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点在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实际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工作中的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VPKRWV+MS-UIGothic"/>
                <a:cs typeface="VPKRWV+MS-UIGothic"/>
              </a:rPr>
              <a:t>用。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https://d.book118.com/275021040141011100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VPKRWV+MS-UIGothic</vt:lpstr>
      <vt:lpstr>NSPORB+APIFNH+ArialMT</vt:lpstr>
      <vt:lpstr>Times New Roman</vt:lpstr>
      <vt:lpstr>SimSun</vt:lpstr>
      <vt:lpstr>UWMGGA+MUAOSK+MicrosoftYaHei-Bold</vt:lpstr>
      <vt:lpstr>CHDUAI+ALDNFB+MicrosoftYaHei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2024-09-08T08:46:01.681</cp:lastPrinted>
  <dcterms:created xsi:type="dcterms:W3CDTF">2024-09-08T00:46:01Z</dcterms:created>
  <dcterms:modified xsi:type="dcterms:W3CDTF">2024-09-08T00:46:02Z</dcterms:modified>
</cp:coreProperties>
</file>