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B4C89486-EB9C-4157-9FD6-F8DCDB0B0CD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71FE006-606A-4E13-A6F4-E5C98D01B5A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381006F4-6068-4413-8EDA-47720F85C29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B6AF19F-EB1B-4A6F-A61C-00D27B21759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D0186A6-F611-44EF-9706-7ABA0639BCC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322C33D3-A6CC-4A36-8C46-AB61A216B794}"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BB38A94-E2EC-44D1-82B4-9F4F23B33A6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EAA07C5-B7C4-4E93-9E75-666335EAD40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1F29D28-EB52-4557-B95E-0778438E5AF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5431924-87C6-403B-AC0C-6AEBF511998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B6F4487-F526-43C0-8D20-9C284C0EBE5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png" /><Relationship Id="rId3" Type="http://schemas.openxmlformats.org/officeDocument/2006/relationships/image" Target="../media/image17.jpeg" /><Relationship Id="rId4" Type="http://schemas.openxmlformats.org/officeDocument/2006/relationships/image" Target="../media/image18.jpeg" /><Relationship Id="rId5"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9.jpeg" /><Relationship Id="rId3" Type="http://schemas.openxmlformats.org/officeDocument/2006/relationships/image" Target="../media/image20.jpeg" /><Relationship Id="rId4" Type="http://schemas.openxmlformats.org/officeDocument/2006/relationships/image" Target="../media/image21.jpeg" /><Relationship Id="rId5" Type="http://schemas.openxmlformats.org/officeDocument/2006/relationships/image" Target="../media/image22.jpeg" /><Relationship Id="rId6"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3.jpeg" /><Relationship Id="rId3"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4.jpeg" /><Relationship Id="rId3" Type="http://schemas.openxmlformats.org/officeDocument/2006/relationships/image" Target="../media/image2.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7502400023401110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79545" y="3623969"/>
            <a:ext cx="8219058" cy="210426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lumMod val="95000"/>
                    <a:lumOff val="5000"/>
                    <a:alpha val="100000"/>
                  </a:schemeClr>
                </a:solidFill>
                <a:latin typeface="Arial"/>
                <a:ea typeface="Arial"/>
                <a:cs typeface="Arial"/>
              </a:rPr>
              <a:t>2024年噪声振动磁辐射放射线监测仪项目营销策划方案</a:t>
            </a:r>
          </a:p>
        </p:txBody>
      </p:sp>
      <p:sp>
        <p:nvSpPr>
          <p:cNvPr id="3" name="TextBox 3"/>
          <p:cNvSpPr txBox="1"/>
          <p:nvPr/>
        </p:nvSpPr>
        <p:spPr>
          <a:xfrm>
            <a:off x="9537462" y="5117274"/>
            <a:ext cx="1750777" cy="3120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1500">
                <a:solidFill>
                  <a:srgbClr val="FFFFFF">
                    <a:alpha val="100000"/>
                  </a:srgbClr>
                </a:solidFill>
                <a:latin typeface="Arial"/>
                <a:ea typeface="Arial"/>
                <a:cs typeface="Arial"/>
              </a:rPr>
              <a:t>汇报人：小无名</a:t>
            </a:r>
          </a:p>
        </p:txBody>
      </p:sp>
      <p:sp>
        <p:nvSpPr>
          <p:cNvPr id="4" name="TextBox 4"/>
          <p:cNvSpPr txBox="1"/>
          <p:nvPr/>
        </p:nvSpPr>
        <p:spPr>
          <a:xfrm>
            <a:off x="9525270" y="5572213"/>
            <a:ext cx="2181295" cy="348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1500">
                <a:solidFill>
                  <a:srgbClr val="FFFFFF">
                    <a:alpha val="100000"/>
                  </a:srgbClr>
                </a:solidFill>
                <a:latin typeface="Arial"/>
                <a:ea typeface="Arial"/>
                <a:cs typeface="Arial"/>
              </a:rPr>
              <a:t>13</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alpha val="100000"/>
                  </a:srgbClr>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alpha val="100000"/>
                  </a:srgbClr>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项目背景与目标</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产品特点与优势</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营销策略与手段</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销售渠道拓展及运营管理</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价格策略制定及调整机制设计</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服务体系完善及客户满意度提升举措</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68433" y="2499829"/>
            <a:ext cx="6024721" cy="27687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2">
                    <a:alpha val="100000"/>
                  </a:schemeClr>
                </a:solidFill>
                <a:latin typeface="Arial"/>
                <a:ea typeface="Arial"/>
                <a:cs typeface="Arial"/>
              </a:rPr>
              <a:t>项目背景与目标</a:t>
            </a:r>
          </a:p>
        </p:txBody>
      </p:sp>
      <p:sp>
        <p:nvSpPr>
          <p:cNvPr id="3" name="TextBox 3"/>
          <p:cNvSpPr txBox="1"/>
          <p:nvPr/>
        </p:nvSpPr>
        <p:spPr>
          <a:xfrm>
            <a:off x="1068433" y="1198529"/>
            <a:ext cx="5935157" cy="8271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5775" b="1">
                <a:solidFill>
                  <a:schemeClr val="lt2">
                    <a:alpha val="100000"/>
                  </a:schemeClr>
                </a:solidFill>
                <a:latin typeface="Arial"/>
                <a:ea typeface="Arial"/>
                <a:cs typeface="Arial"/>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随着全球对环境保护的重视，各国政府纷纷出台严格的环保法规，对噪声、振动、磁辐射和放射线的监测和管理提出更高要求。</a:t>
            </a:r>
          </a:p>
        </p:txBody>
      </p:sp>
      <p:pic>
        <p:nvPicPr>
          <p:cNvPr id="6" name="Picture 6"/>
          <p:cNvPicPr>
            <a:picLocks noChangeAspect="1"/>
          </p:cNvPicPr>
          <p:nvPr/>
        </p:nvPicPr>
        <p:blipFill>
          <a:blip r:embed="rId2"/>
          <a:srcRect l="1917" r="1917"/>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环保政策推动</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城市化进程导致噪声、振动等污染源不断增加，城市居民对良好生活环境的需求日益迫切。</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城市化进程加速</a:t>
            </a:r>
          </a:p>
        </p:txBody>
      </p:sp>
      <p:pic>
        <p:nvPicPr>
          <p:cNvPr id="10" name="Picture 10"/>
          <p:cNvPicPr>
            <a:picLocks noChangeAspect="1"/>
          </p:cNvPicPr>
          <p:nvPr/>
        </p:nvPicPr>
        <p:blipFill>
          <a:blip r:embed="rId3"/>
          <a:srcRect t="9417" b="9417"/>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t="15000" b="15000"/>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工业领域的快速发展带来噪声、振动、磁辐射等污染问题，需要专业的监测仪器进行实时监控和管理。</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工业领域需求增长</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市场需求分析</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21338" r="21338"/>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国际知名品牌在噪声振动磁辐射放射线监测仪领域具有较高的市场份额，凭借先进的技术和优质的产品占据高端市场。</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国际品牌占据高端市场</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国内品牌在中低端市场展开激烈竞争，通过价格战、渠道拓展等方式争夺市场份额。</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国内品牌竞争激烈</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随着技术进步和产业升级，具备创新能力的企业将在竞争中脱颖而出，引领市场发展。</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技术创新成为竞争关键</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竞争态势概述</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750" b="16750"/>
          <a:stretch>
            <a:fillRect/>
          </a:stretch>
        </p:blipFill>
        <p:spPr>
          <a:xfrm>
            <a:off x="3352886" y="2055085"/>
            <a:ext cx="2476500" cy="2476500"/>
          </a:xfrm>
          <a:prstGeom prst="ellipse">
            <a:avLst/>
          </a:prstGeom>
        </p:spPr>
      </p:pic>
      <p:pic>
        <p:nvPicPr>
          <p:cNvPr id="3" name="Picture 3"/>
          <p:cNvPicPr>
            <a:picLocks noChangeAspect="1"/>
          </p:cNvPicPr>
          <p:nvPr/>
        </p:nvPicPr>
        <p:blipFill>
          <a:blip r:embed="rId3"/>
          <a:srcRect l="16667" r="16667"/>
          <a:stretch>
            <a:fillRect/>
          </a:stretch>
        </p:blipFill>
        <p:spPr>
          <a:xfrm>
            <a:off x="6374798" y="2055085"/>
            <a:ext cx="2476500" cy="2476500"/>
          </a:xfrm>
          <a:prstGeom prst="ellipse">
            <a:avLst/>
          </a:prstGeom>
        </p:spPr>
      </p:pic>
      <p:grpSp>
        <p:nvGrpSpPr>
          <p:cNvPr id="4" name="Group 4"/>
          <p:cNvGrpSpPr/>
          <p:nvPr/>
        </p:nvGrpSpPr>
        <p:grpSpPr>
          <a:xfrm>
            <a:off x="3352886" y="2107432"/>
            <a:ext cx="665795" cy="665791"/>
            <a:chOff x="3352886" y="2107432"/>
            <a:chExt cx="665795" cy="665791"/>
          </a:xfrm>
        </p:grpSpPr>
        <p:sp>
          <p:nvSpPr>
            <p:cNvPr id="5" name="AutoShape 5"/>
            <p:cNvSpPr/>
            <p:nvPr/>
          </p:nvSpPr>
          <p:spPr>
            <a:xfrm>
              <a:off x="3352886"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6" name="Freeform 6"/>
            <p:cNvSpPr/>
            <p:nvPr/>
          </p:nvSpPr>
          <p:spPr>
            <a:xfrm>
              <a:off x="3532726" y="2292906"/>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8174522" y="2107432"/>
            <a:ext cx="665795" cy="665791"/>
            <a:chOff x="8174522" y="2107432"/>
            <a:chExt cx="665795" cy="665791"/>
          </a:xfrm>
        </p:grpSpPr>
        <p:sp>
          <p:nvSpPr>
            <p:cNvPr id="8" name="AutoShape 8"/>
            <p:cNvSpPr/>
            <p:nvPr/>
          </p:nvSpPr>
          <p:spPr>
            <a:xfrm>
              <a:off x="8174522"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9" name="Freeform 9"/>
            <p:cNvSpPr/>
            <p:nvPr/>
          </p:nvSpPr>
          <p:spPr>
            <a:xfrm>
              <a:off x="8354362" y="2273856"/>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4252748" y="4178300"/>
            <a:ext cx="665795" cy="665791"/>
            <a:chOff x="4252748" y="4178300"/>
            <a:chExt cx="665795" cy="665791"/>
          </a:xfrm>
        </p:grpSpPr>
        <p:sp>
          <p:nvSpPr>
            <p:cNvPr id="11" name="AutoShape 11"/>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2" name="Freeform 12"/>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7274660" y="4178300"/>
            <a:ext cx="665795" cy="665791"/>
            <a:chOff x="7274660" y="4178300"/>
            <a:chExt cx="665795" cy="665791"/>
          </a:xfrm>
        </p:grpSpPr>
        <p:sp>
          <p:nvSpPr>
            <p:cNvPr id="14" name="AutoShape 14"/>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5" name="Freeform 15"/>
            <p:cNvSpPr/>
            <p:nvPr/>
          </p:nvSpPr>
          <p:spPr>
            <a:xfrm>
              <a:off x="7469003" y="4363774"/>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633036" y="2037683"/>
            <a:ext cx="2553871"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拓展市场份额</a:t>
            </a:r>
            <a:endParaRPr lang="en-US" sz="1100"/>
          </a:p>
        </p:txBody>
      </p:sp>
      <p:sp>
        <p:nvSpPr>
          <p:cNvPr id="17" name="AutoShape 17"/>
          <p:cNvSpPr/>
          <p:nvPr/>
        </p:nvSpPr>
        <p:spPr>
          <a:xfrm>
            <a:off x="1940528" y="4661950"/>
            <a:ext cx="2084356" cy="40357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提升品牌形象</a:t>
            </a:r>
            <a:endParaRPr lang="en-US" sz="1100"/>
          </a:p>
        </p:txBody>
      </p:sp>
      <p:sp>
        <p:nvSpPr>
          <p:cNvPr id="18" name="AutoShape 18"/>
          <p:cNvSpPr/>
          <p:nvPr/>
        </p:nvSpPr>
        <p:spPr>
          <a:xfrm>
            <a:off x="9015108" y="2037683"/>
            <a:ext cx="2569478" cy="4416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推动技术创新</a:t>
            </a:r>
            <a:endParaRPr lang="en-US" sz="1100"/>
          </a:p>
        </p:txBody>
      </p:sp>
      <p:sp>
        <p:nvSpPr>
          <p:cNvPr id="19" name="AutoShape 19"/>
          <p:cNvSpPr/>
          <p:nvPr/>
        </p:nvSpPr>
        <p:spPr>
          <a:xfrm>
            <a:off x="8314658" y="4661950"/>
            <a:ext cx="2084356"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实现可持续发展</a:t>
            </a:r>
            <a:endParaRPr lang="en-US" sz="1100"/>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项目目标与预期成果</a:t>
              </a:r>
            </a:p>
          </p:txBody>
        </p:sp>
      </p:grpSp>
      <p:sp>
        <p:nvSpPr>
          <p:cNvPr id="42" name="TextBox 42"/>
          <p:cNvSpPr txBox="1"/>
          <p:nvPr/>
        </p:nvSpPr>
        <p:spPr>
          <a:xfrm>
            <a:off x="633255"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通过本项目的实施，提高公司在噪声振动磁辐射放射线监测仪市场的知名度和影响力，拓展市场份额。</a:t>
            </a:r>
          </a:p>
        </p:txBody>
      </p:sp>
      <p:sp>
        <p:nvSpPr>
          <p:cNvPr id="43" name="TextBox 43"/>
          <p:cNvSpPr txBox="1"/>
          <p:nvPr/>
        </p:nvSpPr>
        <p:spPr>
          <a:xfrm>
            <a:off x="9015108"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通过本项目的研发和实施，推动公司在噪声振动磁辐射放射线监测技术方面的创新和发展。</a:t>
            </a:r>
          </a:p>
        </p:txBody>
      </p:sp>
      <p:sp>
        <p:nvSpPr>
          <p:cNvPr id="44" name="TextBox 44"/>
          <p:cNvSpPr txBox="1"/>
          <p:nvPr/>
        </p:nvSpPr>
        <p:spPr>
          <a:xfrm>
            <a:off x="1940528" y="5112856"/>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借助本项目的推广和宣传，提升公司品牌形象，树立行业标杆。</a:t>
            </a:r>
          </a:p>
        </p:txBody>
      </p:sp>
      <p:sp>
        <p:nvSpPr>
          <p:cNvPr id="45" name="TextBox 45"/>
          <p:cNvSpPr txBox="1"/>
          <p:nvPr/>
        </p:nvSpPr>
        <p:spPr>
          <a:xfrm>
            <a:off x="7845361" y="5065527"/>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通过本项目的实施，促进公司业务的可持续发展，提高公司的核心竞争力和市场地位。</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68433" y="2499829"/>
            <a:ext cx="6024721" cy="27687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2">
                    <a:alpha val="100000"/>
                  </a:schemeClr>
                </a:solidFill>
                <a:latin typeface="Arial"/>
                <a:ea typeface="Arial"/>
                <a:cs typeface="Arial"/>
              </a:rPr>
              <a:t>产品特点与优势</a:t>
            </a:r>
          </a:p>
        </p:txBody>
      </p:sp>
      <p:sp>
        <p:nvSpPr>
          <p:cNvPr id="3" name="TextBox 3"/>
          <p:cNvSpPr txBox="1"/>
          <p:nvPr/>
        </p:nvSpPr>
        <p:spPr>
          <a:xfrm>
            <a:off x="1068433" y="1198529"/>
            <a:ext cx="5935157" cy="8271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5775" b="1">
                <a:solidFill>
                  <a:schemeClr val="lt2">
                    <a:alpha val="100000"/>
                  </a:schemeClr>
                </a:solidFill>
                <a:latin typeface="Arial"/>
                <a:ea typeface="Arial"/>
                <a:cs typeface="Arial"/>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采用先进的噪声振动传感器，实现高精度、实时的噪声和振动测量。</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高精度测量</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6792" r="1679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多参数分析</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24500" r="24500"/>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数据可视化</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8542" r="18542"/>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提供多种噪声和振动参数分析，帮助用户全面了解环境噪声和振动状况。</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通过直观的数据图表展示噪声和振动数据，便于用户分析和决策。</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噪声振动监测功能</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2693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支持宽频带的磁辐射检测，覆盖各种可能的磁辐射源。</a:t>
            </a:r>
          </a:p>
        </p:txBody>
      </p:sp>
      <p:pic>
        <p:nvPicPr>
          <p:cNvPr id="4" name="Picture 4"/>
          <p:cNvPicPr>
            <a:picLocks noChangeAspect="1"/>
          </p:cNvPicPr>
          <p:nvPr/>
        </p:nvPicPr>
        <p:blipFill>
          <a:blip r:embed="rId2"/>
          <a:srcRect t="16667" b="16667"/>
          <a:stretch>
            <a:fillRect/>
          </a:stretch>
        </p:blipFill>
        <p:spPr>
          <a:xfrm>
            <a:off x="1602827" y="1536628"/>
            <a:ext cx="1898907" cy="1898907"/>
          </a:xfrm>
          <a:prstGeom prst="ellipse">
            <a:avLst/>
          </a:prstGeom>
        </p:spPr>
      </p:pic>
      <p:sp>
        <p:nvSpPr>
          <p:cNvPr id="5" name="AutoShape 5"/>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6" name="Picture 6"/>
          <p:cNvPicPr>
            <a:picLocks noChangeAspect="1"/>
          </p:cNvPicPr>
          <p:nvPr/>
        </p:nvPicPr>
        <p:blipFill>
          <a:blip r:embed="rId3"/>
          <a:srcRect l="16667" r="16667"/>
          <a:stretch>
            <a:fillRect/>
          </a:stretch>
        </p:blipFill>
        <p:spPr>
          <a:xfrm>
            <a:off x="5168347" y="1536628"/>
            <a:ext cx="1898907" cy="1898907"/>
          </a:xfrm>
          <a:prstGeom prst="ellipse">
            <a:avLst/>
          </a:prstGeom>
        </p:spPr>
      </p:pic>
      <p:sp>
        <p:nvSpPr>
          <p:cNvPr id="7" name="AutoShape 7"/>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4"/>
          <a:srcRect l="16667" r="16667"/>
          <a:stretch>
            <a:fillRect/>
          </a:stretch>
        </p:blipFill>
        <p:spPr>
          <a:xfrm>
            <a:off x="8871767" y="1536628"/>
            <a:ext cx="1898907" cy="1898907"/>
          </a:xfrm>
          <a:prstGeom prst="ellipse">
            <a:avLst/>
          </a:prstGeom>
        </p:spPr>
      </p:pic>
      <p:sp>
        <p:nvSpPr>
          <p:cNvPr id="9" name="TextBox 9"/>
          <p:cNvSpPr txBox="1"/>
          <p:nvPr/>
        </p:nvSpPr>
        <p:spPr>
          <a:xfrm>
            <a:off x="1066381" y="3766355"/>
            <a:ext cx="297180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宽频带检测</a:t>
            </a:r>
          </a:p>
        </p:txBody>
      </p:sp>
      <p:grpSp>
        <p:nvGrpSpPr>
          <p:cNvPr id="10" name="Group 10"/>
          <p:cNvGrpSpPr/>
          <p:nvPr/>
        </p:nvGrpSpPr>
        <p:grpSpPr>
          <a:xfrm>
            <a:off x="1226739" y="4350852"/>
            <a:ext cx="2651083" cy="97536"/>
            <a:chOff x="1226739" y="4350852"/>
            <a:chExt cx="2651083" cy="97536"/>
          </a:xfrm>
        </p:grpSpPr>
        <p:cxnSp>
          <p:nvCxnSpPr>
            <p:cNvPr id="11" name="Connector 11"/>
            <p:cNvCxnSpPr/>
            <p:nvPr/>
          </p:nvCxnSpPr>
          <p:spPr>
            <a:xfrm flipV="1">
              <a:off x="1287927"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2" name="AutoShape 12"/>
            <p:cNvSpPr/>
            <p:nvPr/>
          </p:nvSpPr>
          <p:spPr>
            <a:xfrm>
              <a:off x="122673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78028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TextBox 14"/>
          <p:cNvSpPr txBox="1"/>
          <p:nvPr/>
        </p:nvSpPr>
        <p:spPr>
          <a:xfrm>
            <a:off x="4892456"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采用高灵敏度的磁辐射传感器，能够准确捕捉到微弱的磁辐射信号。</a:t>
            </a:r>
          </a:p>
        </p:txBody>
      </p:sp>
      <p:sp>
        <p:nvSpPr>
          <p:cNvPr id="15" name="TextBox 15"/>
          <p:cNvSpPr txBox="1"/>
          <p:nvPr/>
        </p:nvSpPr>
        <p:spPr>
          <a:xfrm>
            <a:off x="4641426" y="3746205"/>
            <a:ext cx="295275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高灵敏度</a:t>
            </a:r>
          </a:p>
        </p:txBody>
      </p:sp>
      <p:grpSp>
        <p:nvGrpSpPr>
          <p:cNvPr id="16" name="Group 16"/>
          <p:cNvGrpSpPr/>
          <p:nvPr/>
        </p:nvGrpSpPr>
        <p:grpSpPr>
          <a:xfrm>
            <a:off x="4792260" y="4350852"/>
            <a:ext cx="2651083" cy="97536"/>
            <a:chOff x="4792260" y="4350852"/>
            <a:chExt cx="2651083" cy="97536"/>
          </a:xfrm>
        </p:grpSpPr>
        <p:cxnSp>
          <p:nvCxnSpPr>
            <p:cNvPr id="17" name="Connector 17"/>
            <p:cNvCxnSpPr/>
            <p:nvPr/>
          </p:nvCxnSpPr>
          <p:spPr>
            <a:xfrm flipV="1">
              <a:off x="4853447" y="4399620"/>
              <a:ext cx="2492359" cy="4740"/>
            </a:xfrm>
            <a:prstGeom prst="line">
              <a:avLst/>
            </a:prstGeom>
            <a:ln w="9525">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8" name="AutoShape 18"/>
            <p:cNvSpPr/>
            <p:nvPr/>
          </p:nvSpPr>
          <p:spPr>
            <a:xfrm>
              <a:off x="47922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3458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0" name="TextBox 20"/>
          <p:cNvSpPr txBox="1"/>
          <p:nvPr/>
        </p:nvSpPr>
        <p:spPr>
          <a:xfrm>
            <a:off x="859587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一旦发现磁辐射超标，立即触发报警机制，保障用户安全。</a:t>
            </a:r>
          </a:p>
        </p:txBody>
      </p:sp>
      <p:sp>
        <p:nvSpPr>
          <p:cNvPr id="21" name="TextBox 21"/>
          <p:cNvSpPr txBox="1"/>
          <p:nvPr/>
        </p:nvSpPr>
        <p:spPr>
          <a:xfrm>
            <a:off x="8311508" y="3746205"/>
            <a:ext cx="3019425"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实时报警</a:t>
            </a:r>
          </a:p>
        </p:txBody>
      </p:sp>
      <p:grpSp>
        <p:nvGrpSpPr>
          <p:cNvPr id="22" name="Group 22"/>
          <p:cNvGrpSpPr/>
          <p:nvPr/>
        </p:nvGrpSpPr>
        <p:grpSpPr>
          <a:xfrm>
            <a:off x="8495679" y="4350852"/>
            <a:ext cx="2651083" cy="97536"/>
            <a:chOff x="8495679" y="4350852"/>
            <a:chExt cx="2651083" cy="97536"/>
          </a:xfrm>
        </p:grpSpPr>
        <p:cxnSp>
          <p:nvCxnSpPr>
            <p:cNvPr id="23" name="Connector 23"/>
            <p:cNvCxnSpPr/>
            <p:nvPr/>
          </p:nvCxnSpPr>
          <p:spPr>
            <a:xfrm flipV="1">
              <a:off x="8556866"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24" name="AutoShape 24"/>
            <p:cNvSpPr/>
            <p:nvPr/>
          </p:nvSpPr>
          <p:spPr>
            <a:xfrm>
              <a:off x="849567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1104922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磁辐射检测能力</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高精度剂量率测量</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实现高精度的放射线剂量率测量，确保数据的准确性和可靠性。</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多类型放射线测量</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支持多种类型放射线的测量，如α、β、γ射线等。</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数据记录与导出</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详细记录放射线测量数据，并支持数据导出，便于后续分析和报告生成。</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rcRect l="21875" r="21875"/>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rcRect l="16667" r="16667"/>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rcRect l="16431" r="16431"/>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放射线测量技术</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218874" y="1454724"/>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 name="TextBox 3"/>
          <p:cNvSpPr txBox="1"/>
          <p:nvPr/>
        </p:nvSpPr>
        <p:spPr>
          <a:xfrm>
            <a:off x="1267642" y="1942922"/>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一体化设计</a:t>
            </a:r>
          </a:p>
        </p:txBody>
      </p:sp>
      <p:sp>
        <p:nvSpPr>
          <p:cNvPr id="4" name="TextBox 4"/>
          <p:cNvSpPr txBox="1"/>
          <p:nvPr/>
        </p:nvSpPr>
        <p:spPr>
          <a:xfrm>
            <a:off x="1575272" y="2413457"/>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集噪声、振动、磁辐射和放射线监测于一体，方便用户一站式解决环境问题。</a:t>
            </a:r>
          </a:p>
        </p:txBody>
      </p:sp>
      <p:sp>
        <p:nvSpPr>
          <p:cNvPr id="5" name="AutoShape 5"/>
          <p:cNvSpPr/>
          <p:nvPr/>
        </p:nvSpPr>
        <p:spPr>
          <a:xfrm rot="2700000">
            <a:off x="3139895" y="1059265"/>
            <a:ext cx="790918" cy="790918"/>
          </a:xfrm>
          <a:prstGeom prst="roundRect">
            <a:avLst>
              <a:gd name="adj" fmla="val 1666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3264136" y="1220082"/>
            <a:ext cx="542436" cy="530244"/>
          </a:xfrm>
          <a:custGeom>
            <a:rect l="l" t="t" r="r" b="b"/>
            <a:pathLst>
              <a:path w="304800" h="304800">
                <a:moveTo>
                  <a:pt x="20031" y="114795"/>
                </a:moveTo>
                <a:lnTo>
                  <a:pt x="147647" y="273187"/>
                </a:lnTo>
                <a:lnTo>
                  <a:pt x="96469" y="114795"/>
                </a:lnTo>
                <a:lnTo>
                  <a:pt x="20031" y="114795"/>
                </a:lnTo>
                <a:close/>
                <a:moveTo>
                  <a:pt x="110338" y="114795"/>
                </a:moveTo>
                <a:lnTo>
                  <a:pt x="155534" y="273510"/>
                </a:lnTo>
                <a:lnTo>
                  <a:pt x="194424" y="114795"/>
                </a:lnTo>
                <a:lnTo>
                  <a:pt x="110338" y="114795"/>
                </a:lnTo>
                <a:close/>
                <a:moveTo>
                  <a:pt x="162411" y="273187"/>
                </a:moveTo>
                <a:lnTo>
                  <a:pt x="285264" y="114795"/>
                </a:lnTo>
                <a:lnTo>
                  <a:pt x="209417" y="114795"/>
                </a:lnTo>
                <a:lnTo>
                  <a:pt x="162411" y="273187"/>
                </a:lnTo>
                <a:close/>
                <a:moveTo>
                  <a:pt x="285550" y="104432"/>
                </a:moveTo>
                <a:lnTo>
                  <a:pt x="248717" y="41453"/>
                </a:lnTo>
                <a:lnTo>
                  <a:pt x="211865" y="104432"/>
                </a:lnTo>
                <a:lnTo>
                  <a:pt x="285550" y="104432"/>
                </a:lnTo>
                <a:close/>
                <a:moveTo>
                  <a:pt x="237134" y="37843"/>
                </a:moveTo>
                <a:lnTo>
                  <a:pt x="163449" y="37843"/>
                </a:lnTo>
                <a:lnTo>
                  <a:pt x="200282" y="102984"/>
                </a:lnTo>
                <a:lnTo>
                  <a:pt x="237134" y="37843"/>
                </a:lnTo>
                <a:close/>
                <a:moveTo>
                  <a:pt x="188957" y="104432"/>
                </a:moveTo>
                <a:lnTo>
                  <a:pt x="152124" y="41453"/>
                </a:lnTo>
                <a:lnTo>
                  <a:pt x="115281" y="104432"/>
                </a:lnTo>
                <a:lnTo>
                  <a:pt x="188957" y="104432"/>
                </a:lnTo>
                <a:close/>
                <a:moveTo>
                  <a:pt x="141341" y="37843"/>
                </a:moveTo>
                <a:lnTo>
                  <a:pt x="67666" y="37843"/>
                </a:lnTo>
                <a:lnTo>
                  <a:pt x="104508" y="102984"/>
                </a:lnTo>
                <a:lnTo>
                  <a:pt x="141341" y="37843"/>
                </a:lnTo>
                <a:close/>
                <a:moveTo>
                  <a:pt x="56093" y="41453"/>
                </a:moveTo>
                <a:lnTo>
                  <a:pt x="19260" y="104432"/>
                </a:lnTo>
                <a:lnTo>
                  <a:pt x="92935" y="104432"/>
                </a:lnTo>
                <a:lnTo>
                  <a:pt x="56093" y="4145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flipH="1" flipV="1">
            <a:off x="6220648" y="2346968"/>
            <a:ext cx="0" cy="3305393"/>
          </a:xfrm>
          <a:prstGeom prst="line">
            <a:avLst/>
          </a:prstGeom>
          <a:ln w="9525">
            <a:solidFill>
              <a:schemeClr val="accent1"/>
            </a:solidFill>
            <a:prstDash val="solid"/>
            <a:headEnd type="triangle"/>
            <a:tailEnd type="triangle"/>
          </a:ln>
        </p:spPr>
        <p:style>
          <a:lnRef idx="0">
            <a:schemeClr val="accent1"/>
          </a:lnRef>
          <a:fillRef idx="1">
            <a:schemeClr val="accent1"/>
          </a:fillRef>
          <a:effectRef idx="0">
            <a:schemeClr val="accent1"/>
          </a:effectRef>
          <a:fontRef idx="minor">
            <a:schemeClr val="lt1"/>
          </a:fontRef>
        </p:style>
      </p:cxnSp>
      <p:cxnSp>
        <p:nvCxnSpPr>
          <p:cNvPr id="8" name="Connector 8"/>
          <p:cNvCxnSpPr/>
          <p:nvPr/>
        </p:nvCxnSpPr>
        <p:spPr>
          <a:xfrm>
            <a:off x="4684480" y="3999665"/>
            <a:ext cx="3072335" cy="0"/>
          </a:xfrm>
          <a:prstGeom prst="line">
            <a:avLst/>
          </a:prstGeom>
          <a:ln w="9525">
            <a:solidFill>
              <a:schemeClr val="accent1"/>
            </a:solidFill>
            <a:prstDash val="solid"/>
            <a:headEnd type="triangle"/>
            <a:tailEnd type="triangle"/>
          </a:ln>
        </p:spPr>
        <p:style>
          <a:lnRef idx="0">
            <a:schemeClr val="accent1"/>
          </a:lnRef>
          <a:fillRef idx="1">
            <a:schemeClr val="accent1"/>
          </a:fillRef>
          <a:effectRef idx="0">
            <a:schemeClr val="accent1"/>
          </a:effectRef>
          <a:fontRef idx="minor">
            <a:schemeClr val="lt1"/>
          </a:fontRef>
        </p:style>
      </p:cxnSp>
      <p:sp>
        <p:nvSpPr>
          <p:cNvPr id="9" name="AutoShape 9"/>
          <p:cNvSpPr/>
          <p:nvPr/>
        </p:nvSpPr>
        <p:spPr>
          <a:xfrm>
            <a:off x="6589461" y="1454724"/>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0" name="TextBox 10"/>
          <p:cNvSpPr txBox="1"/>
          <p:nvPr/>
        </p:nvSpPr>
        <p:spPr>
          <a:xfrm>
            <a:off x="6638230" y="1942922"/>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智能化功能</a:t>
            </a:r>
          </a:p>
        </p:txBody>
      </p:sp>
      <p:sp>
        <p:nvSpPr>
          <p:cNvPr id="11" name="TextBox 11"/>
          <p:cNvSpPr txBox="1"/>
          <p:nvPr/>
        </p:nvSpPr>
        <p:spPr>
          <a:xfrm>
            <a:off x="6945860" y="2413457"/>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支持远程监控和数据自动分析，提高用户工作效率和便捷性。</a:t>
            </a:r>
          </a:p>
        </p:txBody>
      </p:sp>
      <p:sp>
        <p:nvSpPr>
          <p:cNvPr id="12" name="AutoShape 12"/>
          <p:cNvSpPr/>
          <p:nvPr/>
        </p:nvSpPr>
        <p:spPr>
          <a:xfrm rot="2700000">
            <a:off x="8510482" y="1059265"/>
            <a:ext cx="790918" cy="790918"/>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218874" y="4270883"/>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4" name="TextBox 14"/>
          <p:cNvSpPr txBox="1"/>
          <p:nvPr/>
        </p:nvSpPr>
        <p:spPr>
          <a:xfrm>
            <a:off x="1267642" y="4759081"/>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高品质保障</a:t>
            </a:r>
          </a:p>
        </p:txBody>
      </p:sp>
      <p:sp>
        <p:nvSpPr>
          <p:cNvPr id="15" name="TextBox 15"/>
          <p:cNvSpPr txBox="1"/>
          <p:nvPr/>
        </p:nvSpPr>
        <p:spPr>
          <a:xfrm>
            <a:off x="1575272" y="5229616"/>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采用优质材料和严格的生产工艺，确保产品的高品质和稳定性。</a:t>
            </a:r>
          </a:p>
        </p:txBody>
      </p:sp>
      <p:sp>
        <p:nvSpPr>
          <p:cNvPr id="16" name="AutoShape 16"/>
          <p:cNvSpPr/>
          <p:nvPr/>
        </p:nvSpPr>
        <p:spPr>
          <a:xfrm rot="2700000">
            <a:off x="3139895" y="3875423"/>
            <a:ext cx="790918" cy="790918"/>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589461" y="4270883"/>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8" name="TextBox 18"/>
          <p:cNvSpPr txBox="1"/>
          <p:nvPr/>
        </p:nvSpPr>
        <p:spPr>
          <a:xfrm>
            <a:off x="6638230" y="4759081"/>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个性化定制服务</a:t>
            </a:r>
          </a:p>
        </p:txBody>
      </p:sp>
      <p:sp>
        <p:nvSpPr>
          <p:cNvPr id="19" name="TextBox 19"/>
          <p:cNvSpPr txBox="1"/>
          <p:nvPr/>
        </p:nvSpPr>
        <p:spPr>
          <a:xfrm>
            <a:off x="6945860" y="5229616"/>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提供个性化定制服务，根据用户需求定制专属的监测方案，满足用户多样化需求。</a:t>
            </a:r>
          </a:p>
        </p:txBody>
      </p:sp>
      <p:sp>
        <p:nvSpPr>
          <p:cNvPr id="20" name="AutoShape 20"/>
          <p:cNvSpPr/>
          <p:nvPr/>
        </p:nvSpPr>
        <p:spPr>
          <a:xfrm rot="2700000">
            <a:off x="8510482" y="3875423"/>
            <a:ext cx="790918" cy="790918"/>
          </a:xfrm>
          <a:prstGeom prst="roundRect">
            <a:avLst>
              <a:gd name="adj" fmla="val 1666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8672065" y="1195698"/>
            <a:ext cx="492903" cy="492903"/>
          </a:xfrm>
          <a:custGeom>
            <a:rect l="l" t="t" r="r" b="b"/>
            <a:pathLst>
              <a:path w="304800" h="304800">
                <a:moveTo>
                  <a:pt x="264633" y="75590"/>
                </a:moveTo>
                <a:cubicBezTo>
                  <a:pt x="273768" y="97622"/>
                  <a:pt x="269415" y="123920"/>
                  <a:pt x="251498" y="141837"/>
                </a:cubicBezTo>
                <a:cubicBezTo>
                  <a:pt x="231772" y="161563"/>
                  <a:pt x="201959" y="164649"/>
                  <a:pt x="178784" y="151571"/>
                </a:cubicBezTo>
                <a:lnTo>
                  <a:pt x="162030" y="169869"/>
                </a:lnTo>
                <a:lnTo>
                  <a:pt x="173984" y="181870"/>
                </a:lnTo>
                <a:lnTo>
                  <a:pt x="181127" y="174727"/>
                </a:lnTo>
                <a:cubicBezTo>
                  <a:pt x="184775" y="171069"/>
                  <a:pt x="190700" y="171069"/>
                  <a:pt x="194348" y="174727"/>
                </a:cubicBezTo>
                <a:lnTo>
                  <a:pt x="252279" y="233248"/>
                </a:lnTo>
                <a:cubicBezTo>
                  <a:pt x="255937" y="236896"/>
                  <a:pt x="255937" y="242821"/>
                  <a:pt x="252279" y="246469"/>
                </a:cubicBezTo>
                <a:lnTo>
                  <a:pt x="225838" y="272910"/>
                </a:lnTo>
                <a:cubicBezTo>
                  <a:pt x="222190" y="276568"/>
                  <a:pt x="216265" y="276568"/>
                  <a:pt x="212617" y="272910"/>
                </a:cubicBezTo>
                <a:lnTo>
                  <a:pt x="154686" y="214389"/>
                </a:lnTo>
                <a:cubicBezTo>
                  <a:pt x="151028" y="210741"/>
                  <a:pt x="151028" y="204816"/>
                  <a:pt x="154686" y="201168"/>
                </a:cubicBezTo>
                <a:lnTo>
                  <a:pt x="161211" y="194643"/>
                </a:lnTo>
                <a:lnTo>
                  <a:pt x="149819" y="183223"/>
                </a:lnTo>
                <a:lnTo>
                  <a:pt x="69704" y="270748"/>
                </a:lnTo>
                <a:cubicBezTo>
                  <a:pt x="62398" y="278054"/>
                  <a:pt x="50559" y="278054"/>
                  <a:pt x="43263" y="270748"/>
                </a:cubicBezTo>
                <a:lnTo>
                  <a:pt x="36652" y="264138"/>
                </a:lnTo>
                <a:cubicBezTo>
                  <a:pt x="29347" y="256832"/>
                  <a:pt x="29347" y="244993"/>
                  <a:pt x="36652" y="237696"/>
                </a:cubicBezTo>
                <a:lnTo>
                  <a:pt x="127921" y="161258"/>
                </a:lnTo>
                <a:lnTo>
                  <a:pt x="67304" y="100479"/>
                </a:lnTo>
                <a:lnTo>
                  <a:pt x="48158" y="100470"/>
                </a:lnTo>
                <a:lnTo>
                  <a:pt x="26003" y="64846"/>
                </a:lnTo>
                <a:lnTo>
                  <a:pt x="43834" y="46987"/>
                </a:lnTo>
                <a:lnTo>
                  <a:pt x="80267" y="69285"/>
                </a:lnTo>
                <a:lnTo>
                  <a:pt x="80505" y="88030"/>
                </a:lnTo>
                <a:lnTo>
                  <a:pt x="141827" y="149590"/>
                </a:lnTo>
                <a:lnTo>
                  <a:pt x="159668" y="134655"/>
                </a:lnTo>
                <a:cubicBezTo>
                  <a:pt x="142227" y="110881"/>
                  <a:pt x="144047" y="77391"/>
                  <a:pt x="165535" y="55902"/>
                </a:cubicBezTo>
                <a:cubicBezTo>
                  <a:pt x="183366" y="38071"/>
                  <a:pt x="209521" y="33642"/>
                  <a:pt x="231496" y="42605"/>
                </a:cubicBezTo>
                <a:lnTo>
                  <a:pt x="192215" y="81344"/>
                </a:lnTo>
                <a:lnTo>
                  <a:pt x="225276" y="114405"/>
                </a:lnTo>
                <a:lnTo>
                  <a:pt x="264633" y="75590"/>
                </a:lnTo>
                <a:close/>
                <a:moveTo>
                  <a:pt x="58579" y="247021"/>
                </a:moveTo>
                <a:cubicBezTo>
                  <a:pt x="54931" y="243373"/>
                  <a:pt x="49016" y="243373"/>
                  <a:pt x="45358" y="247021"/>
                </a:cubicBezTo>
                <a:cubicBezTo>
                  <a:pt x="41700" y="250679"/>
                  <a:pt x="41700" y="256594"/>
                  <a:pt x="45358" y="260252"/>
                </a:cubicBezTo>
                <a:cubicBezTo>
                  <a:pt x="49016" y="263900"/>
                  <a:pt x="54931" y="263900"/>
                  <a:pt x="58579" y="260252"/>
                </a:cubicBezTo>
                <a:cubicBezTo>
                  <a:pt x="62236" y="256584"/>
                  <a:pt x="62236" y="250669"/>
                  <a:pt x="58579" y="247021"/>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3297145" y="4016916"/>
            <a:ext cx="476417" cy="476417"/>
          </a:xfrm>
          <a:custGeom>
            <a:rect l="l" t="t" r="r" b="b"/>
            <a:pathLst>
              <a:path w="304800" h="304800">
                <a:moveTo>
                  <a:pt x="213360" y="76200"/>
                </a:moveTo>
                <a:lnTo>
                  <a:pt x="243840" y="76200"/>
                </a:lnTo>
                <a:lnTo>
                  <a:pt x="243840" y="289560"/>
                </a:lnTo>
                <a:lnTo>
                  <a:pt x="60960" y="289560"/>
                </a:lnTo>
                <a:lnTo>
                  <a:pt x="60960" y="76200"/>
                </a:lnTo>
                <a:lnTo>
                  <a:pt x="91440" y="76200"/>
                </a:lnTo>
                <a:lnTo>
                  <a:pt x="91440" y="60960"/>
                </a:lnTo>
                <a:cubicBezTo>
                  <a:pt x="91440" y="44129"/>
                  <a:pt x="105089" y="30480"/>
                  <a:pt x="121920" y="30480"/>
                </a:cubicBezTo>
                <a:lnTo>
                  <a:pt x="121920" y="30480"/>
                </a:lnTo>
                <a:lnTo>
                  <a:pt x="182880" y="30480"/>
                </a:lnTo>
                <a:cubicBezTo>
                  <a:pt x="199711" y="30480"/>
                  <a:pt x="213360" y="44129"/>
                  <a:pt x="213360" y="60960"/>
                </a:cubicBezTo>
                <a:lnTo>
                  <a:pt x="213360" y="60960"/>
                </a:lnTo>
                <a:lnTo>
                  <a:pt x="213360" y="76200"/>
                </a:lnTo>
                <a:close/>
                <a:moveTo>
                  <a:pt x="259080" y="76200"/>
                </a:moveTo>
                <a:lnTo>
                  <a:pt x="274320" y="76200"/>
                </a:lnTo>
                <a:cubicBezTo>
                  <a:pt x="291151" y="76200"/>
                  <a:pt x="304800" y="89849"/>
                  <a:pt x="304800" y="106680"/>
                </a:cubicBezTo>
                <a:lnTo>
                  <a:pt x="304800" y="106680"/>
                </a:lnTo>
                <a:lnTo>
                  <a:pt x="304800" y="259080"/>
                </a:lnTo>
                <a:cubicBezTo>
                  <a:pt x="304800" y="275911"/>
                  <a:pt x="291151" y="289560"/>
                  <a:pt x="274320" y="289560"/>
                </a:cubicBezTo>
                <a:lnTo>
                  <a:pt x="274320" y="289560"/>
                </a:lnTo>
                <a:lnTo>
                  <a:pt x="259080" y="289560"/>
                </a:lnTo>
                <a:lnTo>
                  <a:pt x="259080" y="76200"/>
                </a:lnTo>
                <a:close/>
                <a:moveTo>
                  <a:pt x="45720" y="76200"/>
                </a:moveTo>
                <a:lnTo>
                  <a:pt x="45720" y="289560"/>
                </a:lnTo>
                <a:lnTo>
                  <a:pt x="30480" y="289560"/>
                </a:lnTo>
                <a:cubicBezTo>
                  <a:pt x="13649" y="289560"/>
                  <a:pt x="0" y="275911"/>
                  <a:pt x="0" y="259080"/>
                </a:cubicBezTo>
                <a:lnTo>
                  <a:pt x="0" y="259080"/>
                </a:lnTo>
                <a:lnTo>
                  <a:pt x="0" y="106680"/>
                </a:lnTo>
                <a:cubicBezTo>
                  <a:pt x="0" y="89916"/>
                  <a:pt x="13716" y="76200"/>
                  <a:pt x="30480" y="76200"/>
                </a:cubicBezTo>
                <a:lnTo>
                  <a:pt x="45720" y="76200"/>
                </a:lnTo>
                <a:close/>
                <a:moveTo>
                  <a:pt x="121920" y="60960"/>
                </a:moveTo>
                <a:lnTo>
                  <a:pt x="121920" y="76200"/>
                </a:lnTo>
                <a:lnTo>
                  <a:pt x="182880" y="76200"/>
                </a:lnTo>
                <a:lnTo>
                  <a:pt x="182880" y="60960"/>
                </a:lnTo>
                <a:lnTo>
                  <a:pt x="121920" y="609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8651974" y="4016916"/>
            <a:ext cx="507934" cy="507934"/>
          </a:xfrm>
          <a:custGeom>
            <a:rect l="l" t="t" r="r" b="b"/>
            <a:pathLst>
              <a:path w="304800" h="304800">
                <a:moveTo>
                  <a:pt x="261518" y="97841"/>
                </a:moveTo>
                <a:cubicBezTo>
                  <a:pt x="249460" y="74143"/>
                  <a:pt x="230657" y="55340"/>
                  <a:pt x="207655" y="43605"/>
                </a:cubicBezTo>
                <a:lnTo>
                  <a:pt x="206959" y="43282"/>
                </a:lnTo>
                <a:lnTo>
                  <a:pt x="186538" y="84277"/>
                </a:lnTo>
                <a:cubicBezTo>
                  <a:pt x="201292" y="91802"/>
                  <a:pt x="212998" y="103508"/>
                  <a:pt x="220323" y="117834"/>
                </a:cubicBezTo>
                <a:lnTo>
                  <a:pt x="220523" y="118262"/>
                </a:lnTo>
                <a:lnTo>
                  <a:pt x="261518" y="97841"/>
                </a:lnTo>
                <a:close/>
                <a:moveTo>
                  <a:pt x="261518" y="206959"/>
                </a:moveTo>
                <a:lnTo>
                  <a:pt x="220523" y="186538"/>
                </a:lnTo>
                <a:cubicBezTo>
                  <a:pt x="212998" y="201292"/>
                  <a:pt x="201292" y="212998"/>
                  <a:pt x="186966" y="220323"/>
                </a:cubicBezTo>
                <a:lnTo>
                  <a:pt x="186538" y="220523"/>
                </a:lnTo>
                <a:lnTo>
                  <a:pt x="206959" y="261518"/>
                </a:lnTo>
                <a:cubicBezTo>
                  <a:pt x="230657" y="249460"/>
                  <a:pt x="249460" y="230657"/>
                  <a:pt x="261195" y="207655"/>
                </a:cubicBezTo>
                <a:lnTo>
                  <a:pt x="261518" y="206959"/>
                </a:lnTo>
                <a:close/>
                <a:moveTo>
                  <a:pt x="97841" y="43282"/>
                </a:moveTo>
                <a:cubicBezTo>
                  <a:pt x="74143" y="55340"/>
                  <a:pt x="55340" y="74143"/>
                  <a:pt x="43605" y="97145"/>
                </a:cubicBezTo>
                <a:lnTo>
                  <a:pt x="43282" y="97841"/>
                </a:lnTo>
                <a:lnTo>
                  <a:pt x="84277" y="118262"/>
                </a:lnTo>
                <a:cubicBezTo>
                  <a:pt x="91802" y="103508"/>
                  <a:pt x="103508" y="91802"/>
                  <a:pt x="117834" y="84477"/>
                </a:cubicBezTo>
                <a:lnTo>
                  <a:pt x="118262" y="84277"/>
                </a:lnTo>
                <a:lnTo>
                  <a:pt x="97841" y="43282"/>
                </a:lnTo>
                <a:close/>
                <a:moveTo>
                  <a:pt x="43282" y="206959"/>
                </a:moveTo>
                <a:cubicBezTo>
                  <a:pt x="55340" y="230657"/>
                  <a:pt x="74143" y="249460"/>
                  <a:pt x="97145" y="261195"/>
                </a:cubicBezTo>
                <a:lnTo>
                  <a:pt x="97841" y="261518"/>
                </a:lnTo>
                <a:lnTo>
                  <a:pt x="118262" y="220523"/>
                </a:lnTo>
                <a:cubicBezTo>
                  <a:pt x="103508" y="212998"/>
                  <a:pt x="91802" y="201292"/>
                  <a:pt x="84477" y="186966"/>
                </a:cubicBezTo>
                <a:lnTo>
                  <a:pt x="84277" y="186538"/>
                </a:lnTo>
                <a:lnTo>
                  <a:pt x="43282" y="206959"/>
                </a:lnTo>
                <a:close/>
                <a:moveTo>
                  <a:pt x="152400" y="304800"/>
                </a:moveTo>
                <a:cubicBezTo>
                  <a:pt x="68228" y="304800"/>
                  <a:pt x="0" y="236572"/>
                  <a:pt x="0" y="152400"/>
                </a:cubicBezTo>
                <a:cubicBezTo>
                  <a:pt x="0" y="68228"/>
                  <a:pt x="68228" y="0"/>
                  <a:pt x="152400" y="0"/>
                </a:cubicBezTo>
                <a:lnTo>
                  <a:pt x="152400" y="0"/>
                </a:lnTo>
                <a:cubicBezTo>
                  <a:pt x="236572" y="0"/>
                  <a:pt x="304800" y="68228"/>
                  <a:pt x="304800" y="152400"/>
                </a:cubicBezTo>
                <a:cubicBezTo>
                  <a:pt x="304800" y="236572"/>
                  <a:pt x="236572" y="304800"/>
                  <a:pt x="152400" y="304800"/>
                </a:cubicBezTo>
                <a:lnTo>
                  <a:pt x="152400" y="304800"/>
                </a:lnTo>
                <a:close/>
                <a:moveTo>
                  <a:pt x="152400" y="198120"/>
                </a:moveTo>
                <a:cubicBezTo>
                  <a:pt x="177651" y="198120"/>
                  <a:pt x="198120" y="177651"/>
                  <a:pt x="198120" y="152400"/>
                </a:cubicBezTo>
                <a:cubicBezTo>
                  <a:pt x="198120" y="127149"/>
                  <a:pt x="177651" y="106680"/>
                  <a:pt x="152400" y="106680"/>
                </a:cubicBezTo>
                <a:lnTo>
                  <a:pt x="152400" y="106680"/>
                </a:lnTo>
                <a:cubicBezTo>
                  <a:pt x="127149" y="106680"/>
                  <a:pt x="106680" y="127149"/>
                  <a:pt x="106680" y="152400"/>
                </a:cubicBezTo>
                <a:cubicBezTo>
                  <a:pt x="106680" y="177651"/>
                  <a:pt x="127149" y="198120"/>
                  <a:pt x="152400" y="198120"/>
                </a:cubicBezTo>
                <a:lnTo>
                  <a:pt x="152400" y="1981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独特卖点与差异化优势</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68433" y="2499829"/>
            <a:ext cx="6024721" cy="27687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2">
                    <a:alpha val="100000"/>
                  </a:schemeClr>
                </a:solidFill>
                <a:latin typeface="Arial"/>
                <a:ea typeface="Arial"/>
                <a:cs typeface="Arial"/>
              </a:rPr>
              <a:t>营销策略与手段</a:t>
            </a:r>
          </a:p>
        </p:txBody>
      </p:sp>
      <p:sp>
        <p:nvSpPr>
          <p:cNvPr id="3" name="TextBox 3"/>
          <p:cNvSpPr txBox="1"/>
          <p:nvPr/>
        </p:nvSpPr>
        <p:spPr>
          <a:xfrm>
            <a:off x="1068433" y="1198529"/>
            <a:ext cx="5935157" cy="8271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5775" b="1">
                <a:solidFill>
                  <a:schemeClr val="lt2">
                    <a:alpha val="100000"/>
                  </a:schemeClr>
                </a:solidFill>
                <a:latin typeface="Arial"/>
                <a:ea typeface="Arial"/>
                <a:cs typeface="Arial"/>
              </a:rPr>
              <a:t>03</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4875" r="14875"/>
          <a:stretch>
            <a:fillRect/>
          </a:stretch>
        </p:blipFill>
        <p:spPr>
          <a:xfrm>
            <a:off x="6416218" y="1873250"/>
            <a:ext cx="2285143" cy="2439670"/>
          </a:xfrm>
          <a:prstGeom prst="rect">
            <a:avLst/>
          </a:prstGeom>
        </p:spPr>
      </p:pic>
      <p:pic>
        <p:nvPicPr>
          <p:cNvPr id="3" name="Picture 3"/>
          <p:cNvPicPr>
            <a:picLocks noChangeAspect="1"/>
          </p:cNvPicPr>
          <p:nvPr/>
        </p:nvPicPr>
        <p:blipFill>
          <a:blip r:embed="rId3"/>
          <a:srcRect l="22353" r="22353"/>
          <a:stretch>
            <a:fillRect/>
          </a:stretch>
        </p:blipFill>
        <p:spPr>
          <a:xfrm>
            <a:off x="705451" y="1873250"/>
            <a:ext cx="2286000" cy="2308332"/>
          </a:xfrm>
          <a:prstGeom prst="rect">
            <a:avLst/>
          </a:prstGeom>
        </p:spPr>
      </p:pic>
      <p:pic>
        <p:nvPicPr>
          <p:cNvPr id="4" name="Picture 4"/>
          <p:cNvPicPr>
            <a:picLocks noChangeAspect="1"/>
          </p:cNvPicPr>
          <p:nvPr/>
        </p:nvPicPr>
        <p:blipFill>
          <a:blip r:embed="rId4"/>
          <a:srcRect l="18744" r="18744"/>
          <a:stretch>
            <a:fillRect/>
          </a:stretch>
        </p:blipFill>
        <p:spPr>
          <a:xfrm>
            <a:off x="9265251" y="1892300"/>
            <a:ext cx="2271183" cy="2420620"/>
          </a:xfrm>
          <a:prstGeom prst="rect">
            <a:avLst/>
          </a:prstGeom>
        </p:spPr>
      </p:pic>
      <p:pic>
        <p:nvPicPr>
          <p:cNvPr id="5" name="Picture 5"/>
          <p:cNvPicPr>
            <a:picLocks noChangeAspect="1"/>
          </p:cNvPicPr>
          <p:nvPr/>
        </p:nvPicPr>
        <p:blipFill>
          <a:blip r:embed="rId5"/>
          <a:srcRect l="18432" r="18432"/>
          <a:stretch>
            <a:fillRect/>
          </a:stretch>
        </p:blipFill>
        <p:spPr>
          <a:xfrm>
            <a:off x="3571418" y="1892300"/>
            <a:ext cx="2266949" cy="2420620"/>
          </a:xfrm>
          <a:prstGeom prst="rect">
            <a:avLst/>
          </a:prstGeom>
        </p:spPr>
      </p:pic>
      <p:grpSp>
        <p:nvGrpSpPr>
          <p:cNvPr id="6" name="Group 6"/>
          <p:cNvGrpSpPr/>
          <p:nvPr/>
        </p:nvGrpSpPr>
        <p:grpSpPr>
          <a:xfrm>
            <a:off x="6416218" y="3460761"/>
            <a:ext cx="2285143" cy="745998"/>
            <a:chOff x="6416218" y="3460761"/>
            <a:chExt cx="2285143" cy="745998"/>
          </a:xfrm>
        </p:grpSpPr>
        <p:sp>
          <p:nvSpPr>
            <p:cNvPr id="7" name="AutoShape 7"/>
            <p:cNvSpPr/>
            <p:nvPr/>
          </p:nvSpPr>
          <p:spPr>
            <a:xfrm>
              <a:off x="6416218" y="3460761"/>
              <a:ext cx="2285143"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6416218" y="4197615"/>
            <a:ext cx="2288381" cy="2112169"/>
            <a:chOff x="6416218" y="4197615"/>
            <a:chExt cx="2288381" cy="2112169"/>
          </a:xfrm>
        </p:grpSpPr>
        <p:sp>
          <p:nvSpPr>
            <p:cNvPr id="9" name="AutoShape 9"/>
            <p:cNvSpPr/>
            <p:nvPr/>
          </p:nvSpPr>
          <p:spPr>
            <a:xfrm>
              <a:off x="6416218" y="4197615"/>
              <a:ext cx="2288381" cy="2112169"/>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3571418" y="3460761"/>
            <a:ext cx="2285429" cy="852159"/>
            <a:chOff x="3571418" y="3460761"/>
            <a:chExt cx="2285429" cy="852159"/>
          </a:xfrm>
        </p:grpSpPr>
        <p:sp>
          <p:nvSpPr>
            <p:cNvPr id="11" name="AutoShape 11"/>
            <p:cNvSpPr/>
            <p:nvPr/>
          </p:nvSpPr>
          <p:spPr>
            <a:xfrm>
              <a:off x="3571418" y="3460761"/>
              <a:ext cx="2285429" cy="85215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3571418" y="4206759"/>
            <a:ext cx="2288096" cy="2103025"/>
            <a:chOff x="3571418" y="4206759"/>
            <a:chExt cx="2288096" cy="2103025"/>
          </a:xfrm>
        </p:grpSpPr>
        <p:sp>
          <p:nvSpPr>
            <p:cNvPr id="13" name="AutoShape 13"/>
            <p:cNvSpPr/>
            <p:nvPr/>
          </p:nvSpPr>
          <p:spPr>
            <a:xfrm>
              <a:off x="3571418" y="4206759"/>
              <a:ext cx="2288096"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265251" y="3460761"/>
            <a:ext cx="2286000" cy="745998"/>
            <a:chOff x="9265251" y="3460761"/>
            <a:chExt cx="2286000" cy="745998"/>
          </a:xfrm>
        </p:grpSpPr>
        <p:sp>
          <p:nvSpPr>
            <p:cNvPr id="15" name="AutoShape 15"/>
            <p:cNvSpPr/>
            <p:nvPr/>
          </p:nvSpPr>
          <p:spPr>
            <a:xfrm>
              <a:off x="9265251" y="3460761"/>
              <a:ext cx="2286000"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 name="Group 16"/>
          <p:cNvGrpSpPr/>
          <p:nvPr/>
        </p:nvGrpSpPr>
        <p:grpSpPr>
          <a:xfrm>
            <a:off x="9265251" y="4204473"/>
            <a:ext cx="2286000" cy="2105311"/>
            <a:chOff x="9265251" y="4204473"/>
            <a:chExt cx="2286000" cy="2105311"/>
          </a:xfrm>
        </p:grpSpPr>
        <p:sp>
          <p:nvSpPr>
            <p:cNvPr id="17" name="AutoShape 17"/>
            <p:cNvSpPr/>
            <p:nvPr/>
          </p:nvSpPr>
          <p:spPr>
            <a:xfrm>
              <a:off x="9265251" y="4204473"/>
              <a:ext cx="2286000" cy="2105311"/>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05451" y="3460761"/>
            <a:ext cx="2286000" cy="2849023"/>
            <a:chOff x="705451" y="3460761"/>
            <a:chExt cx="2286000" cy="2849023"/>
          </a:xfrm>
        </p:grpSpPr>
        <p:sp>
          <p:nvSpPr>
            <p:cNvPr id="19" name="AutoShape 19"/>
            <p:cNvSpPr/>
            <p:nvPr/>
          </p:nvSpPr>
          <p:spPr>
            <a:xfrm>
              <a:off x="705451" y="3460761"/>
              <a:ext cx="2286000" cy="88392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05451" y="4206759"/>
              <a:ext cx="2286000"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目标客户群体定位</a:t>
              </a:r>
            </a:p>
          </p:txBody>
        </p:sp>
      </p:grpSp>
      <p:grpSp>
        <p:nvGrpSpPr>
          <p:cNvPr id="43" name="Group 43"/>
          <p:cNvGrpSpPr/>
          <p:nvPr/>
        </p:nvGrpSpPr>
        <p:grpSpPr>
          <a:xfrm>
            <a:off x="756455" y="4477571"/>
            <a:ext cx="2164942" cy="1552257"/>
            <a:chOff x="756455" y="4477571"/>
            <a:chExt cx="2164942" cy="1552257"/>
          </a:xfrm>
        </p:grpSpPr>
        <p:sp>
          <p:nvSpPr>
            <p:cNvPr id="44" name="TextBox 44"/>
            <p:cNvSpPr txBox="1"/>
            <p:nvPr/>
          </p:nvSpPr>
          <p:spPr>
            <a:xfrm>
              <a:off x="756455"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包括制造业、能源、化工等需要监测噪声、振动、磁辐射和放射线的企业。</a:t>
              </a:r>
            </a:p>
          </p:txBody>
        </p:sp>
      </p:grpSp>
      <p:grpSp>
        <p:nvGrpSpPr>
          <p:cNvPr id="45" name="Group 45"/>
          <p:cNvGrpSpPr/>
          <p:nvPr/>
        </p:nvGrpSpPr>
        <p:grpSpPr>
          <a:xfrm>
            <a:off x="3628568" y="4477571"/>
            <a:ext cx="2164942" cy="1552257"/>
            <a:chOff x="3628568" y="4477571"/>
            <a:chExt cx="2164942" cy="1552257"/>
          </a:xfrm>
        </p:grpSpPr>
        <p:sp>
          <p:nvSpPr>
            <p:cNvPr id="46" name="TextBox 46"/>
            <p:cNvSpPr txBox="1"/>
            <p:nvPr/>
          </p:nvSpPr>
          <p:spPr>
            <a:xfrm>
              <a:off x="3628568"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各级环保局、环境监测站等政府机构，用于城市环境噪声、振动等监测。</a:t>
              </a:r>
            </a:p>
          </p:txBody>
        </p:sp>
      </p:grpSp>
      <p:grpSp>
        <p:nvGrpSpPr>
          <p:cNvPr id="47" name="Group 47"/>
          <p:cNvGrpSpPr/>
          <p:nvPr/>
        </p:nvGrpSpPr>
        <p:grpSpPr>
          <a:xfrm>
            <a:off x="6466794" y="4477571"/>
            <a:ext cx="2164942" cy="1552257"/>
            <a:chOff x="6466794" y="4477571"/>
            <a:chExt cx="2164942" cy="1552257"/>
          </a:xfrm>
        </p:grpSpPr>
        <p:sp>
          <p:nvSpPr>
            <p:cNvPr id="48" name="TextBox 48"/>
            <p:cNvSpPr txBox="1"/>
            <p:nvPr/>
          </p:nvSpPr>
          <p:spPr>
            <a:xfrm>
              <a:off x="6466794"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高校、研究所等科研机构，用于实验、研究等。</a:t>
              </a:r>
            </a:p>
          </p:txBody>
        </p:sp>
      </p:grpSp>
      <p:grpSp>
        <p:nvGrpSpPr>
          <p:cNvPr id="49" name="Group 49"/>
          <p:cNvGrpSpPr/>
          <p:nvPr/>
        </p:nvGrpSpPr>
        <p:grpSpPr>
          <a:xfrm>
            <a:off x="9318371" y="4477571"/>
            <a:ext cx="2164942" cy="1552257"/>
            <a:chOff x="9318371" y="4477571"/>
            <a:chExt cx="2164942" cy="1552257"/>
          </a:xfrm>
        </p:grpSpPr>
        <p:sp>
          <p:nvSpPr>
            <p:cNvPr id="50" name="TextBox 50"/>
            <p:cNvSpPr txBox="1"/>
            <p:nvPr/>
          </p:nvSpPr>
          <p:spPr>
            <a:xfrm>
              <a:off x="9318371"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如医院、学校、商场等，用于保障公共环境安全。</a:t>
              </a:r>
            </a:p>
          </p:txBody>
        </p:sp>
      </p:grpSp>
      <p:grpSp>
        <p:nvGrpSpPr>
          <p:cNvPr id="51" name="Group 51"/>
          <p:cNvGrpSpPr/>
          <p:nvPr/>
        </p:nvGrpSpPr>
        <p:grpSpPr>
          <a:xfrm>
            <a:off x="705451" y="3588593"/>
            <a:ext cx="2267763" cy="490334"/>
            <a:chOff x="705451" y="3588593"/>
            <a:chExt cx="2267763" cy="490334"/>
          </a:xfrm>
        </p:grpSpPr>
        <p:sp>
          <p:nvSpPr>
            <p:cNvPr id="52" name="TextBox 52"/>
            <p:cNvSpPr txBox="1"/>
            <p:nvPr/>
          </p:nvSpPr>
          <p:spPr>
            <a:xfrm>
              <a:off x="7054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工业领域</a:t>
              </a:r>
            </a:p>
          </p:txBody>
        </p:sp>
      </p:grpSp>
      <p:grpSp>
        <p:nvGrpSpPr>
          <p:cNvPr id="53" name="Group 53"/>
          <p:cNvGrpSpPr/>
          <p:nvPr/>
        </p:nvGrpSpPr>
        <p:grpSpPr>
          <a:xfrm>
            <a:off x="3628568" y="3588593"/>
            <a:ext cx="2267763" cy="490334"/>
            <a:chOff x="3628568" y="3588593"/>
            <a:chExt cx="2267763" cy="490334"/>
          </a:xfrm>
        </p:grpSpPr>
        <p:sp>
          <p:nvSpPr>
            <p:cNvPr id="54" name="TextBox 54"/>
            <p:cNvSpPr txBox="1"/>
            <p:nvPr/>
          </p:nvSpPr>
          <p:spPr>
            <a:xfrm>
              <a:off x="362856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环保部门</a:t>
              </a:r>
            </a:p>
          </p:txBody>
        </p:sp>
      </p:grpSp>
      <p:grpSp>
        <p:nvGrpSpPr>
          <p:cNvPr id="55" name="Group 55"/>
          <p:cNvGrpSpPr/>
          <p:nvPr/>
        </p:nvGrpSpPr>
        <p:grpSpPr>
          <a:xfrm>
            <a:off x="6433598" y="3588593"/>
            <a:ext cx="2267763" cy="490334"/>
            <a:chOff x="6433598" y="3588593"/>
            <a:chExt cx="2267763" cy="490334"/>
          </a:xfrm>
        </p:grpSpPr>
        <p:sp>
          <p:nvSpPr>
            <p:cNvPr id="56" name="TextBox 56"/>
            <p:cNvSpPr txBox="1"/>
            <p:nvPr/>
          </p:nvSpPr>
          <p:spPr>
            <a:xfrm>
              <a:off x="643359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科研机构</a:t>
              </a:r>
            </a:p>
          </p:txBody>
        </p:sp>
      </p:grpSp>
      <p:grpSp>
        <p:nvGrpSpPr>
          <p:cNvPr id="57" name="Group 57"/>
          <p:cNvGrpSpPr/>
          <p:nvPr/>
        </p:nvGrpSpPr>
        <p:grpSpPr>
          <a:xfrm>
            <a:off x="9265251" y="3588593"/>
            <a:ext cx="2267763" cy="490334"/>
            <a:chOff x="9265251" y="3588593"/>
            <a:chExt cx="2267763" cy="490334"/>
          </a:xfrm>
        </p:grpSpPr>
        <p:sp>
          <p:nvSpPr>
            <p:cNvPr id="58" name="TextBox 58"/>
            <p:cNvSpPr txBox="1"/>
            <p:nvPr/>
          </p:nvSpPr>
          <p:spPr>
            <a:xfrm>
              <a:off x="92652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公众场所</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线下推广</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参加行业展会、技术研讨会、举办产品发布会等活动，与目标客户建立直接联系，提升品牌影响力。</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线上线下互动</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通过线上预约、线下体验等方式，将线上流量引导至线下，促进销售转化。</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线上推广</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利用社交媒体、行业网站、搜索引擎等渠道进行广告投放和内容营销，提高品牌知名度和曝光率。</a:t>
            </a:r>
          </a:p>
        </p:txBody>
      </p:sp>
      <p:pic>
        <p:nvPicPr>
          <p:cNvPr id="10" name="Picture 10"/>
          <p:cNvPicPr>
            <a:picLocks noChangeAspect="1"/>
          </p:cNvPicPr>
          <p:nvPr/>
        </p:nvPicPr>
        <p:blipFill>
          <a:blip r:embed="rId2"/>
          <a:stretch>
            <a:fillRect/>
          </a:stretch>
        </p:blipFill>
        <p:spPr>
          <a:xfrm>
            <a:off x="869006" y="1293634"/>
            <a:ext cx="4563025"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线上线下推广结合</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6667" r="16667"/>
          <a:stretch>
            <a:fillRect/>
          </a:stretch>
        </p:blipFill>
        <p:spPr>
          <a:xfrm>
            <a:off x="-276408" y="1784333"/>
            <a:ext cx="3774096" cy="3774096"/>
          </a:xfrm>
          <a:prstGeom prst="ellipse">
            <a:avLst/>
          </a:prstGeom>
        </p:spPr>
      </p:pic>
      <p:sp>
        <p:nvSpPr>
          <p:cNvPr id="3" name="AutoShape 3"/>
          <p:cNvSpPr/>
          <p:nvPr/>
        </p:nvSpPr>
        <p:spPr>
          <a:xfrm>
            <a:off x="3853566"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853566"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054790"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加入相关行业协会，参与标准制定、技术交流等活动，提升行业地位。</a:t>
            </a:r>
          </a:p>
        </p:txBody>
      </p:sp>
      <p:sp>
        <p:nvSpPr>
          <p:cNvPr id="6" name="TextBox 6"/>
          <p:cNvSpPr txBox="1"/>
          <p:nvPr/>
        </p:nvSpPr>
        <p:spPr>
          <a:xfrm>
            <a:off x="4066852"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与行业协会合作</a:t>
            </a:r>
          </a:p>
        </p:txBody>
      </p:sp>
      <p:sp>
        <p:nvSpPr>
          <p:cNvPr id="7" name="AutoShape 7"/>
          <p:cNvSpPr/>
          <p:nvPr/>
        </p:nvSpPr>
        <p:spPr>
          <a:xfrm>
            <a:off x="7873179"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873179"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8086465"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与上下游企业合作</a:t>
            </a:r>
          </a:p>
        </p:txBody>
      </p:sp>
      <p:sp>
        <p:nvSpPr>
          <p:cNvPr id="10" name="AutoShape 10"/>
          <p:cNvSpPr/>
          <p:nvPr/>
        </p:nvSpPr>
        <p:spPr>
          <a:xfrm>
            <a:off x="3853566" y="4213236"/>
            <a:ext cx="3657600" cy="1989696"/>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853566"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066852"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与科研机构合作</a:t>
            </a:r>
          </a:p>
        </p:txBody>
      </p:sp>
      <p:sp>
        <p:nvSpPr>
          <p:cNvPr id="13" name="AutoShape 13"/>
          <p:cNvSpPr/>
          <p:nvPr/>
        </p:nvSpPr>
        <p:spPr>
          <a:xfrm>
            <a:off x="7873179" y="4213236"/>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873179"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8086465"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与政府部门合作</a:t>
            </a:r>
          </a:p>
        </p:txBody>
      </p:sp>
      <p:sp>
        <p:nvSpPr>
          <p:cNvPr id="16" name="TextBox 16"/>
          <p:cNvSpPr txBox="1"/>
          <p:nvPr/>
        </p:nvSpPr>
        <p:spPr>
          <a:xfrm>
            <a:off x="8074403"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与传感器制造商、数据分析软件开发商等建立合作关系，共同打造完整的解决方案。</a:t>
            </a:r>
          </a:p>
        </p:txBody>
      </p:sp>
      <p:sp>
        <p:nvSpPr>
          <p:cNvPr id="17" name="TextBox 17"/>
          <p:cNvSpPr txBox="1"/>
          <p:nvPr/>
        </p:nvSpPr>
        <p:spPr>
          <a:xfrm>
            <a:off x="4054790" y="46755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与高校、研究所等科研机构合作，共同研发新技术、新产品，提升技术实力。</a:t>
            </a:r>
          </a:p>
        </p:txBody>
      </p:sp>
      <p:sp>
        <p:nvSpPr>
          <p:cNvPr id="18" name="TextBox 18"/>
          <p:cNvSpPr txBox="1"/>
          <p:nvPr/>
        </p:nvSpPr>
        <p:spPr>
          <a:xfrm>
            <a:off x="8074403" y="46791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积极参与政府采购计划，争取政策支持和资金扶持。</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合作伙伴关系建立</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341061" y="1169291"/>
            <a:ext cx="2281112" cy="2281112"/>
          </a:xfrm>
          <a:prstGeom prst="ellipse">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6177468" y="1976779"/>
            <a:ext cx="608297" cy="608297"/>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69827" y="2585076"/>
            <a:ext cx="1911789" cy="1911789"/>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156399" y="3235877"/>
            <a:ext cx="738646" cy="610186"/>
          </a:xfrm>
          <a:custGeom>
            <a:rect l="l" t="t" r="r" b="b"/>
            <a:pathLst>
              <a:path w="304800" h="304800">
                <a:moveTo>
                  <a:pt x="106680" y="0"/>
                </a:moveTo>
                <a:lnTo>
                  <a:pt x="91440" y="0"/>
                </a:lnTo>
                <a:lnTo>
                  <a:pt x="0" y="45720"/>
                </a:lnTo>
                <a:lnTo>
                  <a:pt x="0" y="137160"/>
                </a:lnTo>
                <a:lnTo>
                  <a:pt x="60960" y="121920"/>
                </a:lnTo>
                <a:lnTo>
                  <a:pt x="60960" y="304800"/>
                </a:lnTo>
                <a:lnTo>
                  <a:pt x="243840" y="304800"/>
                </a:lnTo>
                <a:lnTo>
                  <a:pt x="243840" y="121920"/>
                </a:lnTo>
                <a:lnTo>
                  <a:pt x="304800" y="137160"/>
                </a:lnTo>
                <a:lnTo>
                  <a:pt x="304800" y="45720"/>
                </a:lnTo>
                <a:lnTo>
                  <a:pt x="213360" y="0"/>
                </a:lnTo>
                <a:lnTo>
                  <a:pt x="198120" y="0"/>
                </a:lnTo>
                <a:cubicBezTo>
                  <a:pt x="198120" y="25251"/>
                  <a:pt x="177651" y="45720"/>
                  <a:pt x="152400" y="45720"/>
                </a:cubicBezTo>
                <a:cubicBezTo>
                  <a:pt x="127149" y="45720"/>
                  <a:pt x="106680" y="25251"/>
                  <a:pt x="106680" y="0"/>
                </a:cubicBezTo>
                <a:lnTo>
                  <a:pt x="10668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905908" y="3792072"/>
            <a:ext cx="1520741" cy="152074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301722" y="4207073"/>
            <a:ext cx="729113" cy="690739"/>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227005" y="4767462"/>
            <a:ext cx="1336080" cy="1336080"/>
          </a:xfrm>
          <a:prstGeom prst="ellipse">
            <a:avLst/>
          </a:pr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5633397" y="5196504"/>
            <a:ext cx="523295" cy="477996"/>
          </a:xfrm>
          <a:custGeom>
            <a:rect l="l" t="t" r="r" b="b"/>
            <a:pathLst>
              <a:path w="304800" h="304800">
                <a:moveTo>
                  <a:pt x="285750" y="171450"/>
                </a:moveTo>
                <a:lnTo>
                  <a:pt x="266700" y="171450"/>
                </a:lnTo>
                <a:lnTo>
                  <a:pt x="266700" y="133350"/>
                </a:lnTo>
                <a:cubicBezTo>
                  <a:pt x="266700" y="70247"/>
                  <a:pt x="215503" y="19050"/>
                  <a:pt x="152400" y="19050"/>
                </a:cubicBezTo>
                <a:cubicBezTo>
                  <a:pt x="89297" y="19050"/>
                  <a:pt x="38100" y="70247"/>
                  <a:pt x="38100" y="133350"/>
                </a:cubicBezTo>
                <a:lnTo>
                  <a:pt x="38100" y="171450"/>
                </a:lnTo>
                <a:lnTo>
                  <a:pt x="19050" y="171450"/>
                </a:lnTo>
                <a:cubicBezTo>
                  <a:pt x="8525" y="171450"/>
                  <a:pt x="0" y="179975"/>
                  <a:pt x="0" y="190500"/>
                </a:cubicBezTo>
                <a:lnTo>
                  <a:pt x="0" y="266700"/>
                </a:lnTo>
                <a:cubicBezTo>
                  <a:pt x="0" y="277225"/>
                  <a:pt x="8525" y="285750"/>
                  <a:pt x="19050" y="285750"/>
                </a:cubicBezTo>
                <a:lnTo>
                  <a:pt x="76200" y="285750"/>
                </a:lnTo>
                <a:lnTo>
                  <a:pt x="76200" y="133350"/>
                </a:lnTo>
                <a:cubicBezTo>
                  <a:pt x="76200" y="91307"/>
                  <a:pt x="110357" y="57150"/>
                  <a:pt x="152400" y="57150"/>
                </a:cubicBezTo>
                <a:cubicBezTo>
                  <a:pt x="194443" y="57150"/>
                  <a:pt x="228600" y="91307"/>
                  <a:pt x="228600" y="133350"/>
                </a:cubicBezTo>
                <a:lnTo>
                  <a:pt x="228600" y="285750"/>
                </a:lnTo>
                <a:lnTo>
                  <a:pt x="285750" y="285750"/>
                </a:lnTo>
                <a:cubicBezTo>
                  <a:pt x="296275" y="285750"/>
                  <a:pt x="304800" y="277225"/>
                  <a:pt x="304800" y="266700"/>
                </a:cubicBezTo>
                <a:lnTo>
                  <a:pt x="304800" y="190500"/>
                </a:lnTo>
                <a:cubicBezTo>
                  <a:pt x="304800" y="179975"/>
                  <a:pt x="296275" y="171450"/>
                  <a:pt x="285750" y="1714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35748" y="1306554"/>
            <a:ext cx="4044911"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品牌传播</a:t>
            </a:r>
          </a:p>
        </p:txBody>
      </p:sp>
      <p:sp>
        <p:nvSpPr>
          <p:cNvPr id="11" name="TextBox 11"/>
          <p:cNvSpPr txBox="1"/>
          <p:nvPr/>
        </p:nvSpPr>
        <p:spPr>
          <a:xfrm>
            <a:off x="8035748" y="1924551"/>
            <a:ext cx="3302539"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通过广告投放、公关活动、内容营销等多种手段，提高品牌知名度和美誉度。</a:t>
            </a:r>
          </a:p>
        </p:txBody>
      </p:sp>
      <p:sp>
        <p:nvSpPr>
          <p:cNvPr id="12" name="TextBox 12"/>
          <p:cNvSpPr txBox="1"/>
          <p:nvPr/>
        </p:nvSpPr>
        <p:spPr>
          <a:xfrm>
            <a:off x="8035748" y="3522491"/>
            <a:ext cx="3952667"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社会责任</a:t>
            </a:r>
          </a:p>
        </p:txBody>
      </p:sp>
      <p:sp>
        <p:nvSpPr>
          <p:cNvPr id="13" name="TextBox 13"/>
          <p:cNvSpPr txBox="1"/>
          <p:nvPr/>
        </p:nvSpPr>
        <p:spPr>
          <a:xfrm>
            <a:off x="8035748" y="4140488"/>
            <a:ext cx="3302539"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积极参与社会公益活动，关注环保、教育等领域，提升品牌的社会责任感。</a:t>
            </a:r>
          </a:p>
        </p:txBody>
      </p:sp>
      <p:sp>
        <p:nvSpPr>
          <p:cNvPr id="14" name="TextBox 14"/>
          <p:cNvSpPr txBox="1"/>
          <p:nvPr/>
        </p:nvSpPr>
        <p:spPr>
          <a:xfrm>
            <a:off x="970539" y="4596774"/>
            <a:ext cx="369398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606" b="1">
                <a:solidFill>
                  <a:schemeClr val="accent1">
                    <a:alpha val="100000"/>
                  </a:schemeClr>
                </a:solidFill>
                <a:latin typeface="Microsoft Yahei"/>
                <a:ea typeface="Microsoft Yahei"/>
                <a:cs typeface="Microsoft Yahei"/>
              </a:rPr>
              <a:t>客户案例</a:t>
            </a:r>
          </a:p>
        </p:txBody>
      </p:sp>
      <p:sp>
        <p:nvSpPr>
          <p:cNvPr id="15" name="TextBox 15"/>
          <p:cNvSpPr txBox="1"/>
          <p:nvPr/>
        </p:nvSpPr>
        <p:spPr>
          <a:xfrm>
            <a:off x="1361981" y="5214771"/>
            <a:ext cx="3302539"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00">
                <a:solidFill>
                  <a:schemeClr val="dk1">
                    <a:alpha val="100000"/>
                  </a:schemeClr>
                </a:solidFill>
                <a:latin typeface="Microsoft Yahei"/>
                <a:ea typeface="Microsoft Yahei"/>
                <a:cs typeface="Microsoft Yahei"/>
              </a:rPr>
              <a:t>展示成功客户案例，突出产品在实际应用中的效果和优势，提升客户信任度。</a:t>
            </a:r>
          </a:p>
        </p:txBody>
      </p:sp>
      <p:sp>
        <p:nvSpPr>
          <p:cNvPr id="16" name="TextBox 16"/>
          <p:cNvSpPr txBox="1"/>
          <p:nvPr/>
        </p:nvSpPr>
        <p:spPr>
          <a:xfrm>
            <a:off x="392947" y="2524256"/>
            <a:ext cx="3741824"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606" b="1">
                <a:solidFill>
                  <a:schemeClr val="accent1">
                    <a:alpha val="100000"/>
                  </a:schemeClr>
                </a:solidFill>
                <a:latin typeface="Microsoft Yahei"/>
                <a:ea typeface="Microsoft Yahei"/>
                <a:cs typeface="Microsoft Yahei"/>
              </a:rPr>
              <a:t>品牌定位</a:t>
            </a:r>
          </a:p>
        </p:txBody>
      </p:sp>
      <p:sp>
        <p:nvSpPr>
          <p:cNvPr id="17" name="TextBox 17"/>
          <p:cNvSpPr txBox="1"/>
          <p:nvPr/>
        </p:nvSpPr>
        <p:spPr>
          <a:xfrm>
            <a:off x="689125" y="3142253"/>
            <a:ext cx="344564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00">
                <a:solidFill>
                  <a:schemeClr val="dk1">
                    <a:alpha val="100000"/>
                  </a:schemeClr>
                </a:solidFill>
                <a:latin typeface="Microsoft Yahei"/>
                <a:ea typeface="Microsoft Yahei"/>
                <a:cs typeface="Microsoft Yahei"/>
              </a:rPr>
              <a:t>打造专业、可靠、创新的品牌形象，突出产品在精度、稳定性等方面的优势。</a:t>
            </a:r>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品牌形象塑造与传播</a:t>
              </a:r>
            </a:p>
          </p:txBody>
        </p:sp>
      </p:gr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https://d.book118.com/275024000234011103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BFF"/>
      </a:lt1>
      <a:dk2>
        <a:srgbClr val="002F40"/>
      </a:dk2>
      <a:lt2>
        <a:srgbClr val="FFFFFF"/>
      </a:lt2>
      <a:accent1>
        <a:srgbClr val="3045FD"/>
      </a:accent1>
      <a:accent2>
        <a:srgbClr val="0085FF"/>
      </a:accent2>
      <a:accent3>
        <a:srgbClr val="2947E8"/>
      </a:accent3>
      <a:accent4>
        <a:srgbClr val="3CD6DF"/>
      </a:accent4>
      <a:accent5>
        <a:srgbClr val="73DDE3"/>
      </a:accent5>
      <a:accent6>
        <a:srgbClr val="FFC67C"/>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111</Paragraphs>
  <Slides>17</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17</vt:i4>
      </vt:variant>
    </vt:vector>
  </HeadingPairs>
  <TitlesOfParts>
    <vt:vector baseType="lpstr" size="21">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2024-09-13T03:00:31.594</cp:lastPrinted>
  <dcterms:created xsi:type="dcterms:W3CDTF">2024-09-12T19:00:31Z</dcterms:created>
  <dcterms:modified xsi:type="dcterms:W3CDTF">2024-09-12T19:00:33Z</dcterms:modified>
</cp:coreProperties>
</file>