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emf" ContentType="image/x-e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EF80747-CBDF-4A12-A621-72D93AAED0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BE8D42-FE57-46CB-A9CD-2C63A1135D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73AAD43-782E-4748-A853-153E1B3B94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10796C7-0A9C-4BAF-8A91-DAE30915FB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C139104-5F9E-4E2F-AF6E-C209BFACF69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2E50D37-862B-40C0-8A30-0EBF7723589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D91FFE4-C5F4-420B-BE9E-E03F93A9669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AC9AE32-9D07-4F37-8197-2974994EBF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5027B3E-0427-4F53-991B-7B0FB16538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A40023-2C9F-4AE9-A57B-A6E389378B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69E6B7-9AED-400B-8CAF-1ADDD59D3E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3"/>
          <p:cNvPicPr>
            <a:picLocks noChangeAspect="1"/>
          </p:cNvPicPr>
          <p:nvPr userDrawn="1"/>
        </p:nvPicPr>
        <p:blipFill>
          <a:blip r:embed="rId1"/>
          <a:stretch>
            <a:fillRect/>
          </a:stretch>
        </p:blipFill>
        <p:spPr>
          <a:xfrm>
            <a:off x="0" y="0"/>
            <a:ext cx="12192000" cy="6858000"/>
          </a:xfrm>
          <a:prstGeom prst="rect">
            <a:avLst/>
          </a:prstGeom>
        </p:spPr>
      </p:pic>
      <p:sp>
        <p:nvSpPr>
          <p:cNvPr id="3" name="标题 1"/>
          <p:cNvSpPr>
            <a:spLocks noGrp="1"/>
          </p:cNvSpPr>
          <p:nvPr>
            <p:ph type="ctrTitle" idx="2147483647" hasCustomPrompt="1"/>
          </p:nvPr>
        </p:nvSpPr>
        <p:spPr>
          <a:xfrm>
            <a:off x="887999" y="2339471"/>
            <a:ext cx="4993675" cy="1089529"/>
          </a:xfrm>
        </p:spPr>
        <p:txBody>
          <a:bodyPr wrap="none" anchor="b">
            <a:spAutoFit/>
          </a:bodyPr>
          <a:lstStyle>
            <a:lvl1pPr algn="l">
              <a:defRPr sz="7200" b="0" i="0" spc="300">
                <a:solidFill>
                  <a:schemeClr val="tx2"/>
                </a:solidFill>
                <a:latin typeface="Microsoft YaHei Light" panose="020b0503020204020204" pitchFamily="34" charset="-122"/>
                <a:ea typeface="Microsoft YaHei Light" panose="020b0503020204020204" pitchFamily="34" charset="-122"/>
              </a:defRPr>
            </a:lvl1pPr>
          </a:lstStyle>
          <a:p>
            <a:r>
              <a:rPr kumimoji="1" lang="zh-CN" altLang="en-US"/>
              <a:t>主标题样式</a:t>
            </a:r>
            <a:endParaRPr/>
          </a:p>
        </p:txBody>
      </p:sp>
      <p:sp>
        <p:nvSpPr>
          <p:cNvPr id="4" name="文本占位符 17"/>
          <p:cNvSpPr>
            <a:spLocks noGrp="1"/>
          </p:cNvSpPr>
          <p:nvPr>
            <p:ph type="body" sz="quarter" idx="10" hasCustomPrompt="1"/>
          </p:nvPr>
        </p:nvSpPr>
        <p:spPr>
          <a:xfrm>
            <a:off x="887999" y="1859340"/>
            <a:ext cx="1980029" cy="480131"/>
          </a:xfrm>
        </p:spPr>
        <p:txBody>
          <a:bodyPr wrap="none" anchor="b">
            <a:spAutoFit/>
          </a:bodyPr>
          <a:lstStyle>
            <a:lvl1pPr marL="0" indent="0" algn="l">
              <a:buNone/>
              <a:defRPr sz="2800" b="0" i="0" spc="0">
                <a:solidFill>
                  <a:schemeClr val="accent1">
                    <a:lumMod val="75000"/>
                  </a:schemeClr>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cxnSp>
        <p:nvCxnSpPr>
          <p:cNvPr id="5" name="ïSḻiḍe"/>
          <p:cNvCxnSpPr/>
          <p:nvPr userDrawn="1"/>
        </p:nvCxnSpPr>
        <p:spPr>
          <a:xfrm flipH="1">
            <a:off x="443999" y="1859340"/>
            <a:ext cx="0" cy="156966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6" name=""/>
        <p:cNvGrpSpPr/>
        <p:nvPr/>
      </p:nvGrpSpPr>
      <p:grpSpPr>
        <a:xfrm>
          <a:off x="0" y="0"/>
          <a:ext cx="0" cy="0"/>
        </a:xfrm>
      </p:grpSpPr>
      <p:sp>
        <p:nvSpPr>
          <p:cNvPr id="7"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8"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9"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0" name="图片 1"/>
          <p:cNvPicPr>
            <a:picLocks noChangeAspect="1"/>
          </p:cNvPicPr>
          <p:nvPr userDrawn="1"/>
        </p:nvPicPr>
        <p:blipFill>
          <a:blip r:embed="rId1"/>
          <a:stretch>
            <a:fillRect/>
          </a:stretch>
        </p:blipFill>
        <p:spPr>
          <a:xfrm>
            <a:off x="0" y="0"/>
            <a:ext cx="12192000" cy="6858000"/>
          </a:xfrm>
          <a:prstGeom prst="rect">
            <a:avLst/>
          </a:prstGeom>
        </p:spPr>
      </p:pic>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1" name=""/>
        <p:cNvGrpSpPr/>
        <p:nvPr/>
      </p:nvGrpSpPr>
      <p:grpSpPr>
        <a:xfrm>
          <a:off x="0" y="0"/>
          <a:ext cx="0" cy="0"/>
        </a:xfrm>
      </p:grpSpPr>
      <p:pic>
        <p:nvPicPr>
          <p:cNvPr id="12" name="图片 1"/>
          <p:cNvPicPr>
            <a:picLocks noChangeAspect="1"/>
          </p:cNvPicPr>
          <p:nvPr userDrawn="1"/>
        </p:nvPicPr>
        <p:blipFill>
          <a:blip r:embed="rId1"/>
          <a:stretch>
            <a:fillRect/>
          </a:stretch>
        </p:blipFill>
        <p:spPr>
          <a:xfrm>
            <a:off x="0" y="0"/>
            <a:ext cx="12192000" cy="6858000"/>
          </a:xfrm>
          <a:prstGeom prst="rect">
            <a:avLst/>
          </a:prstGeom>
        </p:spPr>
      </p:pic>
      <p:sp>
        <p:nvSpPr>
          <p:cNvPr id="13" name="矩形 6"/>
          <p:cNvSpPr/>
          <p:nvPr userDrawn="1"/>
        </p:nvSpPr>
        <p:spPr>
          <a:xfrm>
            <a:off x="0" y="0"/>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ctr"/>
            <a:endParaRPr kumimoji="1" lang="zh-CN" altLang="en-US"/>
          </a:p>
        </p:txBody>
      </p:sp>
      <p:sp>
        <p:nvSpPr>
          <p:cNvPr id="14"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15"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6"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17" name=""/>
        <p:cNvGrpSpPr/>
        <p:nvPr/>
      </p:nvGrpSpPr>
      <p:grpSpPr>
        <a:xfrm>
          <a:off x="0" y="0"/>
          <a:ext cx="0" cy="0"/>
        </a:xfrm>
      </p:grpSpPr>
      <p:pic>
        <p:nvPicPr>
          <p:cNvPr id="18" name="图片 1"/>
          <p:cNvPicPr>
            <a:picLocks noChangeAspect="1"/>
          </p:cNvPicPr>
          <p:nvPr userDrawn="1"/>
        </p:nvPicPr>
        <p:blipFill>
          <a:blip r:embed="rId1"/>
          <a:stretch>
            <a:fillRect/>
          </a:stretch>
        </p:blipFill>
        <p:spPr>
          <a:xfrm>
            <a:off x="0" y="0"/>
            <a:ext cx="12192000" cy="6858000"/>
          </a:xfrm>
          <a:prstGeom prst="rect">
            <a:avLst/>
          </a:prstGeom>
        </p:spPr>
      </p:pic>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fld id="{50281522-3AB1-3541-90AB-7A631F5C75F8}" type="datetimeFigureOut">
              <a:rPr/>
              <a:t>2023/12/5</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3.emf" /><Relationship Id="rId3" Type="http://schemas.openxmlformats.org/officeDocument/2006/relationships/image" Target="../media/image4.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7503023121201111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民事审判指导与参考202x年第4辑总第68辑\n## 1.民事审判指导与参考概述\n### 1.1民事审判指导与参考的定义与意义\n### 1.2民事审判指导与参考的发展历程\n### 1.3民事审判指导与参考的适用范围\n## 2.民事审判指导与参考的主要内容\n### 2.1民事审判的基本原则与理念\n### 2.2民事审判的程序与实务操作\n### 2.3民事审判的法律适用与解释\n## 3.民事审判指导与参考的实际案例分析\n### 3.1民事审判指导与参考案例的选取与分类\n### 3.2民事审判指导与参考案例的分析与评述\n### 3.3民事审判指导与参考案例的实际应用\n## 4.民事审判指导与参考在司法实践中的价值与作用\n### 4.1民事审判指导与参考对提高审判质量的影响\n### 4.2民事审判指导与参考对统一法律适用的作用\n### 4.3民事审判指导与参考对法官职业素养的提升\n## 5.民事审判指导与参考的未来发展趋势与展望\n### 5.1民事审判指导与参考的信息化发展\n### 5.2民事审判指导与参考的国际化趋势\n### 5.3民事审判指导与参考的创新发展与实践探索\n&quot;,&quot;templateId&quot;:&quot;fdsgqp5mt7y9fj3qduwh7x7bjy&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887999" y="2349500"/>
            <a:ext cx="10477500" cy="1079500"/>
          </a:xfrm>
        </p:spPr>
        <p:txBody>
          <a:bodyPr vert="horz" wrap="square" lIns="91440" tIns="45720" rIns="91440" bIns="45720" anchor="t">
            <a:normAutofit/>
          </a:bodyPr>
          <a:lstStyle/>
          <a:p>
            <a:pPr>
              <a:buNone/>
            </a:pPr>
            <a:r>
              <a:rPr lang="zh-CN" sz="4000"/>
              <a:t>民事审判指导与参考202x年第4辑总第68辑</a:t>
            </a:r>
            <a:endParaRPr/>
          </a:p>
        </p:txBody>
      </p:sp>
      <p:sp>
        <p:nvSpPr>
          <p:cNvPr id="3" name="文本占位符 3" descr="{&quot;isTemplate&quot;:false,&quot;type&quot;:&quot;content&quot;,&quot;canOmit&quot;:true,&quot;range&quot;:0}"/>
          <p:cNvSpPr>
            <a:spLocks noGrp="1"/>
          </p:cNvSpPr>
          <p:nvPr>
            <p:ph type="body" sz="quarter" idx="10"/>
          </p:nvPr>
        </p:nvSpPr>
        <p:spPr>
          <a:xfrm>
            <a:off x="887999" y="1859340"/>
            <a:ext cx="5848350" cy="482600"/>
          </a:xfrm>
        </p:spPr>
        <p:txBody>
          <a:bodyPr/>
          <a:lstStyle/>
          <a:p>
            <a:r>
              <a:rPr lang="en-US"/>
              <a:t> </a:t>
            </a:r>
            <a:endParaRPr lang="zh-CN" spc="0"/>
          </a:p>
        </p:txBody>
      </p:sp>
      <p:sp>
        <p:nvSpPr>
          <p:cNvPr id="4" name="文本占位符 20"/>
          <p:cNvSpPr txBox="1"/>
          <p:nvPr/>
        </p:nvSpPr>
        <p:spPr>
          <a:xfrm>
            <a:off x="392698" y="6131138"/>
            <a:ext cx="1758815"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latin typeface="+mj-ea"/>
              <a:ea typeface="+mj-ea"/>
            </a:endParaRPr>
          </a:p>
        </p:txBody>
      </p:sp>
      <p:sp>
        <p:nvSpPr>
          <p:cNvPr id="5" name="文本占位符 20"/>
          <p:cNvSpPr txBox="1"/>
          <p:nvPr/>
        </p:nvSpPr>
        <p:spPr>
          <a:xfrm>
            <a:off x="10314921" y="6131138"/>
            <a:ext cx="1484381"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pc="80">
                <a:effectLst/>
              </a:rPr>
              <a:t> </a:t>
            </a:r>
            <a:endParaRPr kumimoji="1" lang="en-US" altLang="zh-CN" spc="8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descr="{&quot;isTemplate&quot;:true,&quot;type&quot;:2}"/>
        <p:cNvGrpSpPr/>
        <p:nvPr/>
      </p:nvGrpSpPr>
      <p:grpSpPr>
        <a:xfrm>
          <a:off x="0" y="0"/>
          <a:ext cx="0" cy="0"/>
        </a:xfrm>
      </p:grpSpPr>
      <p:sp>
        <p:nvSpPr>
          <p:cNvPr id="82" name="标题 1" descr="{&quot;isTemplate&quot;:true,&quot;type&quot;:&quot;title&quot;,&quot;canOmit&quot;:false,&quot;range&quot;:0}"/>
          <p:cNvSpPr txBox="1"/>
          <p:nvPr/>
        </p:nvSpPr>
        <p:spPr>
          <a:xfrm>
            <a:off x="887999" y="2759170"/>
            <a:ext cx="10744200" cy="64135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sz="4000" spc="300">
                <a:latin typeface="Microsoft YaHei Light"/>
                <a:ea typeface="Microsoft YaHei Light"/>
              </a:rPr>
              <a:t>民事审判指导与参考概述</a:t>
            </a:r>
            <a:endParaRPr/>
          </a:p>
        </p:txBody>
      </p:sp>
      <p:sp>
        <p:nvSpPr>
          <p:cNvPr id="83" name="标题 1"/>
          <p:cNvSpPr txBox="1"/>
          <p:nvPr/>
        </p:nvSpPr>
        <p:spPr>
          <a:xfrm>
            <a:off x="887999" y="1669641"/>
            <a:ext cx="1130438" cy="1089529"/>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7200" b="0" i="0" kern="1200" spc="300">
                <a:solidFill>
                  <a:schemeClr val="tx2"/>
                </a:solidFill>
                <a:latin typeface="Microsoft YaHei Light" panose="020b0503020204020204" pitchFamily="34" charset="-122"/>
                <a:ea typeface="Microsoft YaHei Light" panose="020b0503020204020204" pitchFamily="34" charset="-122"/>
                <a:cs typeface="+mj-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kumimoji="1" lang="en-US" altLang="zh-CN"/>
              <a:t>01</a:t>
            </a:r>
            <a:endParaRPr kumimoji="1" lang="zh-CN" altLang="en-US"/>
          </a:p>
        </p:txBody>
      </p:sp>
      <p:cxnSp>
        <p:nvCxnSpPr>
          <p:cNvPr id="84" name="Tencent"/>
          <p:cNvCxnSpPr/>
          <p:nvPr/>
        </p:nvCxnSpPr>
        <p:spPr>
          <a:xfrm flipH="1">
            <a:off x="443999" y="1755431"/>
            <a:ext cx="0" cy="193630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2" name="" descr="{&quot;isTemplate&quot;:true,&quot;type&quot;:3}"/>
        <p:cNvGrpSpPr/>
        <p:nvPr/>
      </p:nvGrpSpPr>
      <p:grpSpPr>
        <a:xfrm>
          <a:off x="0" y="0"/>
          <a:ext cx="0" cy="0"/>
        </a:xfrm>
      </p:grpSpPr>
      <p:grpSp>
        <p:nvGrpSpPr>
          <p:cNvPr id="103"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04" name=""/>
            <p:cNvGrpSpPr/>
            <p:nvPr/>
          </p:nvGrpSpPr>
          <p:grpSpPr>
            <a:xfrm>
              <a:off x="685800" y="3146904"/>
              <a:ext cx="5760000" cy="3225487"/>
              <a:chOff x="685800" y="3146904"/>
              <a:chExt cx="5760000" cy="3225487"/>
            </a:xfrm>
          </p:grpSpPr>
          <p:sp>
            <p:nvSpPr>
              <p:cNvPr id="105"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民事审判指导与参考是一种法律实务工作的指导性资料</a:t>
                </a:r>
                <a:endParaRPr kumimoji="1" lang="en-US" altLang="zh-CN" sz="1800" b="1">
                  <a:solidFill>
                    <a:schemeClr val="bg1"/>
                  </a:solidFill>
                  <a:latin typeface="+mj-ea"/>
                  <a:ea typeface="+mj-ea"/>
                </a:endParaRPr>
              </a:p>
            </p:txBody>
          </p:sp>
          <p:sp>
            <p:nvSpPr>
              <p:cNvPr id="106"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旨在帮助法官在审理民事案件时做出正确的判断</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为法官提供审判实践中具有</a:t>
                </a:r>
                <a:r>
                  <a:rPr lang="zh-CN" sz="1400" b="1">
                    <a:solidFill>
                      <a:schemeClr val="tx1">
                        <a:lumMod val="50000"/>
                        <a:lumOff val="50000"/>
                        <a:alpha val="100000"/>
                      </a:schemeClr>
                    </a:solidFill>
                    <a:latin typeface="微软雅黑"/>
                    <a:ea typeface="微软雅黑"/>
                  </a:rPr>
                  <a:t>参考价值</a:t>
                </a:r>
                <a:r>
                  <a:rPr lang="zh-CN" sz="1400">
                    <a:solidFill>
                      <a:schemeClr val="tx1">
                        <a:lumMod val="50000"/>
                        <a:lumOff val="50000"/>
                        <a:alpha val="100000"/>
                      </a:schemeClr>
                    </a:solidFill>
                    <a:latin typeface="微软雅黑"/>
                    <a:ea typeface="微软雅黑"/>
                  </a:rPr>
                  <a:t>的案例和理论知识</a:t>
                </a:r>
                <a:endParaRPr/>
              </a:p>
            </p:txBody>
          </p:sp>
        </p:grpSp>
        <p:grpSp>
          <p:nvGrpSpPr>
            <p:cNvPr id="107" name=""/>
            <p:cNvGrpSpPr/>
            <p:nvPr/>
          </p:nvGrpSpPr>
          <p:grpSpPr>
            <a:xfrm>
              <a:off x="6016236" y="3146904"/>
              <a:ext cx="5400000" cy="3225487"/>
              <a:chOff x="6016236" y="3146904"/>
              <a:chExt cx="5400000" cy="3225487"/>
            </a:xfrm>
          </p:grpSpPr>
          <p:sp>
            <p:nvSpPr>
              <p:cNvPr id="108"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民事审判指导与参考对于提高审判质量和统一法律适用具有重要意义</a:t>
                </a:r>
                <a:endParaRPr kumimoji="1" lang="en-US" altLang="zh-CN" sz="1800" b="1">
                  <a:solidFill>
                    <a:schemeClr val="bg1"/>
                  </a:solidFill>
                  <a:latin typeface="+mj-ea"/>
                  <a:ea typeface="+mj-ea"/>
                </a:endParaRPr>
              </a:p>
            </p:txBody>
          </p:sp>
          <p:sp>
            <p:nvSpPr>
              <p:cNvPr id="109"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有助于减少司法实践中出现的</a:t>
                </a:r>
                <a:r>
                  <a:rPr lang="zh-CN" sz="1400" b="1">
                    <a:solidFill>
                      <a:schemeClr val="tx1">
                        <a:lumMod val="50000"/>
                        <a:lumOff val="50000"/>
                        <a:alpha val="100000"/>
                      </a:schemeClr>
                    </a:solidFill>
                    <a:latin typeface="微软雅黑"/>
                    <a:ea typeface="微软雅黑"/>
                  </a:rPr>
                  <a:t>同案不同判</a:t>
                </a:r>
                <a:r>
                  <a:rPr lang="zh-CN" sz="1400">
                    <a:solidFill>
                      <a:schemeClr val="tx1">
                        <a:lumMod val="50000"/>
                        <a:lumOff val="50000"/>
                        <a:alpha val="100000"/>
                      </a:schemeClr>
                    </a:solidFill>
                    <a:latin typeface="微软雅黑"/>
                    <a:ea typeface="微软雅黑"/>
                  </a:rPr>
                  <a:t>现象</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有助于提高法官的</a:t>
                </a:r>
                <a:r>
                  <a:rPr lang="zh-CN" sz="1400" b="1">
                    <a:solidFill>
                      <a:schemeClr val="tx1">
                        <a:lumMod val="50000"/>
                        <a:lumOff val="50000"/>
                        <a:alpha val="100000"/>
                      </a:schemeClr>
                    </a:solidFill>
                    <a:latin typeface="微软雅黑"/>
                    <a:ea typeface="微软雅黑"/>
                  </a:rPr>
                  <a:t>业务水平</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审判能力</a:t>
                </a:r>
                <a:endParaRPr/>
              </a:p>
            </p:txBody>
          </p:sp>
        </p:grpSp>
      </p:grpSp>
      <p:sp>
        <p:nvSpPr>
          <p:cNvPr id="110"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sz="2800" b="1">
                <a:latin typeface="微软雅黑"/>
                <a:ea typeface="微软雅黑"/>
              </a:rPr>
              <a:t>民事审判指导与参考的定义与意义</a:t>
            </a:r>
            <a:endParaRPr lang="en-US" sz="2800" b="1">
              <a:latin typeface="微软雅黑"/>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1" name="" descr="{&quot;isTemplate&quot;:true,&quot;type&quot;:3}"/>
        <p:cNvGrpSpPr/>
        <p:nvPr/>
      </p:nvGrpSpPr>
      <p:grpSpPr>
        <a:xfrm>
          <a:off x="0" y="0"/>
          <a:ext cx="0" cy="0"/>
        </a:xfrm>
      </p:grpSpPr>
      <p:sp>
        <p:nvSpPr>
          <p:cNvPr id="112" name="矩形 6"/>
          <p:cNvSpPr/>
          <p:nvPr/>
        </p:nvSpPr>
        <p:spPr>
          <a:xfrm>
            <a:off x="0" y="0"/>
            <a:ext cx="4680000" cy="6858000"/>
          </a:xfrm>
          <a:prstGeom prst="rect">
            <a:avLst/>
          </a:prstGeom>
          <a:blipFill dpi="0" rotWithShape="1">
            <a:blip r:embed="rId2"/>
            <a:tile tx="0" ty="0" sx="100000" sy="100000" flip="none" algn="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kumimoji="1" lang="zh-CN" altLang="en-US"/>
          </a:p>
        </p:txBody>
      </p:sp>
      <p:sp>
        <p:nvSpPr>
          <p:cNvPr id="113" name="Tencent" descr="{&quot;isTemplate&quot;:true,&quot;type&quot;:&quot;title&quot;,&quot;canOmit&quot;:false,&quot;range&quot;:0}"/>
          <p:cNvSpPr txBox="1"/>
          <p:nvPr/>
        </p:nvSpPr>
        <p:spPr>
          <a:xfrm>
            <a:off x="5192268"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sz="3600" b="1">
                <a:latin typeface="微软雅黑"/>
                <a:ea typeface="微软雅黑"/>
              </a:rPr>
              <a:t>民事审判指导与参考的发展历程</a:t>
            </a:r>
            <a:endParaRPr lang="en-US" sz="3600" b="1">
              <a:latin typeface="微软雅黑"/>
              <a:ea typeface="微软雅黑"/>
            </a:endParaRPr>
          </a:p>
        </p:txBody>
      </p:sp>
      <p:sp>
        <p:nvSpPr>
          <p:cNvPr id="114" name="Tencent" descr="{&quot;isTemplate&quot;:true,&quot;type&quot;:&quot;content&quot;,&quot;canOmit&quot;:true,&quot;range&quot;:0}"/>
          <p:cNvSpPr txBox="1"/>
          <p:nvPr/>
        </p:nvSpPr>
        <p:spPr>
          <a:xfrm>
            <a:off x="5192268" y="3429000"/>
            <a:ext cx="6480000" cy="3147007"/>
          </a:xfrm>
          <a:prstGeom prst="rect">
            <a:avLst/>
          </a:prstGeom>
          <a:noFill/>
        </p:spPr>
        <p:txBody>
          <a:bodyPr wrap="square">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民事审判指导与参考的</a:t>
            </a:r>
            <a:r>
              <a:rPr lang="zh-CN" sz="1400" b="1" spc="300">
                <a:solidFill>
                  <a:schemeClr val="tx1">
                    <a:lumMod val="50000"/>
                    <a:lumOff val="50000"/>
                    <a:alpha val="100000"/>
                  </a:schemeClr>
                </a:solidFill>
                <a:latin typeface="微软雅黑"/>
                <a:ea typeface="微软雅黑"/>
              </a:rPr>
              <a:t>起源</a:t>
            </a:r>
            <a:r>
              <a:rPr lang="zh-CN" sz="1400" spc="300">
                <a:solidFill>
                  <a:schemeClr val="tx1">
                    <a:lumMod val="50000"/>
                    <a:lumOff val="50000"/>
                    <a:alpha val="100000"/>
                  </a:schemeClr>
                </a:solidFill>
                <a:latin typeface="微软雅黑"/>
                <a:ea typeface="微软雅黑"/>
              </a:rPr>
              <a:t>可以追溯到20世纪80年代</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当时审判工作中出现了许多新情况、新问题，需要指导性资料来提供参考</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随着民事审判工作的不断发展，民事审判指导与参考的内容也日益丰富</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近年来，民事审判指导与参考的</a:t>
            </a:r>
            <a:r>
              <a:rPr lang="zh-CN" sz="1400" b="1" spc="300">
                <a:solidFill>
                  <a:schemeClr val="tx1">
                    <a:lumMod val="50000"/>
                    <a:lumOff val="50000"/>
                    <a:alpha val="100000"/>
                  </a:schemeClr>
                </a:solidFill>
                <a:latin typeface="微软雅黑"/>
                <a:ea typeface="微软雅黑"/>
              </a:rPr>
              <a:t>发展</a:t>
            </a:r>
            <a:r>
              <a:rPr lang="zh-CN" sz="1400" spc="300">
                <a:solidFill>
                  <a:schemeClr val="tx1">
                    <a:lumMod val="50000"/>
                    <a:lumOff val="50000"/>
                    <a:alpha val="100000"/>
                  </a:schemeClr>
                </a:solidFill>
                <a:latin typeface="微软雅黑"/>
                <a:ea typeface="微软雅黑"/>
              </a:rPr>
              <a:t>呈现出信息化、国际化和创新化的趋势</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越来越多的民事审判指导与参考资料通过</a:t>
            </a:r>
            <a:r>
              <a:rPr lang="zh-CN" sz="1400" b="1" spc="300">
                <a:solidFill>
                  <a:schemeClr val="tx1">
                    <a:lumMod val="50000"/>
                    <a:lumOff val="50000"/>
                    <a:alpha val="100000"/>
                  </a:schemeClr>
                </a:solidFill>
                <a:latin typeface="微软雅黑"/>
                <a:ea typeface="微软雅黑"/>
              </a:rPr>
              <a:t>网络平台</a:t>
            </a:r>
            <a:r>
              <a:rPr lang="zh-CN" sz="1400" spc="300">
                <a:solidFill>
                  <a:schemeClr val="tx1">
                    <a:lumMod val="50000"/>
                    <a:lumOff val="50000"/>
                    <a:alpha val="100000"/>
                  </a:schemeClr>
                </a:solidFill>
                <a:latin typeface="微软雅黑"/>
                <a:ea typeface="微软雅黑"/>
              </a:rPr>
              <a:t>进行传播和交流</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民事审判指导与参考开始关注</a:t>
            </a:r>
            <a:r>
              <a:rPr lang="zh-CN" sz="1400" b="1" spc="300">
                <a:solidFill>
                  <a:schemeClr val="tx1">
                    <a:lumMod val="50000"/>
                    <a:lumOff val="50000"/>
                    <a:alpha val="100000"/>
                  </a:schemeClr>
                </a:solidFill>
                <a:latin typeface="微软雅黑"/>
                <a:ea typeface="微软雅黑"/>
              </a:rPr>
              <a:t>国际经验</a:t>
            </a:r>
            <a:r>
              <a:rPr lang="zh-CN" sz="1400" spc="300">
                <a:solidFill>
                  <a:schemeClr val="tx1">
                    <a:lumMod val="50000"/>
                    <a:lumOff val="50000"/>
                    <a:alpha val="100000"/>
                  </a:schemeClr>
                </a:solidFill>
                <a:latin typeface="微软雅黑"/>
                <a:ea typeface="微软雅黑"/>
              </a:rPr>
              <a:t>，借鉴国外先进的审判理念和方法</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民事审判指导与参考在</a:t>
            </a:r>
            <a:r>
              <a:rPr lang="zh-CN" sz="1400" b="1" spc="300">
                <a:solidFill>
                  <a:schemeClr val="tx1">
                    <a:lumMod val="50000"/>
                    <a:lumOff val="50000"/>
                    <a:alpha val="100000"/>
                  </a:schemeClr>
                </a:solidFill>
                <a:latin typeface="微软雅黑"/>
                <a:ea typeface="微软雅黑"/>
              </a:rPr>
              <a:t>实践探索</a:t>
            </a:r>
            <a:r>
              <a:rPr lang="zh-CN" sz="1400" spc="300">
                <a:solidFill>
                  <a:schemeClr val="tx1">
                    <a:lumMod val="50000"/>
                    <a:lumOff val="50000"/>
                    <a:alpha val="100000"/>
                  </a:schemeClr>
                </a:solidFill>
                <a:latin typeface="微软雅黑"/>
                <a:ea typeface="微软雅黑"/>
              </a:rPr>
              <a:t>中不断创新，以满足审判工作的需要</a:t>
            </a:r>
            <a:endParaRPr/>
          </a:p>
        </p:txBody>
      </p:sp>
      <p:cxnSp>
        <p:nvCxnSpPr>
          <p:cNvPr id="115" name="直线连接符 9"/>
          <p:cNvCxnSpPr/>
          <p:nvPr/>
        </p:nvCxnSpPr>
        <p:spPr>
          <a:xfrm>
            <a:off x="5281168"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16" name="图片 1" descr="{&quot;isTemplate&quot;:true,&quot;type&quot;:&quot;image&quot;,&quot;canOmit&quot;:false,&quot;range&quot;:0}"/>
          <p:cNvPicPr>
            <a:picLocks noChangeAspect="1"/>
          </p:cNvPicPr>
          <p:nvPr/>
        </p:nvPicPr>
        <p:blipFill>
          <a:blip r:embed="rId3"/>
          <a:srcRect l="30807" r="30807"/>
          <a:stretch>
            <a:fillRect/>
          </a:stretch>
        </p:blipFill>
        <p:spPr>
          <a:xfrm>
            <a:off x="0" y="0"/>
            <a:ext cx="4679999" cy="6858000"/>
          </a:xfrm>
          <a:prstGeom prst="rect">
            <a:avLst/>
          </a:prstGeom>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7" name="" descr="{&quot;isTemplate&quot;:true,&quot;type&quot;:3}"/>
        <p:cNvGrpSpPr/>
        <p:nvPr/>
      </p:nvGrpSpPr>
      <p:grpSpPr>
        <a:xfrm>
          <a:off x="0" y="0"/>
          <a:ext cx="0" cy="0"/>
        </a:xfrm>
      </p:grpSpPr>
      <p:grpSp>
        <p:nvGrpSpPr>
          <p:cNvPr id="118"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19" name=""/>
            <p:cNvGrpSpPr/>
            <p:nvPr/>
          </p:nvGrpSpPr>
          <p:grpSpPr>
            <a:xfrm>
              <a:off x="685800" y="3146904"/>
              <a:ext cx="5760000" cy="3225487"/>
              <a:chOff x="685800" y="3146904"/>
              <a:chExt cx="5760000" cy="3225487"/>
            </a:xfrm>
          </p:grpSpPr>
          <p:sp>
            <p:nvSpPr>
              <p:cNvPr id="120"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民事审判指导与参考主要适用于民事审判工作</a:t>
                </a:r>
                <a:endParaRPr kumimoji="1" lang="en-US" altLang="zh-CN" sz="1800" b="1">
                  <a:solidFill>
                    <a:schemeClr val="bg1"/>
                  </a:solidFill>
                  <a:latin typeface="+mj-ea"/>
                  <a:ea typeface="+mj-ea"/>
                </a:endParaRPr>
              </a:p>
            </p:txBody>
          </p:sp>
          <p:sp>
            <p:nvSpPr>
              <p:cNvPr id="121"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包括婚姻家庭、继承、合同纠纷、侵权纠纷等各类民事案件</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为法官在审理这些案件时提供</a:t>
                </a:r>
                <a:r>
                  <a:rPr lang="zh-CN" sz="1400" b="1">
                    <a:solidFill>
                      <a:schemeClr val="tx1">
                        <a:lumMod val="50000"/>
                        <a:lumOff val="50000"/>
                        <a:alpha val="100000"/>
                      </a:schemeClr>
                    </a:solidFill>
                    <a:latin typeface="微软雅黑"/>
                    <a:ea typeface="微软雅黑"/>
                  </a:rPr>
                  <a:t>参考意见</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裁判思路</a:t>
                </a:r>
                <a:endParaRPr/>
              </a:p>
            </p:txBody>
          </p:sp>
        </p:grpSp>
        <p:grpSp>
          <p:nvGrpSpPr>
            <p:cNvPr id="122" name=""/>
            <p:cNvGrpSpPr/>
            <p:nvPr/>
          </p:nvGrpSpPr>
          <p:grpSpPr>
            <a:xfrm>
              <a:off x="6016236" y="3146904"/>
              <a:ext cx="5400000" cy="3225487"/>
              <a:chOff x="6016236" y="3146904"/>
              <a:chExt cx="5400000" cy="3225487"/>
            </a:xfrm>
          </p:grpSpPr>
          <p:sp>
            <p:nvSpPr>
              <p:cNvPr id="123"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民事审判指导与参考还可以作为业务培训和学术研究的参考资料</a:t>
                </a:r>
                <a:endParaRPr kumimoji="1" lang="en-US" altLang="zh-CN" sz="1800" b="1">
                  <a:solidFill>
                    <a:schemeClr val="bg1"/>
                  </a:solidFill>
                  <a:latin typeface="+mj-ea"/>
                  <a:ea typeface="+mj-ea"/>
                </a:endParaRPr>
              </a:p>
            </p:txBody>
          </p:sp>
          <p:sp>
            <p:nvSpPr>
              <p:cNvPr id="124"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帮助法律实务工作者提高业务水平，了解民事审判的最新动态和发展趋势</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为法学研究者提供实践素材，推动民事法学理论的创新和发展</a:t>
                </a:r>
                <a:endParaRPr/>
              </a:p>
            </p:txBody>
          </p:sp>
        </p:grpSp>
      </p:grpSp>
      <p:sp>
        <p:nvSpPr>
          <p:cNvPr id="125"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sz="2800" b="1">
                <a:latin typeface="微软雅黑"/>
                <a:ea typeface="微软雅黑"/>
              </a:rPr>
              <a:t>民事审判指导与参考的适用范围</a:t>
            </a:r>
            <a:endParaRPr lang="en-US" sz="2800" b="1">
              <a:latin typeface="微软雅黑"/>
              <a:ea typeface="微软雅黑"/>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6" name="" descr="{&quot;isTemplate&quot;:true,&quot;type&quot;:2}"/>
        <p:cNvGrpSpPr/>
        <p:nvPr/>
      </p:nvGrpSpPr>
      <p:grpSpPr>
        <a:xfrm>
          <a:off x="0" y="0"/>
          <a:ext cx="0" cy="0"/>
        </a:xfrm>
      </p:grpSpPr>
      <p:sp>
        <p:nvSpPr>
          <p:cNvPr id="127" name="标题 1" descr="{&quot;isTemplate&quot;:true,&quot;type&quot;:&quot;title&quot;,&quot;canOmit&quot;:false,&quot;range&quot;:0}"/>
          <p:cNvSpPr txBox="1"/>
          <p:nvPr/>
        </p:nvSpPr>
        <p:spPr>
          <a:xfrm>
            <a:off x="887999" y="2759170"/>
            <a:ext cx="10744200" cy="64135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sz="4000" spc="300">
                <a:latin typeface="Microsoft YaHei Light"/>
                <a:ea typeface="Microsoft YaHei Light"/>
              </a:rPr>
              <a:t>民事审判指导与参考的主要内容</a:t>
            </a:r>
            <a:endParaRPr/>
          </a:p>
        </p:txBody>
      </p:sp>
      <p:sp>
        <p:nvSpPr>
          <p:cNvPr id="128" name="标题 1"/>
          <p:cNvSpPr txBox="1"/>
          <p:nvPr/>
        </p:nvSpPr>
        <p:spPr>
          <a:xfrm>
            <a:off x="887999" y="1669641"/>
            <a:ext cx="1130438" cy="1089529"/>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7200" b="0" i="0" kern="1200" spc="300">
                <a:solidFill>
                  <a:schemeClr val="tx2"/>
                </a:solidFill>
                <a:latin typeface="Microsoft YaHei Light" panose="020b0503020204020204" pitchFamily="34" charset="-122"/>
                <a:ea typeface="Microsoft YaHei Light" panose="020b0503020204020204" pitchFamily="34" charset="-122"/>
                <a:cs typeface="+mj-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kumimoji="1" lang="en-US" altLang="zh-CN"/>
              <a:t>02</a:t>
            </a:r>
            <a:endParaRPr kumimoji="1" lang="zh-CN" altLang="en-US"/>
          </a:p>
        </p:txBody>
      </p:sp>
      <p:cxnSp>
        <p:nvCxnSpPr>
          <p:cNvPr id="129" name="Tencent"/>
          <p:cNvCxnSpPr/>
          <p:nvPr/>
        </p:nvCxnSpPr>
        <p:spPr>
          <a:xfrm flipH="1">
            <a:off x="443999" y="1755431"/>
            <a:ext cx="0" cy="193630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0" name="" descr="{&quot;isTemplate&quot;:true,&quot;type&quot;:3}"/>
        <p:cNvGrpSpPr/>
        <p:nvPr/>
      </p:nvGrpSpPr>
      <p:grpSpPr>
        <a:xfrm>
          <a:off x="0" y="0"/>
          <a:ext cx="0" cy="0"/>
        </a:xfrm>
      </p:grpSpPr>
      <p:grpSp>
        <p:nvGrpSpPr>
          <p:cNvPr id="131"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32" name=""/>
            <p:cNvGrpSpPr/>
            <p:nvPr/>
          </p:nvGrpSpPr>
          <p:grpSpPr>
            <a:xfrm>
              <a:off x="685800" y="3146904"/>
              <a:ext cx="5760000" cy="3225487"/>
              <a:chOff x="685800" y="3146904"/>
              <a:chExt cx="5760000" cy="3225487"/>
            </a:xfrm>
          </p:grpSpPr>
          <p:sp>
            <p:nvSpPr>
              <p:cNvPr id="133"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民事审判指导与参考强调公平、公正、效率和便民等基本原则</a:t>
                </a:r>
                <a:endParaRPr kumimoji="1" lang="en-US" altLang="zh-CN" sz="1800" b="1">
                  <a:solidFill>
                    <a:schemeClr val="bg1"/>
                  </a:solidFill>
                  <a:latin typeface="+mj-ea"/>
                  <a:ea typeface="+mj-ea"/>
                </a:endParaRPr>
              </a:p>
            </p:txBody>
          </p:sp>
          <p:sp>
            <p:nvSpPr>
              <p:cNvPr id="134"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这些原则是民事审判工作的灵魂，贯穿于审判活动的全过程</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通过民事审判指导与参考，法官可以更好地理解和把握这些原则，确保审判活动的公正性</a:t>
                </a:r>
                <a:endParaRPr/>
              </a:p>
            </p:txBody>
          </p:sp>
        </p:grpSp>
        <p:grpSp>
          <p:nvGrpSpPr>
            <p:cNvPr id="135" name=""/>
            <p:cNvGrpSpPr/>
            <p:nvPr/>
          </p:nvGrpSpPr>
          <p:grpSpPr>
            <a:xfrm>
              <a:off x="6016236" y="3146904"/>
              <a:ext cx="5400000" cy="3225487"/>
              <a:chOff x="6016236" y="3146904"/>
              <a:chExt cx="5400000" cy="3225487"/>
            </a:xfrm>
          </p:grpSpPr>
          <p:sp>
            <p:nvSpPr>
              <p:cNvPr id="136"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民事审判指导与参考还涉及审判独立、审判监督等审判理念</a:t>
                </a:r>
                <a:endParaRPr kumimoji="1" lang="en-US" altLang="zh-CN" sz="1800" b="1">
                  <a:solidFill>
                    <a:schemeClr val="bg1"/>
                  </a:solidFill>
                  <a:latin typeface="+mj-ea"/>
                  <a:ea typeface="+mj-ea"/>
                </a:endParaRPr>
              </a:p>
            </p:txBody>
          </p:sp>
          <p:sp>
            <p:nvSpPr>
              <p:cNvPr id="137"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这些理念是民事审判工作的指导方针，对于保证审判活动的公正性和权威性具有重要意义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通过民事审判指导与参考，法官可以更好地理解和实践这些理念，提高审判工作的质量</a:t>
                </a:r>
                <a:endParaRPr/>
              </a:p>
            </p:txBody>
          </p:sp>
        </p:grpSp>
      </p:grpSp>
      <p:sp>
        <p:nvSpPr>
          <p:cNvPr id="138"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sz="2800" b="1">
                <a:latin typeface="微软雅黑"/>
                <a:ea typeface="微软雅黑"/>
              </a:rPr>
              <a:t>民事审判的基本原则与理念</a:t>
            </a:r>
            <a:endParaRPr lang="en-US" sz="2800" b="1">
              <a:latin typeface="微软雅黑"/>
              <a:ea typeface="微软雅黑"/>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9" name="" descr="{&quot;isTemplate&quot;:true,&quot;type&quot;:3}"/>
        <p:cNvGrpSpPr/>
        <p:nvPr/>
      </p:nvGrpSpPr>
      <p:grpSpPr>
        <a:xfrm>
          <a:off x="0" y="0"/>
          <a:ext cx="0" cy="0"/>
        </a:xfrm>
      </p:grpSpPr>
      <p:grpSp>
        <p:nvGrpSpPr>
          <p:cNvPr id="140"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41" name=""/>
            <p:cNvGrpSpPr/>
            <p:nvPr/>
          </p:nvGrpSpPr>
          <p:grpSpPr>
            <a:xfrm>
              <a:off x="685800" y="3146904"/>
              <a:ext cx="5760000" cy="3225487"/>
              <a:chOff x="685800" y="3146904"/>
              <a:chExt cx="5760000" cy="3225487"/>
            </a:xfrm>
          </p:grpSpPr>
          <p:sp>
            <p:nvSpPr>
              <p:cNvPr id="142"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民事审判指导与参考详细阐述了审判程序和实务操作的相关内容</a:t>
                </a:r>
                <a:endParaRPr kumimoji="1" lang="en-US" altLang="zh-CN" sz="1800" b="1">
                  <a:solidFill>
                    <a:schemeClr val="bg1"/>
                  </a:solidFill>
                  <a:latin typeface="+mj-ea"/>
                  <a:ea typeface="+mj-ea"/>
                </a:endParaRPr>
              </a:p>
            </p:txBody>
          </p:sp>
          <p:sp>
            <p:nvSpPr>
              <p:cNvPr id="143"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包括案件的受理、审理、裁判、执行等各个环节的操作规程</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通过民事审判指导与参考，法官可以更好地掌握审判程序，确保审判活动的顺利进行</a:t>
                </a:r>
                <a:endParaRPr/>
              </a:p>
            </p:txBody>
          </p:sp>
        </p:grpSp>
        <p:grpSp>
          <p:nvGrpSpPr>
            <p:cNvPr id="144" name=""/>
            <p:cNvGrpSpPr/>
            <p:nvPr/>
          </p:nvGrpSpPr>
          <p:grpSpPr>
            <a:xfrm>
              <a:off x="6016236" y="3146904"/>
              <a:ext cx="5400000" cy="3225487"/>
              <a:chOff x="6016236" y="3146904"/>
              <a:chExt cx="5400000" cy="3225487"/>
            </a:xfrm>
          </p:grpSpPr>
          <p:sp>
            <p:nvSpPr>
              <p:cNvPr id="145"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民事审判指导与参考还提供了审判技巧和方法的建议</a:t>
                </a:r>
                <a:endParaRPr kumimoji="1" lang="en-US" altLang="zh-CN" sz="1800" b="1">
                  <a:solidFill>
                    <a:schemeClr val="bg1"/>
                  </a:solidFill>
                  <a:latin typeface="+mj-ea"/>
                  <a:ea typeface="+mj-ea"/>
                </a:endParaRPr>
              </a:p>
            </p:txBody>
          </p:sp>
          <p:sp>
            <p:nvSpPr>
              <p:cNvPr id="146"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包括如何认定事实、如何适用法律、如何平衡双方利益等审判实践中常见的问题</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通过民事审判指导与参考，法官可以更好地应对审判实践中的挑战，提高审判工作的质量</a:t>
                </a:r>
                <a:endParaRPr/>
              </a:p>
            </p:txBody>
          </p:sp>
        </p:grpSp>
      </p:grpSp>
      <p:sp>
        <p:nvSpPr>
          <p:cNvPr id="147"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sz="2800" b="1">
                <a:latin typeface="微软雅黑"/>
                <a:ea typeface="微软雅黑"/>
              </a:rPr>
              <a:t>民事审判的程序与实务操作</a:t>
            </a:r>
            <a:endParaRPr lang="en-US" sz="2800" b="1">
              <a:latin typeface="微软雅黑"/>
              <a:ea typeface="微软雅黑"/>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8" name="" descr="{&quot;isTemplate&quot;:true,&quot;type&quot;:3}"/>
        <p:cNvGrpSpPr/>
        <p:nvPr/>
      </p:nvGrpSpPr>
      <p:grpSpPr>
        <a:xfrm>
          <a:off x="0" y="0"/>
          <a:ext cx="0" cy="0"/>
        </a:xfrm>
      </p:grpSpPr>
      <p:grpSp>
        <p:nvGrpSpPr>
          <p:cNvPr id="149"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50" name=""/>
            <p:cNvGrpSpPr/>
            <p:nvPr/>
          </p:nvGrpSpPr>
          <p:grpSpPr>
            <a:xfrm>
              <a:off x="685800" y="3146904"/>
              <a:ext cx="5760000" cy="3225487"/>
              <a:chOff x="685800" y="3146904"/>
              <a:chExt cx="5760000" cy="3225487"/>
            </a:xfrm>
          </p:grpSpPr>
          <p:sp>
            <p:nvSpPr>
              <p:cNvPr id="151"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民事审判指导与参考关注法律适用的问题，为法官提供适用法律的建议和指导</a:t>
                </a:r>
                <a:endParaRPr kumimoji="1" lang="en-US" altLang="zh-CN" sz="1800" b="1">
                  <a:solidFill>
                    <a:schemeClr val="bg1"/>
                  </a:solidFill>
                  <a:latin typeface="+mj-ea"/>
                  <a:ea typeface="+mj-ea"/>
                </a:endParaRPr>
              </a:p>
            </p:txBody>
          </p:sp>
          <p:sp>
            <p:nvSpPr>
              <p:cNvPr id="152"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包括如何正确理解法律条文、如何判断法律事实、如何适用法律等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通过民事审判指导与参考，法官可以更好地理解和适用法律，确保审判活动的合法性</a:t>
                </a:r>
                <a:endParaRPr/>
              </a:p>
            </p:txBody>
          </p:sp>
        </p:grpSp>
        <p:grpSp>
          <p:nvGrpSpPr>
            <p:cNvPr id="153" name=""/>
            <p:cNvGrpSpPr/>
            <p:nvPr/>
          </p:nvGrpSpPr>
          <p:grpSpPr>
            <a:xfrm>
              <a:off x="6016236" y="3146904"/>
              <a:ext cx="5400000" cy="3225487"/>
              <a:chOff x="6016236" y="3146904"/>
              <a:chExt cx="5400000" cy="3225487"/>
            </a:xfrm>
          </p:grpSpPr>
          <p:sp>
            <p:nvSpPr>
              <p:cNvPr id="154"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民事审判指导与参考还涉及法律解释的方法和技巧</a:t>
                </a:r>
                <a:endParaRPr kumimoji="1" lang="en-US" altLang="zh-CN" sz="1800" b="1">
                  <a:solidFill>
                    <a:schemeClr val="bg1"/>
                  </a:solidFill>
                  <a:latin typeface="+mj-ea"/>
                  <a:ea typeface="+mj-ea"/>
                </a:endParaRPr>
              </a:p>
            </p:txBody>
          </p:sp>
          <p:sp>
            <p:nvSpPr>
              <p:cNvPr id="155"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包括如何运用文义解释、体系解释、历史解释等方法来解释法律条文</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通过民事审判指导与参考，法官可以更好地掌握法律解释的技巧，提高审判工作的质量</a:t>
                </a:r>
                <a:endParaRPr/>
              </a:p>
            </p:txBody>
          </p:sp>
        </p:grpSp>
      </p:grpSp>
      <p:sp>
        <p:nvSpPr>
          <p:cNvPr id="156"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sz="2800" b="1">
                <a:latin typeface="微软雅黑"/>
                <a:ea typeface="微软雅黑"/>
              </a:rPr>
              <a:t>民事审判的法律适用与解释</a:t>
            </a:r>
            <a:endParaRPr lang="en-US" sz="2800" b="1">
              <a:latin typeface="微软雅黑"/>
              <a:ea typeface="微软雅黑"/>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 name="" descr="{&quot;isTemplate&quot;:true,&quot;type&quot;:2}"/>
        <p:cNvGrpSpPr/>
        <p:nvPr/>
      </p:nvGrpSpPr>
      <p:grpSpPr>
        <a:xfrm>
          <a:off x="0" y="0"/>
          <a:ext cx="0" cy="0"/>
        </a:xfrm>
      </p:grpSpPr>
      <p:sp>
        <p:nvSpPr>
          <p:cNvPr id="7" name="标题 1" descr="{&quot;isTemplate&quot;:true,&quot;type&quot;:&quot;title&quot;,&quot;canOmit&quot;:false,&quot;range&quot;:0}"/>
          <p:cNvSpPr txBox="1"/>
          <p:nvPr/>
        </p:nvSpPr>
        <p:spPr>
          <a:xfrm>
            <a:off x="887999" y="2759170"/>
            <a:ext cx="10744200" cy="64135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sz="4000" spc="300">
                <a:latin typeface="Microsoft YaHei Light"/>
                <a:ea typeface="Microsoft YaHei Light"/>
              </a:rPr>
              <a:t>民事审判指导与参考的实际案例分析</a:t>
            </a:r>
            <a:endParaRPr/>
          </a:p>
        </p:txBody>
      </p:sp>
      <p:sp>
        <p:nvSpPr>
          <p:cNvPr id="8" name="标题 1"/>
          <p:cNvSpPr txBox="1"/>
          <p:nvPr/>
        </p:nvSpPr>
        <p:spPr>
          <a:xfrm>
            <a:off x="887999" y="1669641"/>
            <a:ext cx="1130438" cy="1089529"/>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7200" b="0" i="0" kern="1200" spc="300">
                <a:solidFill>
                  <a:schemeClr val="tx2"/>
                </a:solidFill>
                <a:latin typeface="Microsoft YaHei Light" panose="020b0503020204020204" pitchFamily="34" charset="-122"/>
                <a:ea typeface="Microsoft YaHei Light" panose="020b0503020204020204" pitchFamily="34" charset="-122"/>
                <a:cs typeface="+mj-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kumimoji="1" lang="en-US" altLang="zh-CN"/>
              <a:t>03</a:t>
            </a:r>
            <a:endParaRPr kumimoji="1" lang="zh-CN" altLang="en-US"/>
          </a:p>
        </p:txBody>
      </p:sp>
      <p:cxnSp>
        <p:nvCxnSpPr>
          <p:cNvPr id="9" name="Tencent"/>
          <p:cNvCxnSpPr/>
          <p:nvPr/>
        </p:nvCxnSpPr>
        <p:spPr>
          <a:xfrm flipH="1">
            <a:off x="443999" y="1755431"/>
            <a:ext cx="0" cy="193630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grpSp>
        <p:nvGrpSpPr>
          <p:cNvPr id="11"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2" name=""/>
            <p:cNvGrpSpPr/>
            <p:nvPr/>
          </p:nvGrpSpPr>
          <p:grpSpPr>
            <a:xfrm>
              <a:off x="685800" y="3146904"/>
              <a:ext cx="5760000" cy="3225487"/>
              <a:chOff x="685800" y="3146904"/>
              <a:chExt cx="5760000" cy="3225487"/>
            </a:xfrm>
          </p:grpSpPr>
          <p:sp>
            <p:nvSpPr>
              <p:cNvPr id="13"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民事审判指导与参考案例的选取应当具有代表性和指导意义</a:t>
                </a:r>
                <a:endParaRPr kumimoji="1" lang="en-US" altLang="zh-CN" sz="1800" b="1">
                  <a:solidFill>
                    <a:schemeClr val="bg1"/>
                  </a:solidFill>
                  <a:latin typeface="+mj-ea"/>
                  <a:ea typeface="+mj-ea"/>
                </a:endParaRPr>
              </a:p>
            </p:txBody>
          </p:sp>
          <p:sp>
            <p:nvSpPr>
              <p:cNvPr id="14"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能够反映民事审判实践中常见的问题和难题，为法官提供实践中的参考</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通过选取典型案例，民事审判指导与参考可以更好地发挥指导作用，提高审判工作的质量</a:t>
                </a:r>
                <a:endParaRPr/>
              </a:p>
            </p:txBody>
          </p:sp>
        </p:grpSp>
        <p:grpSp>
          <p:nvGrpSpPr>
            <p:cNvPr id="15" name=""/>
            <p:cNvGrpSpPr/>
            <p:nvPr/>
          </p:nvGrpSpPr>
          <p:grpSpPr>
            <a:xfrm>
              <a:off x="6016236" y="3146904"/>
              <a:ext cx="5400000" cy="3225487"/>
              <a:chOff x="6016236" y="3146904"/>
              <a:chExt cx="5400000" cy="3225487"/>
            </a:xfrm>
          </p:grpSpPr>
          <p:sp>
            <p:nvSpPr>
              <p:cNvPr id="16"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民事审判指导与参考案例的分类应当科学合理，便于法官进行检索和参考</a:t>
                </a:r>
                <a:endParaRPr kumimoji="1" lang="en-US" altLang="zh-CN" sz="1800" b="1">
                  <a:solidFill>
                    <a:schemeClr val="bg1"/>
                  </a:solidFill>
                  <a:latin typeface="+mj-ea"/>
                  <a:ea typeface="+mj-ea"/>
                </a:endParaRPr>
              </a:p>
            </p:txBody>
          </p:sp>
          <p:sp>
            <p:nvSpPr>
              <p:cNvPr id="17"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可以按照案件类型、法律问题、审判程序等进行分类，方便法官针对不同问题进行查找</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通过合理的分类，民事审判指导与参考可以更好地满足法官的实际需求，提高审判工作的效率</a:t>
                </a:r>
                <a:endParaRPr/>
              </a:p>
            </p:txBody>
          </p:sp>
        </p:grpSp>
      </p:grpSp>
      <p:sp>
        <p:nvSpPr>
          <p:cNvPr id="18"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sz="2800" b="1">
                <a:latin typeface="微软雅黑"/>
                <a:ea typeface="微软雅黑"/>
              </a:rPr>
              <a:t>民事审判指导与参考案例的选取与分类</a:t>
            </a:r>
            <a:endParaRPr lang="en-US" sz="2800" b="1">
              <a:latin typeface="微软雅黑"/>
              <a:ea typeface="微软雅黑"/>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https://d.book118.com/275030231212011112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silky_pink">
      <a:dk1>
        <a:srgbClr val="000000"/>
      </a:dk1>
      <a:lt1>
        <a:srgbClr val="FFFFFF"/>
      </a:lt1>
      <a:dk2>
        <a:srgbClr val="14111B"/>
      </a:dk2>
      <a:lt2>
        <a:srgbClr val="FEF1F8"/>
      </a:lt2>
      <a:accent1>
        <a:srgbClr val="D19BB1"/>
      </a:accent1>
      <a:accent2>
        <a:srgbClr val="DEC0D0"/>
      </a:accent2>
      <a:accent3>
        <a:srgbClr val="E1938C"/>
      </a:accent3>
      <a:accent4>
        <a:srgbClr val="605988"/>
      </a:accent4>
      <a:accent5>
        <a:srgbClr val="8088B8"/>
      </a:accent5>
      <a:accent6>
        <a:srgbClr val="D0DBEE"/>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12</Slides>
  <Notes>0</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12</vt:i4>
      </vt:variant>
    </vt:vector>
  </HeadingPairs>
  <TitlesOfParts>
    <vt:vector baseType="lpstr" size="20">
      <vt:lpstr>Arial</vt:lpstr>
      <vt:lpstr>Calibri</vt:lpstr>
      <vt:lpstr>Arial Black</vt:lpstr>
      <vt:lpstr>微软雅黑</vt:lpstr>
      <vt:lpstr>黑体</vt:lpstr>
      <vt:lpstr>Microsoft YaHei</vt:lpstr>
      <vt:lpstr>Microsoft YaHei Light</vt:lpstr>
      <vt:lpstr>Office Theme</vt:lpstr>
      <vt:lpstr>民事审判指导与参考202x年第4辑总第68辑</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2024-09-19T00:16:36.446</cp:lastPrinted>
  <dcterms:created xsi:type="dcterms:W3CDTF">2024-09-18T16:16:36Z</dcterms:created>
  <dcterms:modified xsi:type="dcterms:W3CDTF">2024-09-18T16:16:38Z</dcterms:modified>
</cp:coreProperties>
</file>