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87083B7-B67A-42C5-A863-9C4F40632D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4A289E-3941-4417-9F29-99BDB3E3F6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7A849D9-ED6B-4711-B914-31AD83E568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5949894-6C08-4CE2-BADA-747A5A58AA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D51EBC5-E417-4EC8-900E-C76E63AA348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5D65ABB-88C4-4BF2-AF71-6CE5FB057A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CC1A44-F6F1-4AE2-861A-2BA025F197F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422ED7-1BDB-4850-A0B9-BD1D9DF30A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0BE0AF-7951-4D12-B6B2-12177406A9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D713C3-3252-4359-93E7-18090C6C24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3C31AF-3A52-4FAE-A44F-B953F4D51B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8.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5113341302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制药行业专项应急预案</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汇报人：</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2024-01-03</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331168"/>
            <a:ext cx="515576" cy="439821"/>
            <a:chOff x="454963" y="331168"/>
            <a:chExt cx="515576" cy="439821"/>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制药行业应急预案概述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制药行业常见风险与事故</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应急组织与职责</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应急资源与保障</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应急响应与处置</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预案评估与改进</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制药行业应急预案概述</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t="36" b="36"/>
          <a:stretch>
            <a:fillRect/>
          </a:stretch>
        </p:blipFill>
        <p:spPr>
          <a:xfrm>
            <a:off x="3909691" y="1250241"/>
            <a:ext cx="7848600" cy="5248275"/>
          </a:xfrm>
          <a:prstGeom prst="rect">
            <a:avLst/>
          </a:prstGeom>
        </p:spPr>
      </p:pic>
      <p:sp>
        <p:nvSpPr>
          <p:cNvPr id="5" name="AutoShape 5"/>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制药行业专项应急预案是指针对制药行业可能发生的突发事件或事故，预先制定的应对措施和方案。</a:t>
            </a:r>
            <a:endParaRPr lang="en-US" sz="1100"/>
          </a:p>
        </p:txBody>
      </p:sp>
      <p:sp>
        <p:nvSpPr>
          <p:cNvPr id="7" name="AutoShape 7"/>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确保制药企业能够在突发事件或事故发生时，迅速、有效地应对，降低事故对企业和员工的影响，保障生产安全和产品质量。</a:t>
            </a:r>
            <a:endParaRPr lang="en-US" sz="1100"/>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定义与目标</a:t>
              </a:r>
            </a:p>
          </p:txBody>
        </p:sp>
      </p:grpSp>
      <p:sp>
        <p:nvSpPr>
          <p:cNvPr id="30" name="AutoShape 30"/>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目标</a:t>
            </a:r>
            <a:endParaRPr lang="en-US" sz="1100"/>
          </a:p>
        </p:txBody>
      </p:sp>
      <p:sp>
        <p:nvSpPr>
          <p:cNvPr id="31" name="AutoShape 31"/>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3">
            <a:alphaModFix/>
          </a:blip>
          <a:srcRect l="16625" r="16625"/>
          <a:stretch>
            <a:fillRect/>
          </a:stretch>
        </p:blipFill>
        <p:spPr>
          <a:xfrm>
            <a:off x="-484350" y="1584357"/>
            <a:ext cx="4575952" cy="4575952"/>
          </a:xfrm>
          <a:prstGeom prst="ellipse">
            <a:avLst/>
          </a:prstGeom>
        </p:spPr>
      </p:pic>
      <p:sp>
        <p:nvSpPr>
          <p:cNvPr id="6" name="AutoShape 6"/>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8" name="TextBox 8"/>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保障产品质量</a:t>
            </a:r>
          </a:p>
        </p:txBody>
      </p:sp>
      <p:sp>
        <p:nvSpPr>
          <p:cNvPr id="9" name="TextBox 9"/>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应急预案的制定和实施有助于保障制药生产过程中的产品质量，确保药品的安全性和有效性。</a:t>
            </a:r>
          </a:p>
        </p:txBody>
      </p:sp>
      <p:sp>
        <p:nvSpPr>
          <p:cNvPr id="10" name="AutoShape 10"/>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2" name="TextBox 12"/>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提高应对能力</a:t>
            </a:r>
          </a:p>
        </p:txBody>
      </p:sp>
      <p:sp>
        <p:nvSpPr>
          <p:cNvPr id="13" name="TextBox 13"/>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通过制定应急预案，制药企业可以提前准备应对措施，提高应对突发事件的能力。</a:t>
            </a:r>
          </a:p>
        </p:txBody>
      </p:sp>
      <p:sp>
        <p:nvSpPr>
          <p:cNvPr id="14" name="AutoShape 14"/>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6" name="TextBox 16"/>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减少损失</a:t>
            </a:r>
          </a:p>
        </p:txBody>
      </p:sp>
      <p:sp>
        <p:nvSpPr>
          <p:cNvPr id="17" name="TextBox 17"/>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有效的应急预案可以最大程度地减少突发事件对企业生产和员工安全的损失。</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预案的重要性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blip>
          <a:srcRect l="18579" r="18579"/>
          <a:stretch>
            <a:fillRect/>
          </a:stretch>
        </p:blipFill>
        <p:spPr>
          <a:xfrm>
            <a:off x="8422414" y="1165018"/>
            <a:ext cx="3769585" cy="5168746"/>
          </a:xfrm>
          <a:prstGeom prst="ellipse">
            <a:avLst/>
          </a:prstGeom>
        </p:spPr>
      </p:pic>
      <p:sp>
        <p:nvSpPr>
          <p:cNvPr id="5" name="AutoShape 5"/>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制定应急预案前，需要对制药企业可能面临的突发事件或事故进行风险评估，确定重点防范的领域和措施。</a:t>
            </a:r>
          </a:p>
        </p:txBody>
      </p:sp>
      <p:sp>
        <p:nvSpPr>
          <p:cNvPr id="8" name="AutoShape 8"/>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风险评估</a:t>
            </a:r>
          </a:p>
        </p:txBody>
      </p:sp>
      <p:sp>
        <p:nvSpPr>
          <p:cNvPr id="10" name="TextBox 10"/>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根据风险评估结果，制定相应的应急预案，包括应急组织、救援队伍、资源调配、处置措施等方面。</a:t>
            </a:r>
          </a:p>
        </p:txBody>
      </p:sp>
      <p:grpSp>
        <p:nvGrpSpPr>
          <p:cNvPr id="11" name="Group 11"/>
          <p:cNvGrpSpPr/>
          <p:nvPr/>
        </p:nvGrpSpPr>
        <p:grpSpPr>
          <a:xfrm>
            <a:off x="4343439" y="1390903"/>
            <a:ext cx="3535395" cy="975360"/>
            <a:chOff x="4343439" y="1390903"/>
            <a:chExt cx="3535395" cy="975360"/>
          </a:xfrm>
        </p:grpSpPr>
        <p:sp>
          <p:nvSpPr>
            <p:cNvPr id="12" name="AutoShape 12"/>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预案编制</a:t>
            </a:r>
          </a:p>
        </p:txBody>
      </p:sp>
      <p:sp>
        <p:nvSpPr>
          <p:cNvPr id="16" name="AutoShape 16"/>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对应急预案进行培训和演练，提高员工对应急预案的熟悉程度和应对能力。</a:t>
            </a:r>
          </a:p>
        </p:txBody>
      </p:sp>
      <p:sp>
        <p:nvSpPr>
          <p:cNvPr id="19" name="AutoShape 19"/>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预案培训与演练</a:t>
            </a:r>
          </a:p>
        </p:txBody>
      </p:sp>
      <p:sp>
        <p:nvSpPr>
          <p:cNvPr id="21" name="AutoShape 21"/>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根据实际情况和演练结果，对应急预案进行更新和改进，提高预案的针对性和可操作性。</a:t>
            </a:r>
          </a:p>
        </p:txBody>
      </p:sp>
      <p:sp>
        <p:nvSpPr>
          <p:cNvPr id="24" name="AutoShape 24"/>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预案更新与改进</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预案的制定与实施</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制药行业常见风险与事故</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生产过程中出现的事故，可能导致生产中断、产品质量问题或环境污染。</a:t>
            </a:r>
          </a:p>
        </p:txBody>
      </p:sp>
      <p:sp>
        <p:nvSpPr>
          <p:cNvPr id="6" name="TextBox 6"/>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生产事故可能由设备故障、操作失误或管理不当引起，造成生产线停工、产品质量不达标或危险品泄漏等后果。为应对这类事故，制药企业应建立应急预案，确保快速响应和有效处置。</a:t>
            </a:r>
          </a:p>
        </p:txBody>
      </p: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3">
            <a:alphaModFix amt="70000"/>
          </a:blip>
          <a:srcRect l="19000" r="19000"/>
          <a:stretch>
            <a:fillRect/>
          </a:stretch>
        </p:blipFill>
        <p:spPr>
          <a:xfrm>
            <a:off x="7803289" y="1299241"/>
            <a:ext cx="3679824" cy="4906431"/>
          </a:xfrm>
          <a:prstGeom prst="rect">
            <a:avLst/>
          </a:prstGeom>
        </p:spPr>
      </p:pic>
      <p:sp>
        <p:nvSpPr>
          <p:cNvPr id="13" name="AutoShape 13"/>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生产事故</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mt="70000"/>
          </a:blip>
          <a:srcRect l="16625" r="16625"/>
          <a:stretch>
            <a:fillRect/>
          </a:stretch>
        </p:blipFill>
        <p:spPr>
          <a:xfrm>
            <a:off x="939482" y="1415327"/>
            <a:ext cx="4843295" cy="4843295"/>
          </a:xfrm>
          <a:prstGeom prst="roundRect">
            <a:avLst/>
          </a:prstGeom>
        </p:spPr>
      </p:pic>
      <p:sp>
        <p:nvSpPr>
          <p:cNvPr id="5" name="TextBox 5"/>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制药设备运行中出现的故障，可能影响生产效率和产品质量。</a:t>
            </a:r>
          </a:p>
        </p:txBody>
      </p:sp>
      <p:sp>
        <p:nvSpPr>
          <p:cNvPr id="6" name="TextBox 6"/>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7" name="TextBox 7"/>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设备故障通常涉及生产线上的各种设备，如反应釜、离心机、干燥机等。为应对设备故障，制药企业应定期维护保养设备，加强设备巡检，并配备专业维修人员随时处理故障，确保生产线的稳定运行。</a:t>
            </a:r>
          </a:p>
        </p:txBody>
      </p:sp>
      <p:sp>
        <p:nvSpPr>
          <p:cNvPr id="8" name="TextBox 8"/>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设备故障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alphaModFix/>
          </a:blip>
          <a:srcRect l="25344" r="25344"/>
          <a:stretch>
            <a:fillRect/>
          </a:stretch>
        </p:blipFill>
        <p:spPr>
          <a:xfrm>
            <a:off x="740688" y="1168478"/>
            <a:ext cx="3679824" cy="4906431"/>
          </a:xfrm>
          <a:prstGeom prst="parallelogram">
            <a:avLst/>
          </a:prstGeom>
        </p:spPr>
      </p:pic>
      <p:sp>
        <p:nvSpPr>
          <p:cNvPr id="7" name="AutoShape 7"/>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5" name="TextBox 15"/>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化学品在生产、储存和使用过程中发生的泄漏事故，可能对人员和环境造成危害。</a:t>
            </a:r>
          </a:p>
        </p:txBody>
      </p:sp>
      <p:sp>
        <p:nvSpPr>
          <p:cNvPr id="16" name="TextBox 16"/>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7" name="TextBox 17"/>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化学品泄漏可能发生在生产车间、仓库、管道和容器等环节。为应对化学品泄漏，制药企业应加强化学品储存和使用的管理，定期检查设备和管道的密封性，并配备个人防护用品和应急处置器材，确保泄漏事故得到及时控制和处理。</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化学品泄漏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制药企业中发生的火灾和爆炸事故，可能造成严重的人员伤亡和财产损失。</a:t>
            </a:r>
          </a:p>
        </p:txBody>
      </p:sp>
      <p:sp>
        <p:nvSpPr>
          <p:cNvPr id="6" name="TextBox 6"/>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7" name="AutoShape 7"/>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火灾与爆炸事故通常由化学品泄漏、设备故障或人为操作失误引起。为应对这类事故，制药企业应建立完善的消防安全管理体系，定期进行消防安全培训和演练，确保员工掌握应急处置技能，同时配备足够的消防设备和器材，以便在火灾发生时迅速扑灭。</a:t>
            </a:r>
          </a:p>
        </p:txBody>
      </p:sp>
      <p:sp>
        <p:nvSpPr>
          <p:cNvPr id="9" name="TextBox 9"/>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火灾与爆炸</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5" name="AutoShape 5"/>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9" name="TextBox 9"/>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自然灾害如地震、洪水、台风等对制药企业造成的威胁和破坏。</a:t>
            </a:r>
          </a:p>
        </p:txBody>
      </p:sp>
      <p:sp>
        <p:nvSpPr>
          <p:cNvPr id="10" name="TextBox 10"/>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1" name="TextBox 11"/>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自然灾害具有不可预测性，但可采取预防措施降低其对企业的影响。制药企业应建立自然灾害应急预案，制定相应的应对措施，如疏散员工、关闭生产线、保护关键设备和资料等。同时，加强与当地政府部门的沟通与协作，以便在灾害发生时获得及时援助和支持。</a:t>
            </a:r>
          </a:p>
        </p:txBody>
      </p:sp>
      <p:sp>
        <p:nvSpPr>
          <p:cNvPr id="12" name="AutoShape 12"/>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自然灾害</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应急组织与职责</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6184200" y="2878170"/>
            <a:ext cx="461677" cy="550831"/>
            <a:chOff x="6184200" y="2878170"/>
            <a:chExt cx="461677" cy="550831"/>
          </a:xfrm>
        </p:grpSpPr>
        <p:sp>
          <p:nvSpPr>
            <p:cNvPr id="9" name="Freeform 9"/>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996032" y="4065529"/>
            <a:ext cx="664560" cy="579786"/>
            <a:chOff x="1996032" y="4065529"/>
            <a:chExt cx="664560" cy="579786"/>
          </a:xfrm>
        </p:grpSpPr>
        <p:sp>
          <p:nvSpPr>
            <p:cNvPr id="12" name="Freeform 12"/>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4836987" y="4210981"/>
            <a:ext cx="577691" cy="614457"/>
            <a:chOff x="4836987" y="4210981"/>
            <a:chExt cx="577691" cy="614457"/>
          </a:xfrm>
        </p:grpSpPr>
        <p:sp>
          <p:nvSpPr>
            <p:cNvPr id="15" name="Freeform 15"/>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3390861" y="2655299"/>
            <a:ext cx="559445" cy="701973"/>
            <a:chOff x="3390861" y="2655299"/>
            <a:chExt cx="559445" cy="701973"/>
          </a:xfrm>
        </p:grpSpPr>
        <p:sp>
          <p:nvSpPr>
            <p:cNvPr id="20" name="Freeform 20"/>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应急指挥部</a:t>
              </a:r>
            </a:p>
          </p:txBody>
        </p:sp>
      </p:grpSp>
      <p:sp>
        <p:nvSpPr>
          <p:cNvPr id="45" name="TextBox 45"/>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组织架构</a:t>
            </a:r>
          </a:p>
        </p:txBody>
      </p:sp>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应急指挥部应由制药企业负责人、生产、技术、质量、安全等部门负责人组成，负责全面领导和协调应急工作。</a:t>
            </a:r>
          </a:p>
        </p:txBody>
      </p:sp>
      <p:sp>
        <p:nvSpPr>
          <p:cNvPr id="47" name="TextBox 47"/>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职责</a:t>
            </a:r>
          </a:p>
        </p:txBody>
      </p:sp>
      <p:sp>
        <p:nvSpPr>
          <p:cNvPr id="48" name="TextBox 48"/>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制定应急预案，组织应急演练，协调各部门资源，指挥应急处置，确保应急工作的及时、高效、有序。</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应急小组</a:t>
              </a:r>
            </a:p>
          </p:txBody>
        </p:sp>
      </p:grpSp>
      <p:sp>
        <p:nvSpPr>
          <p:cNvPr id="26" name="TextBox 26"/>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应急小组应由生产、技术、质量、安全等部门的专业人员组成，负责具体实施应急处置工作。</a:t>
            </a:r>
          </a:p>
        </p:txBody>
      </p:sp>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组成</a:t>
            </a:r>
          </a:p>
        </p:txBody>
      </p:sp>
      <p:sp>
        <p:nvSpPr>
          <p:cNvPr id="28" name="TextBox 28"/>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按照应急预案要求，负责现场处置、抢险抢修、物资保障等工作，确保事故得到及时控制和妥善处理。</a:t>
            </a:r>
          </a:p>
        </p:txBody>
      </p:sp>
      <p:sp>
        <p:nvSpPr>
          <p:cNvPr id="29" name="TextBox 29"/>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职责</a:t>
            </a:r>
          </a:p>
        </p:txBody>
      </p:sp>
      <p:sp>
        <p:nvSpPr>
          <p:cNvPr id="30" name="AutoShape 30"/>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https://d.book118.com/275113341302011121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2024-09-25T00:51:17.774</cp:lastPrinted>
  <dcterms:created xsi:type="dcterms:W3CDTF">2024-09-24T16:51:17Z</dcterms:created>
  <dcterms:modified xsi:type="dcterms:W3CDTF">2024-09-24T16:51:19Z</dcterms:modified>
</cp:coreProperties>
</file>