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88A5CFA-170D-41C1-9865-105677D06A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74F1692-5C3A-4B7B-BFB7-526E60AC9EC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33E5C2D-F68C-438A-AC0E-8C367030DF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43CD814-A457-4E1D-9E1E-F3479CA0A16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3235778-CF01-4F79-A7F3-D088711D130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AC2C5FD-75AF-4134-AFC0-273B37E5E98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0870FC7-F7B5-45CD-A2A9-70488D2DE5F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1886FC3-AFA1-4011-917C-D604B411603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E477040-0B60-4842-AA74-2B9179CB42E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0A7259D-B099-4DEF-9DD7-D02F7CD3BC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CB1C1DD-6B48-484D-9865-CDBCC01B43D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75114323210011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17451" y="1574432"/>
            <a:ext cx="6939686"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神奇的金融故事</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金融世界概述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神奇金融故事起源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股票市场传奇故事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债券市场异闻录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衍生品市场奇幻之旅</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外汇市场风云变幻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加密货币神秘世界探索</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总结：金融故事启示录</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金融世界概述</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706" r="270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金融是指货币的发行、流通和回笼，贷款的发放和收回，存款的存入和提取，汇兑的往来等经济活动。</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金融具有清算和支付功能、融资和股权细化功能、资源配置和宏观调控功能。</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金融定义与功能</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金融功能</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金融定义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4941" b="14941"/>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25292" r="25292"/>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货币市场</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资本市场</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外汇市场</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衍生品市场</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金融市场分类</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包括短期国债市场、同业拆借市场、票据市场等，主要满足短期资金需求。</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进行外汇买卖、汇率波动的场所，主要参与者包括银行、企业、投资者等。</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包括股票市场、债券市场等，主要满足长期资金需求。</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进行金融衍生品交易的场所，如期货、期权等。</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期货与期权</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期货是一种标准化的远期合约，期权则是一种选择权，赋予持有人在某一特定日期或该日之前的任何时间以固定价格购进或售出一种资产的权利。</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股票</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代表公司所有权的一种证券，投资者通过购买股票成为公司股东。</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债券</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政府、企业等债务人为筹集资金而发行的、承诺按一定利率支付利息并按约定条件偿还本金的债权债务凭证。</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基金</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由基金管理人管理、基金托管人托管，以资产组合方式进行证券投资活动的投资工具。</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金融工具简介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神奇金融故事起源</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早期银行与信贷</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随着贸易的发展，出现了早期的银行和信贷体系。商人们开始将钱存放在银行，并通过银行进行支付和收款，这极大地促进了商业的发展。</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古代货币与贸易</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早在古代，人们就开始使用各种形式的货币进行贸易，如贝壳、金属等。这些早期的金融活动为后来的金融体系奠定了基础。</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投资与保险初现</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在古代，人们已经有了投资和保险的意识。他们通过投资来获取更多的收益，并通过保险来规避风险。</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4667" r="14667"/>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6667" r="16667"/>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4667" r="14667"/>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早期金融活动回顾</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3486" r="23486"/>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郁金香泡沫</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17世纪的荷兰，郁金香价格疯涨引发了金融泡沫。这个事件揭示了市场操纵、过度投机等金融乱象，对后来的金融市场监管产生了深远影响。</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南海泡沫</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18世纪初的英国，南海公司的股票价格暴涨暴跌引发了金融泡沫。这个事件暴露了虚假宣传、内幕交易等问题，加强了人们对金融市场透明度和规范性的关注。</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华尔街大崩溃</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1929年的华尔街股市大崩溃引发了全球性的经济危机。这个事件揭示了股市的脆弱性和金融体系的系统性风险，推动了金融监管体系的改革和完善。</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典型金融事件分析</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9" name="AutoShape 9"/>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797656" y="3303419"/>
            <a:ext cx="931450" cy="924116"/>
            <a:chOff x="1797656" y="3303419"/>
            <a:chExt cx="931450" cy="924116"/>
          </a:xfrm>
        </p:grpSpPr>
        <p:sp>
          <p:nvSpPr>
            <p:cNvPr id="11" name="Freeform 11"/>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影响深远人物介绍</a:t>
              </a:r>
            </a:p>
          </p:txBody>
        </p:sp>
      </p:grpSp>
      <p:sp>
        <p:nvSpPr>
          <p:cNvPr id="37" name="AutoShape 37"/>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约翰·劳</a:t>
            </a:r>
          </a:p>
        </p:txBody>
      </p:sp>
      <p:sp>
        <p:nvSpPr>
          <p:cNvPr id="40" name="TextBox 40"/>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18世纪的苏格兰经济学家和金融家，他提出了纸币和信用货币的理论，对现代金融体系产生了重要影响。</a:t>
            </a:r>
          </a:p>
        </p:txBody>
      </p:sp>
      <p:sp>
        <p:nvSpPr>
          <p:cNvPr id="41" name="AutoShape 41"/>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亚历山大·汉密尔顿</a:t>
            </a:r>
          </a:p>
        </p:txBody>
      </p:sp>
      <p:sp>
        <p:nvSpPr>
          <p:cNvPr id="44" name="TextBox 44"/>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美国第一任财政部长，他建立了美国的金融体系，推动了美国经济的发展。</a:t>
            </a:r>
          </a:p>
        </p:txBody>
      </p:sp>
      <p:sp>
        <p:nvSpPr>
          <p:cNvPr id="45" name="AutoShape 45"/>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约翰·梅纳德·凯恩斯</a:t>
            </a:r>
          </a:p>
        </p:txBody>
      </p:sp>
      <p:sp>
        <p:nvSpPr>
          <p:cNvPr id="48" name="TextBox 48"/>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20世纪英国经济学家，他提出了宏观经济理论和政策主张，对现代货币理论和财政政策产生了深远影响。</a:t>
            </a:r>
          </a:p>
        </p:txBody>
      </p:sp>
      <p:sp>
        <p:nvSpPr>
          <p:cNvPr id="49" name="AutoShape 49"/>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本杰明·格雷厄姆</a:t>
            </a:r>
          </a:p>
        </p:txBody>
      </p:sp>
      <p:sp>
        <p:nvSpPr>
          <p:cNvPr id="52" name="TextBox 52"/>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被誉为“价值投资之父”，他的投资理念和策略对后来的投资者产生了重要影响，推动了价值投资在金融市场中的普及和应用。</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股票市场传奇故事</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5125" r="1512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1929年美国股市大崩盘</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股市在经历了数年的繁荣后，由于过度投机、经济衰退等因素导致崩盘，引发了长达数年的经济大萧条。</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17世纪荷兰郁金香狂热</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被认为是最早的股市泡沫事件，人们对郁金香的狂热投机导致价格暴涨暴跌。</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18世纪英国南海泡沫</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南海公司成立，通过炒作股票使得股价暴涨，最终泡沫破裂导致无数人破产。</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股市发展历程回顾</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695570" y="1775671"/>
            <a:ext cx="3353958" cy="93345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杰西·利弗莫尔</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美国著名投机家，通过做空股票在1929年股市崩盘中赚取了巨额利润，但也因过度投机而最终破产。</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489344" y="1899496"/>
            <a:ext cx="3368604" cy="68580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乔治·索罗斯</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量子基金的创始人，以其独特的投资哲学和成功的投机操作闻名于世，曾成功预测并操作了多次货币危机和股市崩盘。</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244774" y="1751287"/>
            <a:ext cx="3353753" cy="93345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沃伦·巴菲特</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伯克希尔·哈撒韦公司的董事长和首席执行官，以其长期投资和价值投资的理念取得了巨大成功，成为世界上最富有的投资者之一。</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著名投机者操作案例</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20世纪90年代日本股市泡沫</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日本经济在经历了数十年的高速增长后，股市和房地产市场出现了巨大的泡沫，最终在90年代初破裂，导致日本经济长期停滞。</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7500" r="7500"/>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2000年美国科技股泡沫</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20世纪末至21世纪初，科技类股票受到狂热追捧，股价暴涨形成泡沫，最终在2000年破裂，导致许多科技公司破产。</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2008年全球金融危机</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由于次贷危机引发的全球金融危机导致股市暴跌，许多大型金融机构破产或被政府接管，全球经济遭受重创。</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股市泡沫与崩盘事件</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债券市场异闻录</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04</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债券定义与分类：债券是一种金融契约，是政府、金融机构、工商企业等直接向社会借债筹借资金时，向投资者发行，承诺按一定利率支付利息并按约定条件偿还本金的债权债务凭证。根据发行主体和用途不同，债券可分为政府债券、金融债券、公司债券等。</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债券市场参与者：债券市场的参与者包括发行人、投资人、中介机构等。发行人是资金需求方，通过发行债券筹集资金；投资人是资金提供方，通过购买债券获取固定收益；中介机构包括承销商、评级机构、交易所等，为债券发行和交易提供服务。</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债券交易方式：债券交易方式包括现货交易、回购交易、远期交易和期货交易等。现货交易是即期买卖债券的行为；回购交易是资金融入方在将债券出质给资金融出方融入资金的同时，双方约定在将来某一日期由正回购方按约定回购利率计算的资金额向逆回购方返还资金，逆回购方向正回购方返还原出质债券的融资行为；远期交易和期货交易则是买卖双方约定在未来某一特定时间以特定价格买卖一定数量的债券。</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债券市场基础知识</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91113" y="1349255"/>
            <a:ext cx="1102900" cy="11029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846826" y="1336491"/>
            <a:ext cx="347186" cy="349282"/>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115621" y="1171423"/>
            <a:ext cx="158782" cy="15878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257991" y="1574521"/>
            <a:ext cx="8591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3600" b="1">
                <a:solidFill>
                  <a:srgbClr val="FFFFFF">
                    <a:alpha val="100000"/>
                  </a:srgbClr>
                </a:solidFill>
                <a:latin typeface="微软雅黑"/>
                <a:ea typeface="微软雅黑"/>
                <a:cs typeface="微软雅黑"/>
              </a:rPr>
              <a:t>01</a:t>
            </a:r>
          </a:p>
        </p:txBody>
      </p:sp>
      <p:sp>
        <p:nvSpPr>
          <p:cNvPr id="6" name="AutoShape 6"/>
          <p:cNvSpPr/>
          <p:nvPr/>
        </p:nvSpPr>
        <p:spPr>
          <a:xfrm>
            <a:off x="5091113" y="3060668"/>
            <a:ext cx="1102900" cy="110499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846826" y="3048000"/>
            <a:ext cx="347186" cy="34928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115621" y="2882837"/>
            <a:ext cx="158782" cy="16087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257991" y="3286601"/>
            <a:ext cx="9353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3600" b="1">
                <a:solidFill>
                  <a:srgbClr val="FFFFFF">
                    <a:alpha val="100000"/>
                  </a:srgbClr>
                </a:solidFill>
                <a:latin typeface="微软雅黑"/>
                <a:ea typeface="微软雅黑"/>
                <a:cs typeface="微软雅黑"/>
              </a:rPr>
              <a:t>02</a:t>
            </a:r>
          </a:p>
        </p:txBody>
      </p:sp>
      <p:sp>
        <p:nvSpPr>
          <p:cNvPr id="10" name="AutoShape 10"/>
          <p:cNvSpPr/>
          <p:nvPr/>
        </p:nvSpPr>
        <p:spPr>
          <a:xfrm>
            <a:off x="5091113" y="4780407"/>
            <a:ext cx="1102900" cy="110290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846826" y="4767644"/>
            <a:ext cx="347186" cy="349282"/>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115621" y="4602575"/>
            <a:ext cx="158782" cy="158782"/>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5257991" y="5005674"/>
            <a:ext cx="9353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3600" b="1">
                <a:solidFill>
                  <a:srgbClr val="FFFFFF">
                    <a:alpha val="100000"/>
                  </a:srgbClr>
                </a:solidFill>
                <a:latin typeface="微软雅黑"/>
                <a:ea typeface="微软雅黑"/>
                <a:cs typeface="微软雅黑"/>
              </a:rPr>
              <a:t>03</a:t>
            </a:r>
          </a:p>
        </p:txBody>
      </p:sp>
      <p:sp>
        <p:nvSpPr>
          <p:cNvPr id="14" name="TextBox 14"/>
          <p:cNvSpPr txBox="1"/>
          <p:nvPr/>
        </p:nvSpPr>
        <p:spPr>
          <a:xfrm>
            <a:off x="6542983" y="1171423"/>
            <a:ext cx="4076700" cy="466725"/>
          </a:xfrm>
          <a:prstGeom prst="rect">
            <a:avLst/>
          </a:prstGeom>
        </p:spPr>
        <p:txBody>
          <a:bodyPr vert="horz" wrap="square" lIns="95250" tIns="95250" rIns="47625" bIns="952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违约风险</a:t>
            </a:r>
          </a:p>
        </p:txBody>
      </p:sp>
      <p:sp>
        <p:nvSpPr>
          <p:cNvPr id="15" name="TextBox 15"/>
          <p:cNvSpPr txBox="1"/>
          <p:nvPr/>
        </p:nvSpPr>
        <p:spPr>
          <a:xfrm>
            <a:off x="6542983" y="1511132"/>
            <a:ext cx="4495800" cy="11049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违约风险是指债券发行人无法按时支付利息或偿还本金的风险。违约风险的高低取决于发行人的信用状况、经营状况、市场环境等因素。</a:t>
            </a:r>
          </a:p>
        </p:txBody>
      </p:sp>
      <p:sp>
        <p:nvSpPr>
          <p:cNvPr id="16" name="TextBox 16"/>
          <p:cNvSpPr txBox="1"/>
          <p:nvPr/>
        </p:nvSpPr>
        <p:spPr>
          <a:xfrm>
            <a:off x="6542983" y="2934249"/>
            <a:ext cx="4076700" cy="466725"/>
          </a:xfrm>
          <a:prstGeom prst="rect">
            <a:avLst/>
          </a:prstGeom>
        </p:spPr>
        <p:txBody>
          <a:bodyPr vert="horz" wrap="square" lIns="95250" tIns="95250" rIns="47625" bIns="952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评级机构</a:t>
            </a:r>
          </a:p>
        </p:txBody>
      </p:sp>
      <p:sp>
        <p:nvSpPr>
          <p:cNvPr id="17" name="TextBox 17"/>
          <p:cNvSpPr txBox="1"/>
          <p:nvPr/>
        </p:nvSpPr>
        <p:spPr>
          <a:xfrm>
            <a:off x="6542983" y="3273958"/>
            <a:ext cx="4495800" cy="13811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评级机构是对债券发行人的信用状况进行评估的机构，其评估结果对债券的市场定价和投资者决策具有重要影响。评级机构通常采用定性和定量相结合的方法进行评估，评估内容包括发行人的财务状况、经营能力、市场前景等。</a:t>
            </a:r>
          </a:p>
        </p:txBody>
      </p:sp>
      <p:sp>
        <p:nvSpPr>
          <p:cNvPr id="18" name="TextBox 18"/>
          <p:cNvSpPr txBox="1"/>
          <p:nvPr/>
        </p:nvSpPr>
        <p:spPr>
          <a:xfrm>
            <a:off x="6542983" y="4626808"/>
            <a:ext cx="4076700" cy="466725"/>
          </a:xfrm>
          <a:prstGeom prst="rect">
            <a:avLst/>
          </a:prstGeom>
        </p:spPr>
        <p:txBody>
          <a:bodyPr vert="horz" wrap="square" lIns="95250" tIns="95250" rIns="47625" bIns="952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评级符号与含义</a:t>
            </a:r>
          </a:p>
        </p:txBody>
      </p:sp>
      <p:sp>
        <p:nvSpPr>
          <p:cNvPr id="19" name="TextBox 19"/>
          <p:cNvSpPr txBox="1"/>
          <p:nvPr/>
        </p:nvSpPr>
        <p:spPr>
          <a:xfrm>
            <a:off x="6542983" y="4966517"/>
            <a:ext cx="4499225" cy="13811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评级机构对债券的信用评级一般采用特定的符号表示，如AAA、AA、A等。不同评级符号代表不同的信用等级，AAA级代表信用等级最高，违约风险最低；而C级则代表信用等级较低，违约风险较高。</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违约风险与评级机构</a:t>
              </a:r>
            </a:p>
          </p:txBody>
        </p:sp>
      </p:grpSp>
      <p:sp>
        <p:nvSpPr>
          <p:cNvPr id="42" name="AutoShape 42"/>
          <p:cNvSpPr/>
          <p:nvPr/>
        </p:nvSpPr>
        <p:spPr>
          <a:xfrm>
            <a:off x="1199617" y="2591922"/>
            <a:ext cx="2395784" cy="2042488"/>
          </a:xfrm>
          <a:prstGeom prst="hexagon">
            <a:avLst>
              <a:gd name="adj" fmla="val 25000"/>
              <a:gd name="vf" fmla="val 115470"/>
            </a:avLst>
          </a:prstGeom>
          <a:no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3" name="Freeform 43"/>
          <p:cNvSpPr/>
          <p:nvPr/>
        </p:nvSpPr>
        <p:spPr>
          <a:xfrm>
            <a:off x="1961410" y="3129442"/>
            <a:ext cx="872198" cy="872198"/>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https://d.book118.com/275114323210011104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107</Paragraphs>
  <Slides>18</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18</vt:i4>
      </vt:variant>
    </vt:vector>
  </HeadingPairs>
  <TitlesOfParts>
    <vt:vector baseType="lpstr" size="23">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2024-09-14T07:57:57.387</cp:lastPrinted>
  <dcterms:created xsi:type="dcterms:W3CDTF">2024-09-13T23:57:57Z</dcterms:created>
  <dcterms:modified xsi:type="dcterms:W3CDTF">2024-09-13T23:57:59Z</dcterms:modified>
</cp:coreProperties>
</file>