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B713E4E-4278-4FF4-A10B-998DDE87EEE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01BE8A7-8952-4E1B-B4DD-5DC36774800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924D871-C2BD-453B-9C3C-A6B1F9DEE95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B75F006-A51E-4A7C-9970-6CC18714498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75EAD6B-1D91-4DD3-BD1C-7B8E6C9C6E3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6EE1547-8DFF-4D11-A92D-F3DBF9D19DE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96CA7B7-2D58-4C4E-A0EB-831762C76CC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ADE423D-BE58-4B8F-8AFC-9D987D5A9D0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8BE1C8E-0CC6-4EC8-91AF-084EB8B684E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9B032B0-B4F8-41FD-BF01-F04AF3C5EC0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C7C5B6D-8F12-4382-B7A6-2AF17236AD2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75132043033011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33230" y="2310725"/>
            <a:ext cx="10525539" cy="1104900"/>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dk1">
                    <a:alpha val="100000"/>
                  </a:schemeClr>
                </a:solidFill>
                <a:latin typeface="Microsoft Yahei"/>
                <a:ea typeface="Microsoft Yahei"/>
                <a:cs typeface="Microsoft Yahei"/>
              </a:rPr>
              <a:t>急救护理课件题目及答案</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急救护理概述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常见急症与急救处理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急救护理技能与实践</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急救护理案例分析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急救护理培训与考核</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01</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急救护理概述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急救护理是指在意外伤害或突发疾病情况下，为保证患者生命安全而进行的紧急医疗措施。其重要性在于为患者争取宝贵的救治时间，降低并发症和死亡率。</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急救护理是指在意外伤害或突发疾病情况下，医疗人员或经过急救培训的专业人员为保证患者生命安全而进行的紧急医疗措施。这些措施包括但不限于心肺复苏、止血、处理创伤、中毒等紧急情况。急救护理能够为患者争取宝贵的救治时间，降低并发症和死亡率，对于保障人们的生命安全具有重要意义。</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急救护理的定义与重要性</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27123" y="1247319"/>
            <a:ext cx="4955536" cy="4778362"/>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81315" y="1247319"/>
            <a:ext cx="4955536" cy="4778362"/>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83086" y="1565017"/>
            <a:ext cx="4215069"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5" name="TextBox 5"/>
          <p:cNvSpPr txBox="1"/>
          <p:nvPr/>
        </p:nvSpPr>
        <p:spPr>
          <a:xfrm>
            <a:off x="1283086" y="2639994"/>
            <a:ext cx="4292478" cy="3124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急救护理遵循生命优先、快速反应、科学施救、人文关怀等原则，以最大程度地保护患者的生命安全和健康。</a:t>
            </a:r>
          </a:p>
        </p:txBody>
      </p:sp>
      <p:sp>
        <p:nvSpPr>
          <p:cNvPr id="6" name="TextBox 6"/>
          <p:cNvSpPr txBox="1"/>
          <p:nvPr/>
        </p:nvSpPr>
        <p:spPr>
          <a:xfrm>
            <a:off x="6612844" y="1565017"/>
            <a:ext cx="4219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7" name="TextBox 7"/>
          <p:cNvSpPr txBox="1"/>
          <p:nvPr/>
        </p:nvSpPr>
        <p:spPr>
          <a:xfrm>
            <a:off x="6612844" y="2639994"/>
            <a:ext cx="4295775" cy="314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急救护理的基本原则包括生命优先、快速反应、科学施救、人文关怀等。生命优先原则要求在急救现场，首先要确保患者的生命安全，采取一切必要的措施来稳定患者的生命体征。快速反应原则要求急救人员能够迅速到达现场，并尽快开始实施急救措施。科学施救原则要求急救人员根据患者的具体情况，采取科学、合理的急救措施，避免盲目施救。人文关怀原则要求急救人员在施救过程中关注患者的心理需求，给予患者必要的心理支持和安慰。</a:t>
            </a:r>
          </a:p>
        </p:txBody>
      </p:sp>
      <p:sp>
        <p:nvSpPr>
          <p:cNvPr id="8" name="AutoShape 8"/>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急救护理的基本原则</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73079" y="2001700"/>
            <a:ext cx="9603903" cy="34442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buFont typeface="Arial"/>
              <a:buChar char="•"/>
            </a:pPr>
            <a:r>
              <a:rPr lang="en-US" sz="1500">
                <a:solidFill>
                  <a:schemeClr val="dk1">
                    <a:alpha val="100000"/>
                  </a:schemeClr>
                </a:solidFill>
                <a:latin typeface="Microsoft Yahei"/>
                <a:ea typeface="Microsoft Yahei"/>
                <a:cs typeface="Microsoft Yahei"/>
              </a:rPr>
              <a:t>总结词：急救护理的流程包括评估现场情况、保障安全、初步检查、实施急救措施、转运与交接等步骤。</a:t>
            </a:r>
          </a:p>
          <a:p>
            <a:pPr marL="203200" lvl="0" indent="-203200">
              <a:lnSpc>
                <a:spcPct val="120000"/>
              </a:lnSpc>
              <a:buFont typeface="Arial"/>
              <a:buChar char="•"/>
            </a:pPr>
            <a:r>
              <a:rPr lang="en-US" sz="1500">
                <a:solidFill>
                  <a:schemeClr val="dk1">
                    <a:alpha val="100000"/>
                  </a:schemeClr>
                </a:solidFill>
                <a:latin typeface="Microsoft Yahei"/>
                <a:ea typeface="Microsoft Yahei"/>
                <a:cs typeface="Microsoft Yahei"/>
              </a:rPr>
              <a:t>详细描述：急救护理的流程包括评估现场情况、保障安全、初步检查、实施急救措施、转运与交接等步骤。评估现场情况要求急救人员迅速了解现场情况，判断是否安全，并采取必要的保障措施。保障安全是为了确保急救人员和患者的安全，避免二次伤害。初步检查是对患者进行简单的身体检查，了解患者的生命体征和伤情。实施急救措施是根据患者的具体情况，采取相应的急救措施，如心肺复苏、止血、处理创伤等。转运与交接是在患者病情稳定后，将患者转运至医疗机构，并与其他医护人员进行交接，确保患者的后续治疗得到妥善安排。</a:t>
            </a:r>
          </a:p>
        </p:txBody>
      </p:sp>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急救护理的流程与步骤</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02</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常见急症与急救处理</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心肺复苏术是一种紧急处理措施，用于恢复心脏骤停患者的生命体征。</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心肺复苏术（CPR）是一种紧急处理措施，用于在心脏骤停的情况下，通过胸外按压和人工呼吸来恢复患者的生命体征。它包括胸外按压、开放气道和人工呼吸三个步骤，目的是在心脏骤停的情况下，通过人工方式维持大脑的氧气供应，直到专业救援人员到达。</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心肺复苏术（CPR）</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00" r="250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心肺复苏术需要经过专业培训和实践才能掌握。</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心肺复苏术是一项复杂的技能，需要经过专业培训和实践才能掌握。在进行心肺复苏时，正确的操作方法、按压深度和频率以及人工呼吸的技巧都至关重要。因此，只有经过专业培训并经常实践的人员才能有效地进行心肺复苏。</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心肺复苏术（CPR）</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休克是一种紧急状况，需要及时处理以避免器官衰竭和死亡。</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休克是一种紧急状况，通常由于严重出血、严重感染、过敏反应等引起。休克会导致身体各器官的血液供应不足，进而导致器官衰竭甚至死亡。对于休克患者，应立即采取措施止血、治疗感染或过敏反应，同时保持患者平卧、保暖并拨打急救电话。</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休克急救处理</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休克急救处理需要快速反应和正确处理。</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休克是一种紧急状况，需要快速反应和正确处理。在等待专业救援人员到达之前，可以采取一些简单的急救措施，如止血、保持呼吸道通畅等。同时，应尽快将患者送往医院进行进一步治疗。</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4125" r="24125"/>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休克急救处理</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9632" y="2076770"/>
            <a:ext cx="1303226" cy="130322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405045" y="2076770"/>
            <a:ext cx="1347972" cy="134797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a:off x="2099221" y="2318568"/>
            <a:ext cx="3468643" cy="0"/>
          </a:xfrm>
          <a:prstGeom prst="line">
            <a:avLst/>
          </a:prstGeom>
          <a:ln w="9525">
            <a:solidFill>
              <a:schemeClr val="accent2"/>
            </a:solidFill>
            <a:prstDash val="solid"/>
            <a:headEnd type="oval"/>
            <a:tailEnd type="none"/>
          </a:ln>
        </p:spPr>
        <p:style>
          <a:lnRef idx="0">
            <a:schemeClr val="accent2"/>
          </a:lnRef>
          <a:fillRef idx="1">
            <a:schemeClr val="accent2"/>
          </a:fillRef>
          <a:effectRef idx="0">
            <a:schemeClr val="accent2"/>
          </a:effectRef>
          <a:fontRef idx="minor">
            <a:schemeClr val="lt1"/>
          </a:fontRef>
        </p:style>
      </p:cxnSp>
      <p:sp>
        <p:nvSpPr>
          <p:cNvPr id="5" name="TextBox 5"/>
          <p:cNvSpPr txBox="1"/>
          <p:nvPr/>
        </p:nvSpPr>
        <p:spPr>
          <a:xfrm>
            <a:off x="1964092"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急性中毒是一种紧急状况，需要及时处理以避免对身体的严重损害。</a:t>
            </a:r>
          </a:p>
        </p:txBody>
      </p:sp>
      <p:cxnSp>
        <p:nvCxnSpPr>
          <p:cNvPr id="6" name="Connector 6"/>
          <p:cNvCxnSpPr/>
          <p:nvPr/>
        </p:nvCxnSpPr>
        <p:spPr>
          <a:xfrm>
            <a:off x="6516784" y="2318568"/>
            <a:ext cx="3468643" cy="0"/>
          </a:xfrm>
          <a:prstGeom prst="line">
            <a:avLst/>
          </a:prstGeom>
          <a:ln w="9525">
            <a:solidFill>
              <a:schemeClr val="accent2"/>
            </a:solidFill>
            <a:prstDash val="solid"/>
            <a:headEnd type="oval"/>
            <a:tailEnd type="none"/>
          </a:ln>
        </p:spPr>
        <p:style>
          <a:lnRef idx="0">
            <a:schemeClr val="accent2"/>
          </a:lnRef>
          <a:fillRef idx="1">
            <a:schemeClr val="accent2"/>
          </a:fillRef>
          <a:effectRef idx="0">
            <a:schemeClr val="accent2"/>
          </a:effectRef>
          <a:fontRef idx="minor">
            <a:schemeClr val="lt1"/>
          </a:fontRef>
        </p:style>
      </p:cxnSp>
      <p:sp>
        <p:nvSpPr>
          <p:cNvPr id="7" name="TextBox 7"/>
          <p:cNvSpPr txBox="1"/>
          <p:nvPr/>
        </p:nvSpPr>
        <p:spPr>
          <a:xfrm>
            <a:off x="6381655"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急性中毒是指人体在短时间内吸收了大量的有毒物质，导致身体出现严重的生理变化和症状。根据中毒物质的性质和剂量，中毒症状可能包括恶心、呕吐、呼吸困难、抽搐等。对于急性中毒患者，应立即采取措施清除毒物、给予特殊解毒剂等，同时尽快将患者送往医院进行进一步治疗。</a:t>
            </a:r>
          </a:p>
        </p:txBody>
      </p:sp>
      <p:sp>
        <p:nvSpPr>
          <p:cNvPr id="8" name="TextBox 8"/>
          <p:cNvSpPr txBox="1"/>
          <p:nvPr/>
        </p:nvSpPr>
        <p:spPr>
          <a:xfrm>
            <a:off x="1964092"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alpha val="100000"/>
                  </a:schemeClr>
                </a:solidFill>
                <a:latin typeface="Microsoft Yahei"/>
                <a:ea typeface="Microsoft Yahei"/>
                <a:cs typeface="Microsoft Yahei"/>
              </a:rPr>
              <a:t>总结词</a:t>
            </a:r>
          </a:p>
        </p:txBody>
      </p:sp>
      <p:sp>
        <p:nvSpPr>
          <p:cNvPr id="9" name="TextBox 9"/>
          <p:cNvSpPr txBox="1"/>
          <p:nvPr/>
        </p:nvSpPr>
        <p:spPr>
          <a:xfrm>
            <a:off x="6381655"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alpha val="100000"/>
                  </a:schemeClr>
                </a:solidFill>
                <a:latin typeface="Microsoft Yahei"/>
                <a:ea typeface="Microsoft Yahei"/>
                <a:cs typeface="Microsoft Yahei"/>
              </a:rPr>
              <a:t>详细描述</a:t>
            </a:r>
          </a:p>
        </p:txBody>
      </p:sp>
      <p:sp>
        <p:nvSpPr>
          <p:cNvPr id="10" name="Freeform 10"/>
          <p:cNvSpPr/>
          <p:nvPr/>
        </p:nvSpPr>
        <p:spPr>
          <a:xfrm>
            <a:off x="10761443" y="2433168"/>
            <a:ext cx="635177" cy="635177"/>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794451" y="2401589"/>
            <a:ext cx="653588" cy="65358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急性中毒的急救处理</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543457" y="1876457"/>
            <a:ext cx="3105086" cy="3105086"/>
          </a:xfrm>
          <a:prstGeom prst="ellipse">
            <a:avLst/>
          </a:prstGeom>
          <a:solidFill>
            <a:schemeClr val="accent2">
              <a:alpha val="2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838682" y="2171682"/>
            <a:ext cx="2514635" cy="251463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97329" y="1537698"/>
            <a:ext cx="346677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797329" y="2820233"/>
            <a:ext cx="3466777" cy="341833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急性中毒急救处理需要了解中毒物质和症状以便采取相应措施。</a:t>
            </a:r>
          </a:p>
        </p:txBody>
      </p:sp>
      <p:sp>
        <p:nvSpPr>
          <p:cNvPr id="6" name="TextBox 6"/>
          <p:cNvSpPr txBox="1"/>
          <p:nvPr/>
        </p:nvSpPr>
        <p:spPr>
          <a:xfrm>
            <a:off x="7936144" y="1537698"/>
            <a:ext cx="346677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325" b="1">
                <a:solidFill>
                  <a:schemeClr val="accent1">
                    <a:alpha val="100000"/>
                  </a:schemeClr>
                </a:solidFill>
                <a:latin typeface="Microsoft Yahei"/>
                <a:ea typeface="Microsoft Yahei"/>
                <a:cs typeface="Microsoft Yahei"/>
              </a:rPr>
              <a:t>详细描述</a:t>
            </a:r>
          </a:p>
        </p:txBody>
      </p:sp>
      <p:sp>
        <p:nvSpPr>
          <p:cNvPr id="7" name="TextBox 7"/>
          <p:cNvSpPr txBox="1"/>
          <p:nvPr/>
        </p:nvSpPr>
        <p:spPr>
          <a:xfrm>
            <a:off x="7936144" y="2820233"/>
            <a:ext cx="3466777" cy="341833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6000"/>
              </a:lnSpc>
            </a:pPr>
            <a:r>
              <a:rPr lang="en-US" sz="1350">
                <a:solidFill>
                  <a:schemeClr val="dk1">
                    <a:alpha val="100000"/>
                  </a:schemeClr>
                </a:solidFill>
                <a:latin typeface="Microsoft Yahei"/>
                <a:ea typeface="Microsoft Yahei"/>
                <a:cs typeface="Microsoft Yahei"/>
              </a:rPr>
              <a:t>在处理急性中毒患者时，了解中毒物质和症状是至关重要的。根据中毒物质的性质和剂量，采取不同的处理措施，如清除毒物、给予特殊解毒剂等。同时，应尽快将患者送往医院进行进一步治疗，并告知医生中毒物质和症状以便医生采取相应措施。</a:t>
            </a:r>
          </a:p>
        </p:txBody>
      </p:sp>
      <p:sp>
        <p:nvSpPr>
          <p:cNvPr id="8" name="Freeform 8"/>
          <p:cNvSpPr/>
          <p:nvPr/>
        </p:nvSpPr>
        <p:spPr>
          <a:xfrm>
            <a:off x="5503755" y="2836755"/>
            <a:ext cx="1184490" cy="1184490"/>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急性中毒的急救处理</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270200"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829"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56128"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385959"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70200"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00031"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027151" y="1991575"/>
            <a:ext cx="4600575" cy="18002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9" name="TextBox 9"/>
          <p:cNvSpPr txBox="1"/>
          <p:nvPr/>
        </p:nvSpPr>
        <p:spPr>
          <a:xfrm>
            <a:off x="1027151" y="3277450"/>
            <a:ext cx="4600575"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创伤是一种常见的紧急状况，需要及时处理以避免感染和并发症的发生。</a:t>
            </a:r>
          </a:p>
        </p:txBody>
      </p:sp>
      <p:sp>
        <p:nvSpPr>
          <p:cNvPr id="10" name="TextBox 10"/>
          <p:cNvSpPr txBox="1"/>
          <p:nvPr/>
        </p:nvSpPr>
        <p:spPr>
          <a:xfrm>
            <a:off x="1218180" y="1247318"/>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要点一</a:t>
            </a:r>
          </a:p>
        </p:txBody>
      </p:sp>
      <p:sp>
        <p:nvSpPr>
          <p:cNvPr id="11" name="TextBox 11"/>
          <p:cNvSpPr txBox="1"/>
          <p:nvPr/>
        </p:nvSpPr>
        <p:spPr>
          <a:xfrm>
            <a:off x="6775216" y="1261999"/>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要点二</a:t>
            </a:r>
          </a:p>
        </p:txBody>
      </p:sp>
      <p:sp>
        <p:nvSpPr>
          <p:cNvPr id="12" name="TextBox 12"/>
          <p:cNvSpPr txBox="1"/>
          <p:nvPr/>
        </p:nvSpPr>
        <p:spPr>
          <a:xfrm>
            <a:off x="6533522" y="1991575"/>
            <a:ext cx="4600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13" name="TextBox 13"/>
          <p:cNvSpPr txBox="1"/>
          <p:nvPr/>
        </p:nvSpPr>
        <p:spPr>
          <a:xfrm>
            <a:off x="6547810" y="3277450"/>
            <a:ext cx="4572000"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创伤是指身体受到外部力量作用导致的损伤或伤口。创伤可能包括擦伤、割伤、扭伤、骨折等。对于创伤患者，应立即采取措施止血、保护伤口、减轻疼痛等，同时根据伤情选择适当的转运方式和前往合适的医院进行治疗。</a:t>
            </a:r>
          </a:p>
        </p:txBody>
      </p:sp>
      <p:sp>
        <p:nvSpPr>
          <p:cNvPr id="14" name="AutoShape 14"/>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创伤急救处理</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647422" y="1416260"/>
            <a:ext cx="10787368" cy="4757506"/>
          </a:xfrm>
          <a:custGeom>
            <a:rect l="l" t="t" r="r" b="b"/>
            <a:pathLst>
              <a:path w="8427632" h="3716802">
                <a:moveTo>
                  <a:pt x="0" y="0"/>
                </a:moveTo>
                <a:lnTo>
                  <a:pt x="7963031" y="0"/>
                </a:lnTo>
                <a:quadBezTo>
                  <a:pt x="8427632" y="0"/>
                  <a:pt x="8427632" y="464600"/>
                </a:quadBezTo>
                <a:lnTo>
                  <a:pt x="8427632" y="3716802"/>
                </a:lnTo>
                <a:lnTo>
                  <a:pt x="464600" y="3716802"/>
                </a:lnTo>
                <a:quadBezTo>
                  <a:pt x="0" y="3716802"/>
                  <a:pt x="0" y="3252201"/>
                </a:quadBezTo>
                <a:lnTo>
                  <a:pt x="0" y="0"/>
                </a:lnTo>
                <a:close/>
              </a:path>
            </a:pathLst>
          </a:cu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flipH="1">
            <a:off x="6069242" y="1732467"/>
            <a:ext cx="0" cy="4116499"/>
          </a:xfrm>
          <a:prstGeom prst="line">
            <a:avLst/>
          </a:prstGeom>
          <a:ln w="9525">
            <a:solidFill>
              <a:schemeClr val="accent2">
                <a:lumMod val="20000"/>
                <a:lumOff val="80000"/>
              </a:schemeClr>
            </a:solidFill>
            <a:prstDash val="solid"/>
            <a:headEnd type="oval"/>
            <a:tailEnd type="oval"/>
          </a:ln>
        </p:spPr>
        <p:style>
          <a:lnRef idx="0">
            <a:schemeClr val="accent2"/>
          </a:lnRef>
          <a:fillRef idx="1">
            <a:schemeClr val="accent2"/>
          </a:fillRef>
          <a:effectRef idx="0">
            <a:schemeClr val="accent2"/>
          </a:effectRef>
          <a:fontRef idx="minor">
            <a:schemeClr val="lt1"/>
          </a:fontRef>
        </p:style>
      </p:cxnSp>
      <p:sp>
        <p:nvSpPr>
          <p:cNvPr id="4" name="TextBox 4"/>
          <p:cNvSpPr txBox="1"/>
          <p:nvPr/>
        </p:nvSpPr>
        <p:spPr>
          <a:xfrm>
            <a:off x="1262336"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创伤急救处理需要正确的现场处理和及时的转运。</a:t>
            </a:r>
          </a:p>
        </p:txBody>
      </p:sp>
      <p:sp>
        <p:nvSpPr>
          <p:cNvPr id="5" name="TextBox 5"/>
          <p:cNvSpPr txBox="1"/>
          <p:nvPr/>
        </p:nvSpPr>
        <p:spPr>
          <a:xfrm>
            <a:off x="1262336" y="1733458"/>
            <a:ext cx="4280121"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6" name="TextBox 6"/>
          <p:cNvSpPr txBox="1"/>
          <p:nvPr/>
        </p:nvSpPr>
        <p:spPr>
          <a:xfrm>
            <a:off x="6708503"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在创伤急救处理中，正确的现场处理和及时的转运都至关重要。在现场，应先对伤口进行清洁和消毒，然后根据伤情选择适当的止血和包扎方式。在转运过程中，应注意保持患者的呼吸道通畅和适当的体位，同时尽快将患者送往医院进行治疗。</a:t>
            </a:r>
          </a:p>
        </p:txBody>
      </p:sp>
      <p:sp>
        <p:nvSpPr>
          <p:cNvPr id="7" name="TextBox 7"/>
          <p:cNvSpPr txBox="1"/>
          <p:nvPr/>
        </p:nvSpPr>
        <p:spPr>
          <a:xfrm>
            <a:off x="6671927" y="1733458"/>
            <a:ext cx="4312633"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详细描述</a:t>
            </a:r>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创伤急救处理</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https://d.book118.com/275132043033011044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70</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2024-09-06T08:31:05.702</cp:lastPrinted>
  <dcterms:created xsi:type="dcterms:W3CDTF">2024-09-06T00:31:05Z</dcterms:created>
  <dcterms:modified xsi:type="dcterms:W3CDTF">2024-09-06T00:31:07Z</dcterms:modified>
</cp:coreProperties>
</file>