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5175" cy="6859588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12AB3-E019-4E8D-85DB-BFE2FF4B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1F19-C9FA-4463-AEAF-E7E09665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E534B-618C-4269-A8B6-180975084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78367-E0C0-4016-BFBA-E9158934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2B230-19C3-401F-9744-B388DF6A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9229E-97BC-4A15-B568-BA3B214C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E4F62-47D9-46DD-976D-B1EEA654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9F65A-AA12-47B1-A5DE-D17F60A6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AE9CB-E7DE-4004-9AA0-84F1F327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673E3-ECE2-4152-AB6C-E83E7D0E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C1E4F-B805-432C-B315-423B30A37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6375" cy="147161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7788"/>
            <a:ext cx="8537575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391E9F9-F872-4E96-95D9-7769F493C98F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378BD7C-86C5-4687-9034-43A5C6C1A77C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5975" cy="45275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F4B86A4-D357-477D-A9CE-7D84D26DEAA1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54FA97E-CD59-43FE-BEEE-EE0EEA1818C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8488"/>
            <a:ext cx="10366375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6375" cy="150177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7EBFC0D-39A0-4A05-9F24-0AEB0A709B63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B2883938-1B56-43B0-AB75-04E0DDF1A8D1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1788" cy="452755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788" y="1600200"/>
            <a:ext cx="5411787" cy="452755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93972B9-765A-4A4F-A087-40185B2D3D29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6B56469-1DB0-4A93-B6AF-A3DBE81C3B3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79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7975" cy="395287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5" y="1535113"/>
            <a:ext cx="5391150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4425" y="2174875"/>
            <a:ext cx="5391150" cy="395287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9720BC6-2BAF-4589-B8D4-CD7B1461D0D7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B2A112E-BE67-45F6-A7AE-185A6F54099D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C0790DE-AD9E-48C5-94C6-905E1A168EF6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A7D44A6-FD57-40DC-9031-EA3DB30C0552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0BECBEC-25BF-42ED-AA9B-F3F1DEBB581F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2AD1FC2-F50D-4067-916D-C9038B49DAC5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8312" cy="5854700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26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A5F9CF6-5675-4E54-A117-5CBDA2AEF670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193CEE6E-5E0C-4BFD-9F99-7EE1625CB75C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0775" y="4802188"/>
            <a:ext cx="7316788" cy="566737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0775" y="612775"/>
            <a:ext cx="7316788" cy="4116388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0775" y="5368925"/>
            <a:ext cx="7316788" cy="8048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F27B5AD-F5CE-4B03-9F7F-2AEC5D694ACB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FED70F0-C6DB-4846-9AB6-84B21515349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5975" cy="452755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8F5EBD6-DE05-4765-A02A-5304BF9DB0F8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1BCAA331-CACB-46DF-8A66-98ED82AD11F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42375" y="274638"/>
            <a:ext cx="2743200" cy="5853112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80375" cy="58531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448C7AE-A3DF-4F08-B9B5-78C9B6EAD7E4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EEBDB33-6A5E-4879-A148-3CFE3C322C9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5975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7938"/>
            <a:ext cx="2846388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60758C2-24FC-4D31-BA08-430401E39D76}" type="datetimeFigureOut">
              <a:rPr lang="zh-CN" altLang="en-US"/>
              <a:t>2023/9/15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7188" y="6357938"/>
            <a:ext cx="3860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9188" y="6357938"/>
            <a:ext cx="2846387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13B1ABF-EE14-4E9D-93CF-F9C566C6DC8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7730194" y="-27389"/>
            <a:ext cx="2256299" cy="880272"/>
            <a:chOff x="11613" y="1584001"/>
            <a:chExt cx="1443037" cy="733424"/>
          </a:xfrm>
        </p:grpSpPr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613" y="1584001"/>
              <a:ext cx="1443037" cy="733424"/>
            </a:xfrm>
            <a:prstGeom prst="rect">
              <a:avLst/>
            </a:prstGeom>
          </p:spPr>
        </p:pic>
        <p:sp>
          <p:nvSpPr>
            <p:cNvPr id="9" name="TextBox 8">
              <a:hlinkClick action="ppaction://noaction"/>
            </p:cNvPr>
            <p:cNvSpPr txBox="1"/>
            <p:nvPr userDrawn="1"/>
          </p:nvSpPr>
          <p:spPr>
            <a:xfrm>
              <a:off x="73033" y="1807573"/>
              <a:ext cx="912958" cy="2555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schemeClr val="bg1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课前篇自主预习</a:t>
              </a:r>
              <a:endParaRPr lang="zh-CN" altLang="en-US" sz="1400">
                <a:solidFill>
                  <a:schemeClr val="bg1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914638" y="609713"/>
            <a:ext cx="10365899" cy="5487416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2"/>
          <p:cNvSpPr>
            <a:spLocks noGrp="1"/>
          </p:cNvSpPr>
          <p:nvPr>
            <p:ph type="dt" sz="half" idx="2"/>
          </p:nvPr>
        </p:nvSpPr>
        <p:spPr>
          <a:xfrm>
            <a:off x="914638" y="6249557"/>
            <a:ext cx="2540661" cy="4572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3"/>
          <p:cNvSpPr>
            <a:spLocks noGrp="1"/>
          </p:cNvSpPr>
          <p:nvPr>
            <p:ph type="ftr" sz="quarter" idx="3"/>
          </p:nvPr>
        </p:nvSpPr>
        <p:spPr>
          <a:xfrm>
            <a:off x="4166685" y="6249557"/>
            <a:ext cx="3861805" cy="45728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739875" y="6249557"/>
            <a:ext cx="2540661" cy="45728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5B12E0E2-9455-4A59-973E-D62816B6CB76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2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5">
            <a:lum/>
          </a:blip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9.wmf" /><Relationship Id="rId4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2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343120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4114" name="文本框 1114113"/>
          <p:cNvSpPr txBox="1"/>
          <p:nvPr/>
        </p:nvSpPr>
        <p:spPr>
          <a:xfrm>
            <a:off x="932785" y="1539755"/>
            <a:ext cx="10609639" cy="25533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latinLnBrk="0" hangingPunct="1">
              <a:lnSpc>
                <a:spcPct val="200000"/>
              </a:lnSpc>
            </a:pPr>
            <a:r>
              <a:rPr lang="zh-CN" altLang="en-US" sz="40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第四章  </a:t>
            </a:r>
            <a:r>
              <a:rPr lang="en-US" altLang="zh-CN" sz="40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 </a:t>
            </a:r>
            <a:r>
              <a:rPr lang="zh-CN" altLang="en-US" sz="40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光 </a:t>
            </a:r>
          </a:p>
          <a:p>
            <a:pPr algn="ctr" eaLnBrk="1" latinLnBrk="0" hangingPunct="1">
              <a:lnSpc>
                <a:spcPct val="200000"/>
              </a:lnSpc>
            </a:pPr>
            <a:r>
              <a:rPr sz="40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4.1</a:t>
            </a:r>
            <a:r>
              <a:rPr lang="en-US" sz="40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  </a:t>
            </a:r>
            <a:r>
              <a:rPr sz="40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光的折射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509240" y="368180"/>
            <a:ext cx="10609639" cy="8115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sz="3600" b="1">
                <a:solidFill>
                  <a:srgbClr val="1919EB"/>
                </a:solidFill>
                <a:latin typeface="楷体" panose="02010609060101010101" charset="-122"/>
                <a:ea typeface="楷体" panose="02010609060101010101" charset="-122"/>
              </a:rPr>
              <a:t>选择性必修  第一册</a:t>
            </a:r>
            <a:endParaRPr lang="en-US" altLang="zh-CN" sz="3600" b="1">
              <a:solidFill>
                <a:srgbClr val="1919EB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579120" y="367665"/>
            <a:ext cx="11036300" cy="43999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eaLnBrk="1" latinLnBrk="0" hangingPunct="1">
              <a:lnSpc>
                <a:spcPct val="200000"/>
              </a:lnSpc>
            </a:pPr>
            <a:r>
              <a:rPr 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【学习目标】</a:t>
            </a:r>
            <a:endParaRPr lang="en-US" sz="28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eaLnBrk="1" latinLnBrk="0" hangingPunct="1">
              <a:lnSpc>
                <a:spcPct val="200000"/>
              </a:lnSpc>
            </a:pPr>
            <a:r>
              <a:rPr sz="2800" b="1" smtClean="0">
                <a:sym typeface="+mn-ea"/>
              </a:rPr>
              <a:t>1、理解折射定律的确切含义，并能解释光现象和计算有关的问题；</a:t>
            </a:r>
          </a:p>
          <a:p>
            <a:pPr marL="0" indent="0" eaLnBrk="1" latinLnBrk="0" hangingPunct="1">
              <a:lnSpc>
                <a:spcPct val="200000"/>
              </a:lnSpc>
            </a:pPr>
            <a:r>
              <a:rPr sz="2800" b="1" smtClean="0">
                <a:sym typeface="+mn-ea"/>
              </a:rPr>
              <a:t>2、理解折射率（指绝对折射率）的定义，以及折射率是反映介质光学性质的物理量；</a:t>
            </a:r>
          </a:p>
          <a:p>
            <a:pPr marL="0" indent="0" eaLnBrk="1" latinLnBrk="0" hangingPunct="1">
              <a:lnSpc>
                <a:spcPct val="200000"/>
              </a:lnSpc>
            </a:pPr>
            <a:r>
              <a:rPr sz="2800" b="1" smtClean="0">
                <a:sym typeface="+mn-ea"/>
              </a:rPr>
              <a:t>3、知道折射率与光速的关系，并能用来进行计算。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Text Box 70"/>
          <p:cNvSpPr txBox="1"/>
          <p:nvPr/>
        </p:nvSpPr>
        <p:spPr>
          <a:xfrm>
            <a:off x="382270" y="424180"/>
            <a:ext cx="4980940" cy="9772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lnSpc>
                <a:spcPct val="160000"/>
              </a:lnSpc>
            </a:pP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【引入】光的折射现象</a:t>
            </a:r>
            <a:endParaRPr lang="en-US" altLang="zh-CN"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10251" name="Rectangle 93"/>
          <p:cNvSpPr/>
          <p:nvPr/>
        </p:nvSpPr>
        <p:spPr>
          <a:xfrm>
            <a:off x="607808" y="2733934"/>
            <a:ext cx="309880" cy="478155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520">
              <a:latin typeface="宋体" panose="02010600030101010101" pitchFamily="2" charset="-122"/>
            </a:endParaRPr>
          </a:p>
        </p:txBody>
      </p:sp>
      <p:pic>
        <p:nvPicPr>
          <p:cNvPr id="39940" name="图片 39939" descr="22148_062731458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80" y="1613535"/>
            <a:ext cx="4002405" cy="49193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3" name="Picture 9" descr="http://www.zged.cn/upfile/2011031110202833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5560" y="77788"/>
            <a:ext cx="4762500" cy="3133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8" name="Picture 8" descr="http://pic.baike.soso.com/p/20120504/ext-20120504142708-42347879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315" y="3361690"/>
            <a:ext cx="4700905" cy="35102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5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7268" y="405448"/>
            <a:ext cx="2286000" cy="228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7" name="文本框 46"/>
          <p:cNvSpPr txBox="1"/>
          <p:nvPr/>
        </p:nvSpPr>
        <p:spPr>
          <a:xfrm>
            <a:off x="570230" y="508000"/>
            <a:ext cx="849249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eaLnBrk="1" latinLnBrk="0" hangingPunct="1">
              <a:lnSpc>
                <a:spcPct val="150000"/>
              </a:lnSpc>
            </a:pPr>
            <a:r>
              <a:rPr lang="zh-CN" sz="3200" b="1">
                <a:solidFill>
                  <a:srgbClr val="FF00FF"/>
                </a:solidFill>
                <a:ea typeface="黑体" panose="02010609060101010101" pitchFamily="2" charset="-122"/>
              </a:rPr>
              <a:t>小实验：</a:t>
            </a:r>
            <a:r>
              <a:rPr lang="zh-CN" sz="3200" b="1">
                <a:solidFill>
                  <a:schemeClr val="tx1"/>
                </a:solidFill>
                <a:ea typeface="黑体" panose="02010609060101010101" pitchFamily="2" charset="-122"/>
              </a:rPr>
              <a:t>猜一猜杯子里有几枚硬币？</a:t>
            </a:r>
            <a:endParaRPr lang="zh-CN" altLang="en-US" sz="3200" b="1">
              <a:solidFill>
                <a:schemeClr val="tx1"/>
              </a:solidFill>
              <a:ea typeface="黑体" panose="02010609060101010101" pitchFamily="2" charset="-122"/>
            </a:endParaRPr>
          </a:p>
        </p:txBody>
      </p:sp>
      <p:pic>
        <p:nvPicPr>
          <p:cNvPr id="6145" name="图片 8" descr="HZX`C8J`$NCV[TRHKBEYOJJ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7320" y="1485265"/>
            <a:ext cx="3850640" cy="44837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6385560" y="2565400"/>
            <a:ext cx="410972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</a:rPr>
              <a:t>上面的硬币是通过水面的折射而成的像，</a:t>
            </a:r>
          </a:p>
          <a:p>
            <a:pPr eaLnBrk="1" latinLnBrk="0" hangingPunct="1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</a:rPr>
              <a:t>下面的通过杯子侧面水的折射而形成的。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5171" y="-95170"/>
            <a:ext cx="12143880" cy="576064"/>
          </a:xfrm>
          <a:prstGeom prst="rect">
            <a:avLst/>
          </a:prstGeom>
          <a:solidFill>
            <a:srgbClr val="36B2E6"/>
          </a:solidFill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2600" b="1" kern="100">
              <a:solidFill>
                <a:srgbClr val="FFFF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2841530" y="-67798"/>
            <a:ext cx="6332092" cy="522634"/>
            <a:chOff x="2926854" y="-9378"/>
            <a:chExt cx="6332092" cy="522634"/>
          </a:xfrm>
        </p:grpSpPr>
        <p:sp>
          <p:nvSpPr>
            <p:cNvPr id="5" name="矩形 15"/>
            <p:cNvSpPr/>
            <p:nvPr/>
          </p:nvSpPr>
          <p:spPr>
            <a:xfrm>
              <a:off x="7319342" y="-9240"/>
              <a:ext cx="1657707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6" name="平行四边形 32"/>
            <p:cNvSpPr/>
            <p:nvPr/>
          </p:nvSpPr>
          <p:spPr>
            <a:xfrm>
              <a:off x="8833033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7" name="平行四边形 32"/>
            <p:cNvSpPr/>
            <p:nvPr/>
          </p:nvSpPr>
          <p:spPr>
            <a:xfrm>
              <a:off x="8975004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8" name="矩形 15"/>
            <p:cNvSpPr/>
            <p:nvPr/>
          </p:nvSpPr>
          <p:spPr>
            <a:xfrm flipH="1">
              <a:off x="3185381" y="-9240"/>
              <a:ext cx="1504253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9" name="平行四边形 32"/>
            <p:cNvSpPr/>
            <p:nvPr/>
          </p:nvSpPr>
          <p:spPr>
            <a:xfrm flipH="1">
              <a:off x="3056220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平行四边形 32"/>
            <p:cNvSpPr/>
            <p:nvPr/>
          </p:nvSpPr>
          <p:spPr>
            <a:xfrm flipH="1">
              <a:off x="2926854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>
              <a:off x="3763645" y="-9378"/>
              <a:ext cx="4582327" cy="5220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平行四边形 32"/>
            <p:cNvSpPr/>
            <p:nvPr/>
          </p:nvSpPr>
          <p:spPr>
            <a:xfrm flipH="1">
              <a:off x="3072095" y="-8605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</p:grpSp>
      <p:sp>
        <p:nvSpPr>
          <p:cNvPr id="56" name="矩形 55"/>
          <p:cNvSpPr/>
          <p:nvPr/>
        </p:nvSpPr>
        <p:spPr>
          <a:xfrm>
            <a:off x="3581937" y="-10752"/>
            <a:ext cx="4683639" cy="4914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 kern="100">
                <a:solidFill>
                  <a:srgbClr val="FFFF00"/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一、折射定律</a:t>
            </a:r>
            <a:endParaRPr lang="en-US" altLang="zh-CN" sz="2600" b="1" kern="100">
              <a:solidFill>
                <a:srgbClr val="FFFF00"/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880" y="765810"/>
            <a:ext cx="3305175" cy="2881630"/>
          </a:xfrm>
          <a:prstGeom prst="rect">
            <a:avLst/>
          </a:prstGeom>
        </p:spPr>
      </p:pic>
      <p:sp>
        <p:nvSpPr>
          <p:cNvPr id="10243" name="Line 12"/>
          <p:cNvSpPr/>
          <p:nvPr/>
        </p:nvSpPr>
        <p:spPr>
          <a:xfrm>
            <a:off x="7880668" y="2238693"/>
            <a:ext cx="2519362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grpSp>
        <p:nvGrpSpPr>
          <p:cNvPr id="10244" name="Group 13"/>
          <p:cNvGrpSpPr/>
          <p:nvPr/>
        </p:nvGrpSpPr>
        <p:grpSpPr>
          <a:xfrm>
            <a:off x="8075930" y="1205230"/>
            <a:ext cx="1054100" cy="1028700"/>
            <a:chOff x="3940" y="2045"/>
            <a:chExt cx="664" cy="649"/>
          </a:xfrm>
        </p:grpSpPr>
        <p:sp>
          <p:nvSpPr>
            <p:cNvPr id="10245" name="Freeform 14"/>
            <p:cNvSpPr/>
            <p:nvPr/>
          </p:nvSpPr>
          <p:spPr>
            <a:xfrm>
              <a:off x="4166" y="2275"/>
              <a:ext cx="181" cy="161"/>
            </a:xfrm>
            <a:custGeom>
              <a:cxnLst>
                <a:cxn ang="0">
                  <a:pos x="0" y="0"/>
                </a:cxn>
                <a:cxn ang="0">
                  <a:pos x="181" y="161"/>
                </a:cxn>
              </a:cxnLst>
              <a:rect l="l" t="t" r="r" b="b"/>
              <a:pathLst>
                <a:path w="181" h="161">
                  <a:moveTo>
                    <a:pt x="0" y="0"/>
                  </a:moveTo>
                  <a:lnTo>
                    <a:pt x="181" y="161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lg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Freeform 15"/>
            <p:cNvSpPr/>
            <p:nvPr/>
          </p:nvSpPr>
          <p:spPr>
            <a:xfrm>
              <a:off x="3940" y="2045"/>
              <a:ext cx="664" cy="649"/>
            </a:xfrm>
            <a:custGeom>
              <a:cxnLst>
                <a:cxn ang="0">
                  <a:pos x="0" y="0"/>
                </a:cxn>
                <a:cxn ang="0">
                  <a:pos x="664" y="649"/>
                </a:cxn>
              </a:cxnLst>
              <a:rect l="l" t="t" r="r" b="b"/>
              <a:pathLst>
                <a:path w="664" h="649">
                  <a:moveTo>
                    <a:pt x="0" y="0"/>
                  </a:moveTo>
                  <a:lnTo>
                    <a:pt x="664" y="649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248" name="Group 17"/>
          <p:cNvGrpSpPr/>
          <p:nvPr/>
        </p:nvGrpSpPr>
        <p:grpSpPr>
          <a:xfrm>
            <a:off x="9139555" y="1232218"/>
            <a:ext cx="1136650" cy="1011237"/>
            <a:chOff x="4610" y="2062"/>
            <a:chExt cx="716" cy="637"/>
          </a:xfrm>
        </p:grpSpPr>
        <p:sp>
          <p:nvSpPr>
            <p:cNvPr id="10249" name="Freeform 18"/>
            <p:cNvSpPr/>
            <p:nvPr/>
          </p:nvSpPr>
          <p:spPr>
            <a:xfrm>
              <a:off x="4610" y="2062"/>
              <a:ext cx="716" cy="637"/>
            </a:xfrm>
            <a:custGeom>
              <a:cxnLst>
                <a:cxn ang="0">
                  <a:pos x="0" y="637"/>
                </a:cxn>
                <a:cxn ang="0">
                  <a:pos x="716" y="0"/>
                </a:cxn>
              </a:cxnLst>
              <a:rect l="l" t="t" r="r" b="b"/>
              <a:pathLst>
                <a:path w="716" h="637">
                  <a:moveTo>
                    <a:pt x="0" y="637"/>
                  </a:moveTo>
                  <a:lnTo>
                    <a:pt x="716" y="0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Freeform 19"/>
            <p:cNvSpPr/>
            <p:nvPr/>
          </p:nvSpPr>
          <p:spPr>
            <a:xfrm>
              <a:off x="4800" y="2337"/>
              <a:ext cx="217" cy="201"/>
            </a:xfrm>
            <a:custGeom>
              <a:cxnLst>
                <a:cxn ang="0">
                  <a:pos x="0" y="201"/>
                </a:cxn>
                <a:cxn ang="0">
                  <a:pos x="217" y="0"/>
                </a:cxn>
              </a:cxnLst>
              <a:rect l="l" t="t" r="r" b="b"/>
              <a:pathLst>
                <a:path w="216" h="201">
                  <a:moveTo>
                    <a:pt x="0" y="201"/>
                  </a:moveTo>
                  <a:lnTo>
                    <a:pt x="217" y="0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lg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251" name="Text Box 20"/>
          <p:cNvSpPr txBox="1"/>
          <p:nvPr/>
        </p:nvSpPr>
        <p:spPr>
          <a:xfrm>
            <a:off x="7833043" y="1032193"/>
            <a:ext cx="287337" cy="427037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</a:p>
        </p:txBody>
      </p:sp>
      <p:sp>
        <p:nvSpPr>
          <p:cNvPr id="10252" name="Text Box 21"/>
          <p:cNvSpPr txBox="1"/>
          <p:nvPr/>
        </p:nvSpPr>
        <p:spPr>
          <a:xfrm>
            <a:off x="8815705" y="2324418"/>
            <a:ext cx="287338" cy="427037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O</a:t>
            </a:r>
          </a:p>
        </p:txBody>
      </p:sp>
      <p:sp>
        <p:nvSpPr>
          <p:cNvPr id="10253" name="Text Box 22"/>
          <p:cNvSpPr txBox="1"/>
          <p:nvPr/>
        </p:nvSpPr>
        <p:spPr>
          <a:xfrm>
            <a:off x="10280968" y="1244918"/>
            <a:ext cx="431800" cy="427037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</a:p>
        </p:txBody>
      </p:sp>
      <p:sp>
        <p:nvSpPr>
          <p:cNvPr id="10254" name="Line 25"/>
          <p:cNvSpPr/>
          <p:nvPr/>
        </p:nvSpPr>
        <p:spPr>
          <a:xfrm rot="-1800000" flipH="1">
            <a:off x="9209405" y="2225993"/>
            <a:ext cx="260350" cy="122555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lg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0255" name="Text Box 26"/>
          <p:cNvSpPr txBox="1"/>
          <p:nvPr/>
        </p:nvSpPr>
        <p:spPr>
          <a:xfrm>
            <a:off x="9922193" y="2900680"/>
            <a:ext cx="431800" cy="42545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C</a:t>
            </a:r>
          </a:p>
        </p:txBody>
      </p:sp>
      <p:sp>
        <p:nvSpPr>
          <p:cNvPr id="10247" name="Line 16"/>
          <p:cNvSpPr/>
          <p:nvPr/>
        </p:nvSpPr>
        <p:spPr>
          <a:xfrm flipH="1">
            <a:off x="9121775" y="1053148"/>
            <a:ext cx="0" cy="2447925"/>
          </a:xfrm>
          <a:prstGeom prst="line">
            <a:avLst/>
          </a:prstGeom>
          <a:ln w="38100" cap="flat" cmpd="sng">
            <a:solidFill>
              <a:srgbClr val="0000FF"/>
            </a:solidFill>
            <a:prstDash val="sys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 Box 4"/>
          <p:cNvSpPr txBox="1"/>
          <p:nvPr/>
        </p:nvSpPr>
        <p:spPr>
          <a:xfrm>
            <a:off x="3823970" y="3916045"/>
            <a:ext cx="736155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5475"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① 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折射光线、入射光线、法线在同一平面内；</a:t>
            </a:r>
          </a:p>
        </p:txBody>
      </p:sp>
      <p:sp>
        <p:nvSpPr>
          <p:cNvPr id="18" name="Text Box 5"/>
          <p:cNvSpPr txBox="1"/>
          <p:nvPr/>
        </p:nvSpPr>
        <p:spPr>
          <a:xfrm>
            <a:off x="3865880" y="5157470"/>
            <a:ext cx="74295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533400"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折射光线和入射光线分居法线两侧；</a:t>
            </a:r>
          </a:p>
        </p:txBody>
      </p:sp>
      <p:sp>
        <p:nvSpPr>
          <p:cNvPr id="19" name="Text Box 6"/>
          <p:cNvSpPr txBox="1"/>
          <p:nvPr/>
        </p:nvSpPr>
        <p:spPr>
          <a:xfrm>
            <a:off x="3865880" y="6021705"/>
            <a:ext cx="39236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533400">
              <a:spcBef>
                <a:spcPct val="50000"/>
              </a:spcBef>
            </a:pP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光路是可逆的</a:t>
            </a:r>
          </a:p>
        </p:txBody>
      </p:sp>
      <p:sp>
        <p:nvSpPr>
          <p:cNvPr id="20" name="Text Box 70"/>
          <p:cNvSpPr txBox="1"/>
          <p:nvPr/>
        </p:nvSpPr>
        <p:spPr>
          <a:xfrm>
            <a:off x="601980" y="1569720"/>
            <a:ext cx="2601595" cy="9772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lnSpc>
                <a:spcPct val="160000"/>
              </a:lnSpc>
            </a:pPr>
            <a:r>
              <a:rPr lang="zh-CN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【复习回顾】</a:t>
            </a:r>
            <a:endParaRPr lang="en-US" altLang="zh-CN" sz="36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6" name="文本框 38915"/>
          <p:cNvSpPr txBox="1"/>
          <p:nvPr/>
        </p:nvSpPr>
        <p:spPr>
          <a:xfrm>
            <a:off x="1775612" y="1484588"/>
            <a:ext cx="8570912" cy="119888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         </a:t>
            </a:r>
            <a:r>
              <a:rPr lang="zh-CN" altLang="en-US" sz="36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光从一种介质射入到另一介质时传播方向发生改变的现象．</a:t>
            </a:r>
          </a:p>
        </p:txBody>
      </p:sp>
      <p:sp>
        <p:nvSpPr>
          <p:cNvPr id="38918" name="直接连接符 38917"/>
          <p:cNvSpPr/>
          <p:nvPr/>
        </p:nvSpPr>
        <p:spPr>
          <a:xfrm flipH="1">
            <a:off x="5592669" y="2276897"/>
            <a:ext cx="0" cy="381071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grpSp>
        <p:nvGrpSpPr>
          <p:cNvPr id="38919" name="组合 38918"/>
          <p:cNvGrpSpPr/>
          <p:nvPr/>
        </p:nvGrpSpPr>
        <p:grpSpPr>
          <a:xfrm>
            <a:off x="2515524" y="4039348"/>
            <a:ext cx="2896136" cy="1905353"/>
            <a:chOff x="1104" y="2736"/>
            <a:chExt cx="2112" cy="1440"/>
          </a:xfrm>
        </p:grpSpPr>
        <p:sp>
          <p:nvSpPr>
            <p:cNvPr id="38920" name="矩形 38919"/>
            <p:cNvSpPr/>
            <p:nvPr/>
          </p:nvSpPr>
          <p:spPr>
            <a:xfrm>
              <a:off x="1152" y="3504"/>
              <a:ext cx="2064" cy="672"/>
            </a:xfrm>
            <a:prstGeom prst="rect">
              <a:avLst/>
            </a:prstGeom>
            <a:pattFill prst="pct5">
              <a:fgClr>
                <a:schemeClr val="accent1"/>
              </a:fgClr>
              <a:bgClr>
                <a:schemeClr val="bg1"/>
              </a:bgClr>
            </a:pattFill>
            <a:ln w="9525" cap="flat" cmpd="sng">
              <a:solidFill>
                <a:srgbClr val="FF66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921" name="直接连接符 38920"/>
            <p:cNvSpPr/>
            <p:nvPr/>
          </p:nvSpPr>
          <p:spPr>
            <a:xfrm>
              <a:off x="1104" y="3504"/>
              <a:ext cx="2112" cy="0"/>
            </a:xfrm>
            <a:prstGeom prst="line">
              <a:avLst/>
            </a:prstGeom>
            <a:ln w="38100" cap="flat" cmpd="sng">
              <a:solidFill>
                <a:srgbClr val="FF66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22" name="直接连接符 38921"/>
            <p:cNvSpPr/>
            <p:nvPr/>
          </p:nvSpPr>
          <p:spPr>
            <a:xfrm flipH="1">
              <a:off x="2112" y="2736"/>
              <a:ext cx="0" cy="1440"/>
            </a:xfrm>
            <a:prstGeom prst="line">
              <a:avLst/>
            </a:prstGeom>
            <a:ln w="9525" cap="flat" cmpd="sng">
              <a:solidFill>
                <a:srgbClr val="FF6600"/>
              </a:solidFill>
              <a:prstDash val="dash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23" name="直接连接符 38922"/>
            <p:cNvSpPr/>
            <p:nvPr/>
          </p:nvSpPr>
          <p:spPr>
            <a:xfrm>
              <a:off x="1152" y="2784"/>
              <a:ext cx="576" cy="432"/>
            </a:xfrm>
            <a:prstGeom prst="line">
              <a:avLst/>
            </a:prstGeom>
            <a:ln w="9525" cap="flat" cmpd="sng">
              <a:solidFill>
                <a:srgbClr val="FF6600"/>
              </a:solidFill>
              <a:prstDash val="solid"/>
              <a:headEnd type="none" w="med" len="med"/>
              <a:tailEnd type="stealth" w="lg" len="lg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24" name="直接连接符 38923"/>
            <p:cNvSpPr/>
            <p:nvPr/>
          </p:nvSpPr>
          <p:spPr>
            <a:xfrm>
              <a:off x="1728" y="3216"/>
              <a:ext cx="384" cy="288"/>
            </a:xfrm>
            <a:prstGeom prst="line">
              <a:avLst/>
            </a:prstGeom>
            <a:ln w="9525" cap="flat" cmpd="sng">
              <a:solidFill>
                <a:srgbClr val="FF6600"/>
              </a:solidFill>
              <a:prstDash val="solid"/>
              <a:headEnd type="none" w="med" len="med"/>
              <a:tailEnd type="none" w="lg" len="lg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25" name="直接连接符 38924"/>
            <p:cNvSpPr/>
            <p:nvPr/>
          </p:nvSpPr>
          <p:spPr>
            <a:xfrm>
              <a:off x="2112" y="3504"/>
              <a:ext cx="192" cy="384"/>
            </a:xfrm>
            <a:prstGeom prst="line">
              <a:avLst/>
            </a:prstGeom>
            <a:ln w="9525" cap="flat" cmpd="sng">
              <a:solidFill>
                <a:srgbClr val="FF6600"/>
              </a:solidFill>
              <a:prstDash val="solid"/>
              <a:headEnd type="none" w="med" len="med"/>
              <a:tailEnd type="stealth" w="lg" len="lg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26" name="直接连接符 38925"/>
            <p:cNvSpPr/>
            <p:nvPr/>
          </p:nvSpPr>
          <p:spPr>
            <a:xfrm>
              <a:off x="2256" y="3792"/>
              <a:ext cx="192" cy="384"/>
            </a:xfrm>
            <a:prstGeom prst="line">
              <a:avLst/>
            </a:prstGeom>
            <a:ln w="9525" cap="flat" cmpd="sng">
              <a:solidFill>
                <a:srgbClr val="FF6600"/>
              </a:solidFill>
              <a:prstDash val="solid"/>
              <a:headEnd type="none" w="med" len="med"/>
              <a:tailEnd type="none" w="lg" len="lg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927" name="任意多边形 38926"/>
          <p:cNvSpPr/>
          <p:nvPr/>
        </p:nvSpPr>
        <p:spPr>
          <a:xfrm rot="-1598668">
            <a:off x="3506308" y="4649061"/>
            <a:ext cx="762141" cy="762141"/>
          </a:xfrm>
          <a:custGeom>
            <a:gdLst>
              <a:gd name="txL" fmla="*/ 5385 w 21600"/>
              <a:gd name="txT" fmla="*/ 0 h 21600"/>
              <a:gd name="txR" fmla="*/ 16214 w 21600"/>
              <a:gd name="txB" fmla="*/ 9309 h 21600"/>
            </a:gdLst>
            <a:cxnLst>
              <a:cxn ang="270">
                <a:pos x="10800" y="0"/>
              </a:cxn>
              <a:cxn ang="270">
                <a:pos x="7660" y="5382"/>
              </a:cxn>
              <a:cxn ang="270">
                <a:pos x="10800" y="9077"/>
              </a:cxn>
              <a:cxn ang="270">
                <a:pos x="13939" y="5382"/>
              </a:cxn>
            </a:cxnLst>
            <a:rect l="txL" t="txT" r="txR" b="txB"/>
            <a:pathLst>
              <a:path w="21600" h="21600">
                <a:moveTo>
                  <a:pt x="9936" y="9309"/>
                </a:moveTo>
                <a:arcTo wR="1723" hR="1723" stAng="-7205479" swAng="3610957"/>
                <a:lnTo>
                  <a:pt x="16214" y="1455"/>
                </a:lnTo>
                <a:arcTo wR="10800" hR="10800" stAng="18005479" swAng="-3610957"/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928" name="任意多边形 38927"/>
          <p:cNvSpPr/>
          <p:nvPr/>
        </p:nvSpPr>
        <p:spPr>
          <a:xfrm rot="-1598668">
            <a:off x="3506308" y="4649061"/>
            <a:ext cx="762141" cy="762141"/>
          </a:xfrm>
          <a:custGeom>
            <a:gdLst>
              <a:gd name="txL" fmla="*/ 5385 w 21600"/>
              <a:gd name="txT" fmla="*/ 0 h 21600"/>
              <a:gd name="txR" fmla="*/ 16214 w 21600"/>
              <a:gd name="txB" fmla="*/ 9309 h 21600"/>
            </a:gdLst>
            <a:cxnLst>
              <a:cxn ang="270">
                <a:pos x="10800" y="0"/>
              </a:cxn>
              <a:cxn ang="270">
                <a:pos x="7660" y="5382"/>
              </a:cxn>
              <a:cxn ang="270">
                <a:pos x="10800" y="9077"/>
              </a:cxn>
              <a:cxn ang="270">
                <a:pos x="13939" y="5382"/>
              </a:cxn>
            </a:cxnLst>
            <a:rect l="txL" t="txT" r="txR" b="txB"/>
            <a:pathLst>
              <a:path w="21600" h="21600">
                <a:moveTo>
                  <a:pt x="9936" y="9309"/>
                </a:moveTo>
                <a:arcTo wR="1723" hR="1723" stAng="-7205479" swAng="3610957"/>
                <a:lnTo>
                  <a:pt x="16214" y="1455"/>
                </a:lnTo>
                <a:arcTo wR="10800" hR="10800" stAng="18005479" swAng="-3610957"/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929" name="任意多边形 38928"/>
          <p:cNvSpPr/>
          <p:nvPr/>
        </p:nvSpPr>
        <p:spPr>
          <a:xfrm rot="-1598668">
            <a:off x="3506308" y="4649061"/>
            <a:ext cx="762141" cy="762141"/>
          </a:xfrm>
          <a:custGeom>
            <a:gdLst>
              <a:gd name="txL" fmla="*/ 5385 w 21600"/>
              <a:gd name="txT" fmla="*/ 0 h 21600"/>
              <a:gd name="txR" fmla="*/ 16214 w 21600"/>
              <a:gd name="txB" fmla="*/ 9309 h 21600"/>
            </a:gdLst>
            <a:cxnLst>
              <a:cxn ang="270">
                <a:pos x="10800" y="0"/>
              </a:cxn>
              <a:cxn ang="270">
                <a:pos x="7660" y="5382"/>
              </a:cxn>
              <a:cxn ang="270">
                <a:pos x="10800" y="9077"/>
              </a:cxn>
              <a:cxn ang="270">
                <a:pos x="13939" y="5382"/>
              </a:cxn>
            </a:cxnLst>
            <a:rect l="txL" t="txT" r="txR" b="txB"/>
            <a:pathLst>
              <a:path w="21600" h="21600">
                <a:moveTo>
                  <a:pt x="9936" y="9309"/>
                </a:moveTo>
                <a:arcTo wR="1723" hR="1723" stAng="-7205479" swAng="3610957"/>
                <a:lnTo>
                  <a:pt x="16214" y="1455"/>
                </a:lnTo>
                <a:arcTo wR="10800" hR="10800" stAng="18005479" swAng="-3610957"/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8930" name="组合 38929"/>
          <p:cNvGrpSpPr/>
          <p:nvPr/>
        </p:nvGrpSpPr>
        <p:grpSpPr>
          <a:xfrm>
            <a:off x="3360231" y="4221945"/>
            <a:ext cx="609713" cy="617651"/>
            <a:chOff x="2928" y="2928"/>
            <a:chExt cx="384" cy="389"/>
          </a:xfrm>
        </p:grpSpPr>
        <p:sp>
          <p:nvSpPr>
            <p:cNvPr id="38931" name="任意多边形 38930"/>
            <p:cNvSpPr/>
            <p:nvPr/>
          </p:nvSpPr>
          <p:spPr>
            <a:xfrm>
              <a:off x="3072" y="3216"/>
              <a:ext cx="192" cy="101"/>
            </a:xfrm>
            <a:custGeom>
              <a:rect l="l" t="t" r="r" b="b"/>
              <a:pathLst>
                <a:path w="192" h="100">
                  <a:moveTo>
                    <a:pt x="0" y="101"/>
                  </a:moveTo>
                  <a:cubicBezTo>
                    <a:pt x="14" y="87"/>
                    <a:pt x="49" y="32"/>
                    <a:pt x="81" y="16"/>
                  </a:cubicBezTo>
                  <a:cubicBezTo>
                    <a:pt x="113" y="0"/>
                    <a:pt x="169" y="7"/>
                    <a:pt x="192" y="5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932" name="文本框 38931"/>
            <p:cNvSpPr txBox="1"/>
            <p:nvPr/>
          </p:nvSpPr>
          <p:spPr>
            <a:xfrm>
              <a:off x="2928" y="2928"/>
              <a:ext cx="384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 i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θ</a:t>
              </a:r>
              <a:r>
                <a:rPr lang="en-US" altLang="zh-CN" sz="2400" b="1" i="1" baseline="-250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</p:grpSp>
      <p:sp>
        <p:nvSpPr>
          <p:cNvPr id="38933" name="任意多边形 38932"/>
          <p:cNvSpPr/>
          <p:nvPr/>
        </p:nvSpPr>
        <p:spPr>
          <a:xfrm rot="10082560">
            <a:off x="3657149" y="4641122"/>
            <a:ext cx="533499" cy="838355"/>
          </a:xfrm>
          <a:custGeom>
            <a:gdLst>
              <a:gd name="txL" fmla="*/ 6905 w 21600"/>
              <a:gd name="txT" fmla="*/ 0 h 21600"/>
              <a:gd name="txR" fmla="*/ 14694 w 21600"/>
              <a:gd name="txB" fmla="*/ 8715 h 21600"/>
            </a:gdLst>
            <a:cxnLst>
              <a:cxn ang="270">
                <a:pos x="10800" y="0"/>
              </a:cxn>
              <a:cxn ang="270">
                <a:pos x="8450" y="4720"/>
              </a:cxn>
              <a:cxn ang="270">
                <a:pos x="10800" y="8565"/>
              </a:cxn>
              <a:cxn ang="270">
                <a:pos x="13149" y="4720"/>
              </a:cxn>
            </a:cxnLst>
            <a:rect l="txL" t="txT" r="txR" b="txB"/>
            <a:pathLst>
              <a:path w="21600" h="21600">
                <a:moveTo>
                  <a:pt x="9994" y="8715"/>
                </a:moveTo>
                <a:arcTo wR="2235" hR="2235" stAng="-6668103" swAng="2536207"/>
                <a:lnTo>
                  <a:pt x="14694" y="726"/>
                </a:lnTo>
                <a:arcTo wR="10800" hR="10800" stAng="17468103" swAng="-2536207"/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934" name="任意多边形 38933"/>
          <p:cNvSpPr/>
          <p:nvPr/>
        </p:nvSpPr>
        <p:spPr>
          <a:xfrm rot="10082560">
            <a:off x="3658736" y="4649061"/>
            <a:ext cx="533499" cy="838355"/>
          </a:xfrm>
          <a:custGeom>
            <a:gdLst>
              <a:gd name="txL" fmla="*/ 6905 w 21600"/>
              <a:gd name="txT" fmla="*/ 0 h 21600"/>
              <a:gd name="txR" fmla="*/ 14694 w 21600"/>
              <a:gd name="txB" fmla="*/ 8715 h 21600"/>
            </a:gdLst>
            <a:cxnLst>
              <a:cxn ang="270">
                <a:pos x="10800" y="0"/>
              </a:cxn>
              <a:cxn ang="270">
                <a:pos x="8450" y="4720"/>
              </a:cxn>
              <a:cxn ang="270">
                <a:pos x="10800" y="8565"/>
              </a:cxn>
              <a:cxn ang="270">
                <a:pos x="13149" y="4720"/>
              </a:cxn>
            </a:cxnLst>
            <a:rect l="txL" t="txT" r="txR" b="txB"/>
            <a:pathLst>
              <a:path w="21600" h="21600">
                <a:moveTo>
                  <a:pt x="9994" y="8715"/>
                </a:moveTo>
                <a:arcTo wR="2235" hR="2235" stAng="-6668103" swAng="2536207"/>
                <a:lnTo>
                  <a:pt x="14694" y="726"/>
                </a:lnTo>
                <a:arcTo wR="10800" hR="10800" stAng="17468103" swAng="-2536207"/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935" name="任意多边形 38934"/>
          <p:cNvSpPr/>
          <p:nvPr/>
        </p:nvSpPr>
        <p:spPr>
          <a:xfrm rot="10082560">
            <a:off x="3658736" y="4649061"/>
            <a:ext cx="533499" cy="838355"/>
          </a:xfrm>
          <a:custGeom>
            <a:gdLst>
              <a:gd name="txL" fmla="*/ 6905 w 21600"/>
              <a:gd name="txT" fmla="*/ 0 h 21600"/>
              <a:gd name="txR" fmla="*/ 14694 w 21600"/>
              <a:gd name="txB" fmla="*/ 8715 h 21600"/>
            </a:gdLst>
            <a:cxnLst>
              <a:cxn ang="270">
                <a:pos x="10800" y="0"/>
              </a:cxn>
              <a:cxn ang="270">
                <a:pos x="8450" y="4720"/>
              </a:cxn>
              <a:cxn ang="270">
                <a:pos x="10800" y="8565"/>
              </a:cxn>
              <a:cxn ang="270">
                <a:pos x="13149" y="4720"/>
              </a:cxn>
            </a:cxnLst>
            <a:rect l="txL" t="txT" r="txR" b="txB"/>
            <a:pathLst>
              <a:path w="21600" h="21600">
                <a:moveTo>
                  <a:pt x="9994" y="8715"/>
                </a:moveTo>
                <a:arcTo wR="2235" hR="2235" stAng="-6668103" swAng="2536207"/>
                <a:lnTo>
                  <a:pt x="14694" y="726"/>
                </a:lnTo>
                <a:arcTo wR="10800" hR="10800" stAng="17468103" swAng="-2536207"/>
                <a:close/>
              </a:path>
            </a:pathLst>
          </a:custGeom>
          <a:solidFill>
            <a:schemeClr val="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8936" name="组合 38935"/>
          <p:cNvGrpSpPr/>
          <p:nvPr/>
        </p:nvGrpSpPr>
        <p:grpSpPr>
          <a:xfrm>
            <a:off x="3720660" y="5158743"/>
            <a:ext cx="609713" cy="765317"/>
            <a:chOff x="3408" y="3696"/>
            <a:chExt cx="384" cy="482"/>
          </a:xfrm>
        </p:grpSpPr>
        <p:sp>
          <p:nvSpPr>
            <p:cNvPr id="38937" name="任意多边形 38936"/>
            <p:cNvSpPr/>
            <p:nvPr/>
          </p:nvSpPr>
          <p:spPr>
            <a:xfrm>
              <a:off x="3408" y="3696"/>
              <a:ext cx="122" cy="74"/>
            </a:xfrm>
            <a:custGeom>
              <a:rect l="l" t="t" r="r" b="b"/>
              <a:pathLst>
                <a:path w="122" h="74">
                  <a:moveTo>
                    <a:pt x="0" y="74"/>
                  </a:moveTo>
                  <a:cubicBezTo>
                    <a:pt x="13" y="71"/>
                    <a:pt x="58" y="68"/>
                    <a:pt x="78" y="56"/>
                  </a:cubicBezTo>
                  <a:cubicBezTo>
                    <a:pt x="98" y="44"/>
                    <a:pt x="113" y="12"/>
                    <a:pt x="122" y="0"/>
                  </a:cubicBezTo>
                </a:path>
              </a:pathLst>
            </a:cu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938" name="文本框 38937"/>
            <p:cNvSpPr txBox="1"/>
            <p:nvPr/>
          </p:nvSpPr>
          <p:spPr>
            <a:xfrm>
              <a:off x="3408" y="3888"/>
              <a:ext cx="384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 i="1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θ</a:t>
              </a:r>
              <a:r>
                <a:rPr lang="en-US" altLang="zh-CN" sz="2400" b="1" i="1" baseline="-250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en-US" altLang="zh-CN" sz="2400" b="1" i="1" baseline="-2500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8939" name="文本框 38938"/>
          <p:cNvSpPr txBox="1"/>
          <p:nvPr/>
        </p:nvSpPr>
        <p:spPr>
          <a:xfrm>
            <a:off x="4801948" y="4649061"/>
            <a:ext cx="838355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空气</a:t>
            </a:r>
          </a:p>
        </p:txBody>
      </p:sp>
      <p:sp>
        <p:nvSpPr>
          <p:cNvPr id="38940" name="文本框 38939"/>
          <p:cNvSpPr txBox="1"/>
          <p:nvPr/>
        </p:nvSpPr>
        <p:spPr>
          <a:xfrm>
            <a:off x="4725734" y="5030131"/>
            <a:ext cx="838355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玻璃</a:t>
            </a:r>
          </a:p>
        </p:txBody>
      </p:sp>
      <p:sp>
        <p:nvSpPr>
          <p:cNvPr id="38941" name="文本框 38940"/>
          <p:cNvSpPr txBox="1"/>
          <p:nvPr/>
        </p:nvSpPr>
        <p:spPr>
          <a:xfrm>
            <a:off x="3658736" y="3582063"/>
            <a:ext cx="45728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</a:p>
        </p:txBody>
      </p:sp>
      <p:sp>
        <p:nvSpPr>
          <p:cNvPr id="38942" name="文本框 38941"/>
          <p:cNvSpPr txBox="1"/>
          <p:nvPr/>
        </p:nvSpPr>
        <p:spPr>
          <a:xfrm>
            <a:off x="3658736" y="6173343"/>
            <a:ext cx="60971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</a:rPr>
              <a:t>N</a:t>
            </a: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endParaRPr lang="en-US" altLang="zh-CN" sz="2400" b="1" i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8943" name="文本框 38942"/>
          <p:cNvSpPr txBox="1"/>
          <p:nvPr/>
        </p:nvSpPr>
        <p:spPr>
          <a:xfrm>
            <a:off x="2134454" y="3810706"/>
            <a:ext cx="533499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</a:rPr>
              <a:t>A</a:t>
            </a:r>
          </a:p>
        </p:txBody>
      </p:sp>
      <p:sp>
        <p:nvSpPr>
          <p:cNvPr id="38944" name="文本框 38943"/>
          <p:cNvSpPr txBox="1"/>
          <p:nvPr/>
        </p:nvSpPr>
        <p:spPr>
          <a:xfrm>
            <a:off x="3887378" y="4649061"/>
            <a:ext cx="533499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</a:rPr>
              <a:t>O</a:t>
            </a:r>
          </a:p>
        </p:txBody>
      </p:sp>
      <p:sp>
        <p:nvSpPr>
          <p:cNvPr id="38945" name="文本框 38944"/>
          <p:cNvSpPr txBox="1"/>
          <p:nvPr/>
        </p:nvSpPr>
        <p:spPr>
          <a:xfrm>
            <a:off x="4573305" y="5716058"/>
            <a:ext cx="533499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</a:rPr>
              <a:t>B</a:t>
            </a:r>
          </a:p>
        </p:txBody>
      </p:sp>
      <p:sp>
        <p:nvSpPr>
          <p:cNvPr id="38946" name="文本框 38945"/>
          <p:cNvSpPr txBox="1"/>
          <p:nvPr/>
        </p:nvSpPr>
        <p:spPr>
          <a:xfrm>
            <a:off x="5810197" y="4496633"/>
            <a:ext cx="668461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θ</a:t>
            </a:r>
            <a:r>
              <a:rPr lang="en-US" altLang="zh-CN" sz="2400" b="1" i="1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en-US" altLang="zh-CN" sz="2400" b="1" i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8947" name="文本框 38946"/>
          <p:cNvSpPr txBox="1"/>
          <p:nvPr/>
        </p:nvSpPr>
        <p:spPr>
          <a:xfrm>
            <a:off x="6478658" y="4572847"/>
            <a:ext cx="4115562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入射光线和法线的夹角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——</a:t>
            </a: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入射角</a:t>
            </a:r>
          </a:p>
        </p:txBody>
      </p:sp>
      <p:sp>
        <p:nvSpPr>
          <p:cNvPr id="38948" name="文本框 38947"/>
          <p:cNvSpPr txBox="1"/>
          <p:nvPr/>
        </p:nvSpPr>
        <p:spPr>
          <a:xfrm>
            <a:off x="5810197" y="5258774"/>
            <a:ext cx="668461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θ</a:t>
            </a:r>
            <a:r>
              <a:rPr lang="en-US" altLang="zh-CN" sz="2400" b="1" i="1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altLang="zh-CN" sz="2400" b="1" i="1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8949" name="文本框 38948"/>
          <p:cNvSpPr txBox="1"/>
          <p:nvPr/>
        </p:nvSpPr>
        <p:spPr>
          <a:xfrm>
            <a:off x="6478658" y="5334988"/>
            <a:ext cx="4115562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折射光线和法线的夹角</a:t>
            </a:r>
            <a:r>
              <a:rPr lang="en-US" altLang="zh-CN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——</a:t>
            </a: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折射角</a:t>
            </a:r>
          </a:p>
        </p:txBody>
      </p:sp>
      <p:sp>
        <p:nvSpPr>
          <p:cNvPr id="38950" name="文本框 38949"/>
          <p:cNvSpPr txBox="1"/>
          <p:nvPr/>
        </p:nvSpPr>
        <p:spPr>
          <a:xfrm>
            <a:off x="1704162" y="549377"/>
            <a:ext cx="3672567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1.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光的折射</a:t>
            </a:r>
          </a:p>
        </p:txBody>
      </p:sp>
      <p:sp>
        <p:nvSpPr>
          <p:cNvPr id="4" name="矩形 3"/>
          <p:cNvSpPr/>
          <p:nvPr/>
        </p:nvSpPr>
        <p:spPr>
          <a:xfrm>
            <a:off x="25171" y="-95170"/>
            <a:ext cx="12143880" cy="576064"/>
          </a:xfrm>
          <a:prstGeom prst="rect">
            <a:avLst/>
          </a:prstGeom>
          <a:solidFill>
            <a:srgbClr val="36B2E6"/>
          </a:solidFill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2600" b="1" kern="100">
              <a:solidFill>
                <a:srgbClr val="FFFF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841530" y="-67798"/>
            <a:ext cx="6332092" cy="522634"/>
            <a:chOff x="2926854" y="-9378"/>
            <a:chExt cx="6332092" cy="522634"/>
          </a:xfrm>
        </p:grpSpPr>
        <p:sp>
          <p:nvSpPr>
            <p:cNvPr id="10" name="矩形 15"/>
            <p:cNvSpPr/>
            <p:nvPr/>
          </p:nvSpPr>
          <p:spPr>
            <a:xfrm>
              <a:off x="7319342" y="-9240"/>
              <a:ext cx="1657707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1" name="平行四边形 32"/>
            <p:cNvSpPr/>
            <p:nvPr/>
          </p:nvSpPr>
          <p:spPr>
            <a:xfrm>
              <a:off x="8833033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2" name="平行四边形 32"/>
            <p:cNvSpPr/>
            <p:nvPr/>
          </p:nvSpPr>
          <p:spPr>
            <a:xfrm>
              <a:off x="8975004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3" name="矩形 15"/>
            <p:cNvSpPr/>
            <p:nvPr/>
          </p:nvSpPr>
          <p:spPr>
            <a:xfrm flipH="1">
              <a:off x="3185381" y="-9240"/>
              <a:ext cx="1504253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4" name="平行四边形 32"/>
            <p:cNvSpPr/>
            <p:nvPr/>
          </p:nvSpPr>
          <p:spPr>
            <a:xfrm flipH="1">
              <a:off x="3056220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5" name="平行四边形 32"/>
            <p:cNvSpPr/>
            <p:nvPr/>
          </p:nvSpPr>
          <p:spPr>
            <a:xfrm flipH="1">
              <a:off x="2926854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3763645" y="-9378"/>
              <a:ext cx="4582327" cy="5220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平行四边形 32"/>
            <p:cNvSpPr/>
            <p:nvPr/>
          </p:nvSpPr>
          <p:spPr>
            <a:xfrm flipH="1">
              <a:off x="3072095" y="-8605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</p:grpSp>
      <p:sp>
        <p:nvSpPr>
          <p:cNvPr id="56" name="矩形 55"/>
          <p:cNvSpPr/>
          <p:nvPr/>
        </p:nvSpPr>
        <p:spPr>
          <a:xfrm>
            <a:off x="3581937" y="-10752"/>
            <a:ext cx="4683639" cy="4914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 kern="100">
                <a:solidFill>
                  <a:srgbClr val="FFFF00"/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一、折射定律</a:t>
            </a:r>
            <a:endParaRPr lang="en-US" altLang="zh-CN" sz="2600" b="1" kern="100">
              <a:solidFill>
                <a:srgbClr val="FFFF00"/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8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8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8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8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8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8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8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89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3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89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1"/>
                                            </p:cond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89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38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38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  <p:cond evt="onBegin" delay="0">
                          <p:tn val="61"/>
                        </p:cond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38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8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38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89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3"/>
                                            </p:cond>
                                          </p:stCondLst>
                                        </p:cTn>
                                        <p:tgtEl>
                                          <p:spTgt spid="38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89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7"/>
                                            </p:cond>
                                          </p:stCondLst>
                                        </p:cTn>
                                        <p:tgtEl>
                                          <p:spTgt spid="38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389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1"/>
                                            </p:cond>
                                          </p:stCondLst>
                                        </p:cTn>
                                        <p:tgtEl>
                                          <p:spTgt spid="38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389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  <p:cond evt="onBegin" delay="0">
                          <p:tn val="87"/>
                        </p:cond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38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38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/>
      <p:bldP spid="38939" grpId="0"/>
      <p:bldP spid="38940" grpId="0"/>
      <p:bldP spid="38941" grpId="0"/>
      <p:bldP spid="38942" grpId="0"/>
      <p:bldP spid="38943" grpId="0"/>
      <p:bldP spid="38944" grpId="0"/>
      <p:bldP spid="38945" grpId="0"/>
      <p:bldP spid="38946" grpId="0"/>
      <p:bldP spid="38947" grpId="0"/>
      <p:bldP spid="38948" grpId="0"/>
      <p:bldP spid="389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Text Box 2"/>
          <p:cNvSpPr txBox="1"/>
          <p:nvPr/>
        </p:nvSpPr>
        <p:spPr>
          <a:xfrm>
            <a:off x="1849303" y="1341537"/>
            <a:ext cx="1295640" cy="433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入射角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50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60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70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80</a:t>
            </a:r>
          </a:p>
        </p:txBody>
      </p:sp>
      <p:sp>
        <p:nvSpPr>
          <p:cNvPr id="10242" name="Text Box 3"/>
          <p:cNvSpPr txBox="1"/>
          <p:nvPr/>
        </p:nvSpPr>
        <p:spPr>
          <a:xfrm>
            <a:off x="3106836" y="1339949"/>
            <a:ext cx="1295640" cy="433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折射角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6.6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19.5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25.4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30.7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35.3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38.8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41.1</a:t>
            </a:r>
          </a:p>
        </p:txBody>
      </p:sp>
      <p:sp>
        <p:nvSpPr>
          <p:cNvPr id="87044" name="Text Box 4"/>
          <p:cNvSpPr txBox="1"/>
          <p:nvPr/>
        </p:nvSpPr>
        <p:spPr>
          <a:xfrm>
            <a:off x="4402476" y="1339949"/>
            <a:ext cx="762141" cy="433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 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/ 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1.51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1.54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1.57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1.63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1.70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1.80</a:t>
            </a:r>
          </a:p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1.95</a:t>
            </a:r>
          </a:p>
        </p:txBody>
      </p:sp>
      <p:sp>
        <p:nvSpPr>
          <p:cNvPr id="87045" name="Text Box 5"/>
          <p:cNvSpPr txBox="1"/>
          <p:nvPr/>
        </p:nvSpPr>
        <p:spPr>
          <a:xfrm>
            <a:off x="5164617" y="1339949"/>
            <a:ext cx="1295640" cy="433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/sin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1.51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  <a:endParaRPr lang="en-US" altLang="zh-CN" sz="2400" b="1" i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5" name="Line 6"/>
          <p:cNvSpPr/>
          <p:nvPr/>
        </p:nvSpPr>
        <p:spPr>
          <a:xfrm>
            <a:off x="3107055" y="1416050"/>
            <a:ext cx="635" cy="424370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87047" name="Line 7"/>
          <p:cNvSpPr/>
          <p:nvPr/>
        </p:nvSpPr>
        <p:spPr>
          <a:xfrm flipH="1">
            <a:off x="4311650" y="1416050"/>
            <a:ext cx="14605" cy="424370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87048" name="Line 8"/>
          <p:cNvSpPr/>
          <p:nvPr/>
        </p:nvSpPr>
        <p:spPr>
          <a:xfrm>
            <a:off x="5240655" y="1416050"/>
            <a:ext cx="16510" cy="421894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87050" name="Text Box 10"/>
          <p:cNvSpPr txBox="1"/>
          <p:nvPr/>
        </p:nvSpPr>
        <p:spPr>
          <a:xfrm>
            <a:off x="8332311" y="2363510"/>
            <a:ext cx="3353421" cy="17532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入射角的正弦跟折射角的正弦成正比</a:t>
            </a:r>
          </a:p>
        </p:txBody>
      </p:sp>
      <p:sp>
        <p:nvSpPr>
          <p:cNvPr id="87051" name="Text Box 11"/>
          <p:cNvSpPr txBox="1"/>
          <p:nvPr/>
        </p:nvSpPr>
        <p:spPr>
          <a:xfrm>
            <a:off x="9380255" y="3940189"/>
            <a:ext cx="1981567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=n</a:t>
            </a:r>
            <a:r>
              <a:rPr lang="zh-CN" altLang="en-US" sz="24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（</a:t>
            </a:r>
            <a:r>
              <a:rPr lang="en-US" altLang="zh-CN" sz="24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  <a:r>
              <a:rPr lang="zh-CN" altLang="en-US" sz="24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为常数）</a:t>
            </a:r>
          </a:p>
        </p:txBody>
      </p:sp>
      <p:graphicFrame>
        <p:nvGraphicFramePr>
          <p:cNvPr id="87052" name="Object 12"/>
          <p:cNvGraphicFramePr>
            <a:graphicFrameLocks noChangeAspect="1"/>
          </p:cNvGraphicFramePr>
          <p:nvPr/>
        </p:nvGraphicFramePr>
        <p:xfrm>
          <a:off x="8761016" y="4221229"/>
          <a:ext cx="2214973" cy="15290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571500" imgH="393700" progId="Equation.DSMT4">
                  <p:embed/>
                </p:oleObj>
              </mc:Choice>
              <mc:Fallback>
                <p:oleObj r:id="rId2" imgW="5715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761016" y="4221229"/>
                        <a:ext cx="2214973" cy="152904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53" name="Text Box 13"/>
          <p:cNvSpPr txBox="1"/>
          <p:nvPr/>
        </p:nvSpPr>
        <p:spPr>
          <a:xfrm>
            <a:off x="8332311" y="1434650"/>
            <a:ext cx="2858029" cy="70675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zh-CN" altLang="en-US" sz="4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实验结论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</a:p>
        </p:txBody>
      </p:sp>
      <p:sp>
        <p:nvSpPr>
          <p:cNvPr id="87054" name="Text Box 14"/>
          <p:cNvSpPr txBox="1"/>
          <p:nvPr/>
        </p:nvSpPr>
        <p:spPr>
          <a:xfrm>
            <a:off x="8237044" y="3178048"/>
            <a:ext cx="83835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即：</a:t>
            </a:r>
          </a:p>
        </p:txBody>
      </p:sp>
      <p:sp>
        <p:nvSpPr>
          <p:cNvPr id="10253" name="Text Box 15"/>
          <p:cNvSpPr txBox="1"/>
          <p:nvPr/>
        </p:nvSpPr>
        <p:spPr>
          <a:xfrm>
            <a:off x="2286882" y="5868487"/>
            <a:ext cx="1295640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7056" name="Rectangle 16"/>
          <p:cNvSpPr>
            <a:spLocks noGrp="1"/>
          </p:cNvSpPr>
          <p:nvPr>
            <p:ph type="title" idx="4294967295"/>
          </p:nvPr>
        </p:nvSpPr>
        <p:spPr>
          <a:xfrm>
            <a:off x="490855" y="5768340"/>
            <a:ext cx="11412220" cy="1198245"/>
          </a:xfrm>
          <a:prstGeom prst="rect">
            <a:avLst/>
          </a:prstGeom>
        </p:spPr>
        <p:txBody>
          <a:bodyPr vert="horz" wrap="square" lIns="91456" tIns="45728" rIns="91456" bIns="45728" numCol="1" rtlCol="0" anchor="ctr" anchorCtr="0" compatLnSpc="1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9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j-cs"/>
              </a:rPr>
              <a:t>（</a:t>
            </a:r>
            <a:r>
              <a:rPr kumimoji="0" lang="zh-CN" altLang="en-US" sz="3100" b="1" i="0" u="none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思考：如果将玻璃换成其它介质，入射角和折射角的正弦之比是否具有相同的结论？）</a:t>
            </a:r>
          </a:p>
        </p:txBody>
      </p:sp>
      <p:sp>
        <p:nvSpPr>
          <p:cNvPr id="43261" name="文本框 43260"/>
          <p:cNvSpPr txBox="1"/>
          <p:nvPr/>
        </p:nvSpPr>
        <p:spPr>
          <a:xfrm>
            <a:off x="7252970" y="334010"/>
            <a:ext cx="4942205" cy="58356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以光从空气射入玻璃为例</a:t>
            </a:r>
          </a:p>
        </p:txBody>
      </p:sp>
      <p:sp>
        <p:nvSpPr>
          <p:cNvPr id="43262" name="横卷形 43261"/>
          <p:cNvSpPr/>
          <p:nvPr/>
        </p:nvSpPr>
        <p:spPr>
          <a:xfrm>
            <a:off x="193675" y="-98425"/>
            <a:ext cx="6948488" cy="1296988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atin typeface="Arial" pitchFamily="34" charset="0"/>
              </a:rPr>
              <a:t>折射角和入射角有什么关系呢？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3" dur="500"/>
                                        <p:tgtEl>
                                          <p:spTgt spid="87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7" dur="500"/>
                                        <p:tgtEl>
                                          <p:spTgt spid="87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7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7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7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87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  <p:bldP spid="87045" grpId="0"/>
      <p:bldP spid="87050" grpId="0"/>
      <p:bldP spid="87051" grpId="0"/>
      <p:bldP spid="87053" grpId="0"/>
      <p:bldP spid="87054" grpId="0"/>
      <p:bldP spid="870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Text Box 2"/>
          <p:cNvSpPr txBox="1"/>
          <p:nvPr/>
        </p:nvSpPr>
        <p:spPr>
          <a:xfrm>
            <a:off x="3954066" y="785959"/>
            <a:ext cx="1295640" cy="3889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/sin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1.50</a:t>
            </a:r>
            <a:endParaRPr lang="en-US" altLang="zh-CN" sz="2400" b="1" i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266" name="Text Box 3"/>
          <p:cNvSpPr txBox="1"/>
          <p:nvPr/>
        </p:nvSpPr>
        <p:spPr>
          <a:xfrm>
            <a:off x="1739094" y="785959"/>
            <a:ext cx="1295640" cy="3889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入射角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50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60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70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80</a:t>
            </a:r>
          </a:p>
        </p:txBody>
      </p:sp>
      <p:sp>
        <p:nvSpPr>
          <p:cNvPr id="11267" name="Text Box 4"/>
          <p:cNvSpPr txBox="1"/>
          <p:nvPr/>
        </p:nvSpPr>
        <p:spPr>
          <a:xfrm>
            <a:off x="2882305" y="785959"/>
            <a:ext cx="1295640" cy="3889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折射角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6.6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13.2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19.5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25.4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30.7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35.3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38.8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41.1</a:t>
            </a:r>
          </a:p>
        </p:txBody>
      </p:sp>
      <p:sp>
        <p:nvSpPr>
          <p:cNvPr id="11268" name="Text Box 5"/>
          <p:cNvSpPr txBox="1"/>
          <p:nvPr/>
        </p:nvSpPr>
        <p:spPr>
          <a:xfrm>
            <a:off x="3125237" y="352490"/>
            <a:ext cx="2286423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玻璃</a:t>
            </a:r>
          </a:p>
        </p:txBody>
      </p:sp>
      <p:sp>
        <p:nvSpPr>
          <p:cNvPr id="11269" name="Text Box 6"/>
          <p:cNvSpPr txBox="1"/>
          <p:nvPr/>
        </p:nvSpPr>
        <p:spPr>
          <a:xfrm>
            <a:off x="5487875" y="352490"/>
            <a:ext cx="609713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水</a:t>
            </a:r>
          </a:p>
        </p:txBody>
      </p:sp>
      <p:sp>
        <p:nvSpPr>
          <p:cNvPr id="11270" name="Text Box 7"/>
          <p:cNvSpPr txBox="1"/>
          <p:nvPr/>
        </p:nvSpPr>
        <p:spPr>
          <a:xfrm>
            <a:off x="5259232" y="809775"/>
            <a:ext cx="1295640" cy="3889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折射角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7.5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14.9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22.1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28.9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35.2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40.6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45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47.8</a:t>
            </a:r>
          </a:p>
        </p:txBody>
      </p:sp>
      <p:sp>
        <p:nvSpPr>
          <p:cNvPr id="11271" name="Text Box 8"/>
          <p:cNvSpPr txBox="1"/>
          <p:nvPr/>
        </p:nvSpPr>
        <p:spPr>
          <a:xfrm>
            <a:off x="6326230" y="809775"/>
            <a:ext cx="1295640" cy="3889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/sin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1.33</a:t>
            </a:r>
            <a:endParaRPr lang="en-US" altLang="zh-CN" sz="2400" b="1" i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272" name="Line 9"/>
          <p:cNvSpPr/>
          <p:nvPr/>
        </p:nvSpPr>
        <p:spPr>
          <a:xfrm flipH="1">
            <a:off x="3125237" y="374719"/>
            <a:ext cx="0" cy="4267990"/>
          </a:xfrm>
          <a:prstGeom prst="line">
            <a:avLst/>
          </a:prstGeom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1273" name="Line 10"/>
          <p:cNvSpPr/>
          <p:nvPr/>
        </p:nvSpPr>
        <p:spPr>
          <a:xfrm flipH="1">
            <a:off x="5240179" y="285803"/>
            <a:ext cx="0" cy="4344204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1274" name="Line 11"/>
          <p:cNvSpPr/>
          <p:nvPr/>
        </p:nvSpPr>
        <p:spPr>
          <a:xfrm flipH="1">
            <a:off x="7545656" y="298505"/>
            <a:ext cx="0" cy="4344204"/>
          </a:xfrm>
          <a:prstGeom prst="line">
            <a:avLst/>
          </a:prstGeom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1275" name="Text Box 12"/>
          <p:cNvSpPr txBox="1"/>
          <p:nvPr/>
        </p:nvSpPr>
        <p:spPr>
          <a:xfrm>
            <a:off x="7621870" y="352490"/>
            <a:ext cx="1295640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金刚石</a:t>
            </a:r>
          </a:p>
        </p:txBody>
      </p:sp>
      <p:sp>
        <p:nvSpPr>
          <p:cNvPr id="11276" name="Text Box 13"/>
          <p:cNvSpPr txBox="1"/>
          <p:nvPr/>
        </p:nvSpPr>
        <p:spPr>
          <a:xfrm>
            <a:off x="7545656" y="809775"/>
            <a:ext cx="1295640" cy="3889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</a:rPr>
              <a:t>折射角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4.1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8.1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11.9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15.4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18.5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黑体" panose="02010609060101010101" pitchFamily="2" charset="-122"/>
                <a:ea typeface="黑体" panose="02010609060101010101" pitchFamily="2" charset="-122"/>
              </a:rPr>
              <a:t>22.9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24</a:t>
            </a:r>
          </a:p>
        </p:txBody>
      </p:sp>
      <p:sp>
        <p:nvSpPr>
          <p:cNvPr id="11277" name="Text Box 14"/>
          <p:cNvSpPr txBox="1"/>
          <p:nvPr/>
        </p:nvSpPr>
        <p:spPr>
          <a:xfrm>
            <a:off x="8688867" y="809775"/>
            <a:ext cx="1295640" cy="43313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i</a:t>
            </a: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/sin</a:t>
            </a:r>
            <a:r>
              <a:rPr lang="en-US" altLang="zh-CN" sz="2400" b="1" i="1">
                <a:latin typeface="Times New Roman" panose="02020603050405020304" pitchFamily="18" charset="0"/>
                <a:ea typeface="宋体" panose="02010600030101010101" pitchFamily="2" charset="-122"/>
              </a:rPr>
              <a:t>r</a:t>
            </a:r>
            <a:endParaRPr lang="en-US" altLang="zh-CN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2.43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2.41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</a:rPr>
              <a:t>2.42</a:t>
            </a:r>
          </a:p>
          <a:p>
            <a:pPr algn="ctr">
              <a:lnSpc>
                <a:spcPct val="70000"/>
              </a:lnSpc>
              <a:spcBef>
                <a:spcPct val="50000"/>
              </a:spcBef>
            </a:pPr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278" name="Line 10"/>
          <p:cNvSpPr/>
          <p:nvPr/>
        </p:nvSpPr>
        <p:spPr>
          <a:xfrm flipH="1">
            <a:off x="7598053" y="428704"/>
            <a:ext cx="0" cy="4344204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11279" name="Line 10"/>
          <p:cNvSpPr/>
          <p:nvPr/>
        </p:nvSpPr>
        <p:spPr>
          <a:xfrm flipH="1">
            <a:off x="2953755" y="428704"/>
            <a:ext cx="0" cy="4344204"/>
          </a:xfrm>
          <a:prstGeom prst="line">
            <a:avLst/>
          </a:prstGeom>
          <a:ln w="571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 Box 16"/>
          <p:cNvSpPr txBox="1"/>
          <p:nvPr/>
        </p:nvSpPr>
        <p:spPr>
          <a:xfrm>
            <a:off x="2096347" y="5073002"/>
            <a:ext cx="8321629" cy="9531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2" charset="-122"/>
              </a:rPr>
              <a:t>可看出：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光从一种介质进入到另一种介质时，总有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入射角的正弦与折射角的正弦之比相等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pitchFamily="2" charset="-122"/>
              </a:rPr>
              <a:t>。</a:t>
            </a:r>
          </a:p>
        </p:txBody>
      </p:sp>
      <p:sp>
        <p:nvSpPr>
          <p:cNvPr id="18" name="椭圆 17"/>
          <p:cNvSpPr/>
          <p:nvPr/>
        </p:nvSpPr>
        <p:spPr>
          <a:xfrm>
            <a:off x="6454842" y="857409"/>
            <a:ext cx="1143212" cy="4215594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8741265" y="857409"/>
            <a:ext cx="1143212" cy="4215594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85" name="文本框 15384"/>
          <p:cNvSpPr txBox="1"/>
          <p:nvPr/>
        </p:nvSpPr>
        <p:spPr>
          <a:xfrm>
            <a:off x="1561465" y="1270000"/>
            <a:ext cx="5219700" cy="1938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0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黑体" panose="02010609060101010101" pitchFamily="2" charset="-122"/>
                <a:ea typeface="黑体" panose="02010609060101010101" pitchFamily="2" charset="-122"/>
              </a:rPr>
              <a:t>    1621</a:t>
            </a:r>
            <a:r>
              <a:rPr lang="zh-CN" altLang="en-US" sz="30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黑体" panose="02010609060101010101" pitchFamily="2" charset="-122"/>
                <a:ea typeface="黑体" panose="02010609060101010101" pitchFamily="2" charset="-122"/>
              </a:rPr>
              <a:t>年，荷兰数学家斯涅耳终于找到了入射角和折射角之间的关系，</a:t>
            </a:r>
            <a:r>
              <a:rPr lang="zh-CN" altLang="en-US" sz="30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并把它总结为光的折射定律</a:t>
            </a:r>
            <a:r>
              <a:rPr lang="zh-CN" altLang="en-US" sz="30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黑体" panose="02010609060101010101" pitchFamily="2" charset="-122"/>
                <a:ea typeface="黑体" panose="02010609060101010101" pitchFamily="2" charset="-122"/>
              </a:rPr>
              <a:t>．</a:t>
            </a:r>
          </a:p>
        </p:txBody>
      </p:sp>
      <p:pic>
        <p:nvPicPr>
          <p:cNvPr id="3" name="图片 2" descr="斯涅耳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5150" y="189230"/>
            <a:ext cx="3618865" cy="46443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9193530" y="5158105"/>
            <a:ext cx="1470660" cy="583565"/>
          </a:xfrm>
          <a:prstGeom prst="rect">
            <a:avLst/>
          </a:prstGeom>
          <a:solidFill>
            <a:schemeClr val="accent1"/>
          </a:solidFill>
          <a:ln w="28575" cap="flat" cmpd="sng">
            <a:solidFill>
              <a:schemeClr val="fol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华文楷体" panose="02010600040101010101" charset="-122"/>
              </a:rPr>
              <a:t>斯涅耳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85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5171" y="-95170"/>
            <a:ext cx="12143880" cy="576064"/>
          </a:xfrm>
          <a:prstGeom prst="rect">
            <a:avLst/>
          </a:prstGeom>
          <a:solidFill>
            <a:srgbClr val="36B2E6"/>
          </a:solidFill>
          <a:ln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 sz="2600" b="1" kern="100">
              <a:solidFill>
                <a:srgbClr val="FFFF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841530" y="-67798"/>
            <a:ext cx="6332092" cy="522634"/>
            <a:chOff x="2926854" y="-9378"/>
            <a:chExt cx="6332092" cy="522634"/>
          </a:xfrm>
        </p:grpSpPr>
        <p:sp>
          <p:nvSpPr>
            <p:cNvPr id="10" name="矩形 15"/>
            <p:cNvSpPr/>
            <p:nvPr/>
          </p:nvSpPr>
          <p:spPr>
            <a:xfrm>
              <a:off x="7319342" y="-9240"/>
              <a:ext cx="1657707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1" name="平行四边形 32"/>
            <p:cNvSpPr/>
            <p:nvPr/>
          </p:nvSpPr>
          <p:spPr>
            <a:xfrm>
              <a:off x="8833033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2" name="平行四边形 32"/>
            <p:cNvSpPr/>
            <p:nvPr/>
          </p:nvSpPr>
          <p:spPr>
            <a:xfrm>
              <a:off x="8975004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3" name="矩形 15"/>
            <p:cNvSpPr/>
            <p:nvPr/>
          </p:nvSpPr>
          <p:spPr>
            <a:xfrm flipH="1">
              <a:off x="3185381" y="-9240"/>
              <a:ext cx="1504253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4" name="平行四边形 32"/>
            <p:cNvSpPr/>
            <p:nvPr/>
          </p:nvSpPr>
          <p:spPr>
            <a:xfrm flipH="1">
              <a:off x="3056220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5" name="平行四边形 32"/>
            <p:cNvSpPr/>
            <p:nvPr/>
          </p:nvSpPr>
          <p:spPr>
            <a:xfrm flipH="1">
              <a:off x="2926854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3763645" y="-9378"/>
              <a:ext cx="4582327" cy="5220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平行四边形 32"/>
            <p:cNvSpPr/>
            <p:nvPr/>
          </p:nvSpPr>
          <p:spPr>
            <a:xfrm flipH="1">
              <a:off x="3072095" y="-8605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</p:grpSp>
      <p:sp>
        <p:nvSpPr>
          <p:cNvPr id="56" name="矩形 55"/>
          <p:cNvSpPr/>
          <p:nvPr/>
        </p:nvSpPr>
        <p:spPr>
          <a:xfrm>
            <a:off x="3581937" y="-10752"/>
            <a:ext cx="4683639" cy="4914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 kern="100">
                <a:solidFill>
                  <a:srgbClr val="FFFF00"/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一、折射定律</a:t>
            </a:r>
            <a:endParaRPr lang="en-US" altLang="zh-CN" sz="2600" b="1" kern="100">
              <a:solidFill>
                <a:srgbClr val="FFFF00"/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12289" name="Text Box 3"/>
          <p:cNvSpPr txBox="1"/>
          <p:nvPr/>
        </p:nvSpPr>
        <p:spPr>
          <a:xfrm>
            <a:off x="857250" y="1000125"/>
            <a:ext cx="2214563" cy="58356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Calibri" panose="020f0502020204030204" pitchFamily="34" charset="0"/>
                <a:ea typeface="黑体" panose="02010609060101010101" pitchFamily="2" charset="-122"/>
              </a:rPr>
              <a:t>2.</a:t>
            </a:r>
            <a:r>
              <a:rPr lang="zh-CN" altLang="en-US" sz="3200" b="1">
                <a:latin typeface="Calibri" panose="020f0502020204030204" pitchFamily="34" charset="0"/>
                <a:ea typeface="黑体" panose="02010609060101010101" pitchFamily="2" charset="-122"/>
              </a:rPr>
              <a:t>折射定律：</a:t>
            </a:r>
            <a:endParaRPr lang="en-US" altLang="zh-CN" sz="3200" b="1">
              <a:latin typeface="Calibri" panose="020f0502020204030204" pitchFamily="34" charset="0"/>
              <a:ea typeface="黑体" panose="02010609060101010101" pitchFamily="2" charset="-122"/>
            </a:endParaRPr>
          </a:p>
        </p:txBody>
      </p:sp>
      <p:sp>
        <p:nvSpPr>
          <p:cNvPr id="12290" name="矩形 2"/>
          <p:cNvSpPr/>
          <p:nvPr/>
        </p:nvSpPr>
        <p:spPr>
          <a:xfrm>
            <a:off x="2786063" y="928688"/>
            <a:ext cx="3427412" cy="646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Calibri" panose="020f0502020204030204" pitchFamily="34" charset="0"/>
                <a:ea typeface="黑体" panose="02010609060101010101" pitchFamily="2" charset="-122"/>
                <a:sym typeface="Wingdings" panose="05000000000000000000" pitchFamily="2" charset="2"/>
              </a:rPr>
              <a:t>（斯涅耳定律）</a:t>
            </a:r>
            <a:endParaRPr lang="zh-CN" altLang="en-US" sz="3600" b="1">
              <a:latin typeface="Calibri" panose="020f0502020204030204" pitchFamily="34" charset="0"/>
              <a:ea typeface="黑体" panose="02010609060101010101" pitchFamily="2" charset="-122"/>
            </a:endParaRPr>
          </a:p>
        </p:txBody>
      </p:sp>
      <p:sp>
        <p:nvSpPr>
          <p:cNvPr id="18" name="TextBox 3"/>
          <p:cNvSpPr txBox="1"/>
          <p:nvPr/>
        </p:nvSpPr>
        <p:spPr>
          <a:xfrm>
            <a:off x="786130" y="1643380"/>
            <a:ext cx="9903460" cy="2584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（</a:t>
            </a:r>
            <a:r>
              <a:rPr lang="en-US" altLang="zh-CN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1</a:t>
            </a: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）入射光线、折射光线、法线在同一平面内；</a:t>
            </a:r>
            <a:endParaRPr lang="en-US" altLang="zh-CN" sz="3600" b="1">
              <a:solidFill>
                <a:srgbClr val="0000FF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（</a:t>
            </a:r>
            <a:r>
              <a:rPr lang="en-US" altLang="zh-CN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2</a:t>
            </a: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）</a:t>
            </a: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入射光线、折射光线分居法线两侧；</a:t>
            </a:r>
            <a:endParaRPr lang="en-US" altLang="zh-CN" sz="3600" b="1">
              <a:solidFill>
                <a:srgbClr val="0000FF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（</a:t>
            </a:r>
            <a:r>
              <a:rPr lang="en-US" altLang="zh-CN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3</a:t>
            </a: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）</a:t>
            </a:r>
            <a:r>
              <a:rPr lang="zh-CN" altLang="en-US" sz="3600" b="1">
                <a:solidFill>
                  <a:srgbClr val="0000F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入射角的正弦与折射角的正弦之比为常数</a:t>
            </a:r>
          </a:p>
        </p:txBody>
      </p:sp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2569210" y="4437380"/>
          <a:ext cx="2401570" cy="12382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723900" imgH="431800" progId="Equation.KSEE3">
                  <p:embed/>
                </p:oleObj>
              </mc:Choice>
              <mc:Fallback>
                <p:oleObj r:id="rId2" imgW="723900" imgH="431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569210" y="4437380"/>
                        <a:ext cx="2401570" cy="123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1" name="组合 20"/>
          <p:cNvGrpSpPr/>
          <p:nvPr/>
        </p:nvGrpSpPr>
        <p:grpSpPr>
          <a:xfrm>
            <a:off x="2856135" y="-67798"/>
            <a:ext cx="6332092" cy="522634"/>
            <a:chOff x="2926854" y="-9378"/>
            <a:chExt cx="6332092" cy="522634"/>
          </a:xfrm>
        </p:grpSpPr>
        <p:sp>
          <p:nvSpPr>
            <p:cNvPr id="22" name="矩形 15"/>
            <p:cNvSpPr/>
            <p:nvPr/>
          </p:nvSpPr>
          <p:spPr>
            <a:xfrm>
              <a:off x="7319342" y="-9240"/>
              <a:ext cx="1657707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3" name="平行四边形 32"/>
            <p:cNvSpPr/>
            <p:nvPr/>
          </p:nvSpPr>
          <p:spPr>
            <a:xfrm>
              <a:off x="8833033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平行四边形 32"/>
            <p:cNvSpPr/>
            <p:nvPr/>
          </p:nvSpPr>
          <p:spPr>
            <a:xfrm>
              <a:off x="8975004" y="-9239"/>
              <a:ext cx="28394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5" name="矩形 15"/>
            <p:cNvSpPr/>
            <p:nvPr/>
          </p:nvSpPr>
          <p:spPr>
            <a:xfrm flipH="1">
              <a:off x="3185381" y="-9240"/>
              <a:ext cx="1504253" cy="521862"/>
            </a:xfrm>
            <a:custGeom>
              <a:gdLst>
                <a:gd name="connsiteX0" fmla="*/ 0 w 4586990"/>
                <a:gd name="connsiteY0" fmla="*/ 0 h 442210"/>
                <a:gd name="connsiteX1" fmla="*/ 4586990 w 4586990"/>
                <a:gd name="connsiteY1" fmla="*/ 0 h 442210"/>
                <a:gd name="connsiteX2" fmla="*/ 4586990 w 4586990"/>
                <a:gd name="connsiteY2" fmla="*/ 442210 h 442210"/>
                <a:gd name="connsiteX3" fmla="*/ 0 w 4586990"/>
                <a:gd name="connsiteY3" fmla="*/ 442210 h 442210"/>
                <a:gd name="connsiteX4" fmla="*/ 0 w 4586990"/>
                <a:gd name="connsiteY4" fmla="*/ 0 h 442210"/>
                <a:gd name="connsiteX0-1" fmla="*/ 0 w 4586990"/>
                <a:gd name="connsiteY0-2" fmla="*/ 0 h 449085"/>
                <a:gd name="connsiteX1-3" fmla="*/ 4586990 w 4586990"/>
                <a:gd name="connsiteY1-4" fmla="*/ 0 h 449085"/>
                <a:gd name="connsiteX2-5" fmla="*/ 4401360 w 4586990"/>
                <a:gd name="connsiteY2-6" fmla="*/ 449085 h 449085"/>
                <a:gd name="connsiteX3-7" fmla="*/ 0 w 4586990"/>
                <a:gd name="connsiteY3-8" fmla="*/ 442210 h 449085"/>
                <a:gd name="connsiteX4-9" fmla="*/ 0 w 4586990"/>
                <a:gd name="connsiteY4-10" fmla="*/ 0 h 449085"/>
                <a:gd name="connsiteX0-11" fmla="*/ 2215872 w 4586990"/>
                <a:gd name="connsiteY0-12" fmla="*/ 0 h 449085"/>
                <a:gd name="connsiteX1-13" fmla="*/ 4586990 w 4586990"/>
                <a:gd name="connsiteY1-14" fmla="*/ 0 h 449085"/>
                <a:gd name="connsiteX2-15" fmla="*/ 4401360 w 4586990"/>
                <a:gd name="connsiteY2-16" fmla="*/ 449085 h 449085"/>
                <a:gd name="connsiteX3-17" fmla="*/ 0 w 4586990"/>
                <a:gd name="connsiteY3-18" fmla="*/ 442210 h 449085"/>
                <a:gd name="connsiteX4-19" fmla="*/ 2215872 w 4586990"/>
                <a:gd name="connsiteY4-20" fmla="*/ 0 h 449085"/>
                <a:gd name="connsiteX0-21" fmla="*/ 127349 w 2498467"/>
                <a:gd name="connsiteY0-22" fmla="*/ 0 h 449085"/>
                <a:gd name="connsiteX1-23" fmla="*/ 2498467 w 2498467"/>
                <a:gd name="connsiteY1-24" fmla="*/ 0 h 449085"/>
                <a:gd name="connsiteX2-25" fmla="*/ 2312837 w 2498467"/>
                <a:gd name="connsiteY2-26" fmla="*/ 449085 h 449085"/>
                <a:gd name="connsiteX3-27" fmla="*/ 0 w 2498467"/>
                <a:gd name="connsiteY3-28" fmla="*/ 442210 h 449085"/>
                <a:gd name="connsiteX4-29" fmla="*/ 127349 w 2498467"/>
                <a:gd name="connsiteY4-30" fmla="*/ 0 h 449085"/>
                <a:gd name="connsiteX0-31" fmla="*/ 0 w 2506957"/>
                <a:gd name="connsiteY0-32" fmla="*/ 8031 h 449085"/>
                <a:gd name="connsiteX1-33" fmla="*/ 2506957 w 2506957"/>
                <a:gd name="connsiteY1-34" fmla="*/ 0 h 449085"/>
                <a:gd name="connsiteX2-35" fmla="*/ 2321327 w 2506957"/>
                <a:gd name="connsiteY2-36" fmla="*/ 449085 h 449085"/>
                <a:gd name="connsiteX3-37" fmla="*/ 8490 w 2506957"/>
                <a:gd name="connsiteY3-38" fmla="*/ 442210 h 449085"/>
                <a:gd name="connsiteX4-39" fmla="*/ 0 w 2506957"/>
                <a:gd name="connsiteY4-40" fmla="*/ 8031 h 449085"/>
                <a:gd name="connsiteX0-41" fmla="*/ 0 w 2498467"/>
                <a:gd name="connsiteY0-42" fmla="*/ 0 h 449085"/>
                <a:gd name="connsiteX1-43" fmla="*/ 2498467 w 2498467"/>
                <a:gd name="connsiteY1-44" fmla="*/ 0 h 449085"/>
                <a:gd name="connsiteX2-45" fmla="*/ 2312837 w 2498467"/>
                <a:gd name="connsiteY2-46" fmla="*/ 449085 h 449085"/>
                <a:gd name="connsiteX3-47" fmla="*/ 0 w 2498467"/>
                <a:gd name="connsiteY3-48" fmla="*/ 442210 h 449085"/>
                <a:gd name="connsiteX4-49" fmla="*/ 0 w 2498467"/>
                <a:gd name="connsiteY4-50" fmla="*/ 0 h 449085"/>
                <a:gd name="connsiteX0-51" fmla="*/ 733111 w 2498467"/>
                <a:gd name="connsiteY0-52" fmla="*/ 0 h 449085"/>
                <a:gd name="connsiteX1-53" fmla="*/ 2498467 w 2498467"/>
                <a:gd name="connsiteY1-54" fmla="*/ 0 h 449085"/>
                <a:gd name="connsiteX2-55" fmla="*/ 2312837 w 2498467"/>
                <a:gd name="connsiteY2-56" fmla="*/ 449085 h 449085"/>
                <a:gd name="connsiteX3-57" fmla="*/ 0 w 2498467"/>
                <a:gd name="connsiteY3-58" fmla="*/ 442210 h 449085"/>
                <a:gd name="connsiteX4-59" fmla="*/ 733111 w 2498467"/>
                <a:gd name="connsiteY4-60" fmla="*/ 0 h 449085"/>
                <a:gd name="connsiteX0-61" fmla="*/ 20176 w 1785532"/>
                <a:gd name="connsiteY0-62" fmla="*/ 0 h 449085"/>
                <a:gd name="connsiteX1-63" fmla="*/ 1785532 w 1785532"/>
                <a:gd name="connsiteY1-64" fmla="*/ 0 h 449085"/>
                <a:gd name="connsiteX2-65" fmla="*/ 1599902 w 1785532"/>
                <a:gd name="connsiteY2-66" fmla="*/ 449085 h 449085"/>
                <a:gd name="connsiteX3-67" fmla="*/ 0 w 1785532"/>
                <a:gd name="connsiteY3-68" fmla="*/ 448573 h 449085"/>
                <a:gd name="connsiteX4-69" fmla="*/ 20176 w 1785532"/>
                <a:gd name="connsiteY4-70" fmla="*/ 0 h 449085"/>
                <a:gd name="connsiteX0-71" fmla="*/ 40353 w 1805709"/>
                <a:gd name="connsiteY0-72" fmla="*/ 0 h 454936"/>
                <a:gd name="connsiteX1-73" fmla="*/ 1805709 w 1805709"/>
                <a:gd name="connsiteY1-74" fmla="*/ 0 h 454936"/>
                <a:gd name="connsiteX2-75" fmla="*/ 1620079 w 1805709"/>
                <a:gd name="connsiteY2-76" fmla="*/ 449085 h 454936"/>
                <a:gd name="connsiteX3-77" fmla="*/ 0 w 1805709"/>
                <a:gd name="connsiteY3-78" fmla="*/ 454936 h 454936"/>
                <a:gd name="connsiteX4-79" fmla="*/ 40353 w 1805709"/>
                <a:gd name="connsiteY4-80" fmla="*/ 0 h 454936"/>
                <a:gd name="connsiteX0-81" fmla="*/ 0 w 1805711"/>
                <a:gd name="connsiteY0-82" fmla="*/ 6363 h 454936"/>
                <a:gd name="connsiteX1-83" fmla="*/ 1805711 w 1805711"/>
                <a:gd name="connsiteY1-84" fmla="*/ 0 h 454936"/>
                <a:gd name="connsiteX2-85" fmla="*/ 1620081 w 1805711"/>
                <a:gd name="connsiteY2-86" fmla="*/ 449085 h 454936"/>
                <a:gd name="connsiteX3-87" fmla="*/ 2 w 1805711"/>
                <a:gd name="connsiteY3-88" fmla="*/ 454936 h 454936"/>
                <a:gd name="connsiteX4-89" fmla="*/ 0 w 1805711"/>
                <a:gd name="connsiteY4-90" fmla="*/ 6363 h 454936"/>
                <a:gd name="connsiteX0-91" fmla="*/ 0 w 1805711"/>
                <a:gd name="connsiteY0-92" fmla="*/ 0 h 454936"/>
                <a:gd name="connsiteX1-93" fmla="*/ 1805711 w 1805711"/>
                <a:gd name="connsiteY1-94" fmla="*/ 0 h 454936"/>
                <a:gd name="connsiteX2-95" fmla="*/ 1620081 w 1805711"/>
                <a:gd name="connsiteY2-96" fmla="*/ 449085 h 454936"/>
                <a:gd name="connsiteX3-97" fmla="*/ 2 w 1805711"/>
                <a:gd name="connsiteY3-98" fmla="*/ 454936 h 454936"/>
                <a:gd name="connsiteX4-99" fmla="*/ 0 w 1805711"/>
                <a:gd name="connsiteY4-100" fmla="*/ 0 h 454936"/>
                <a:gd name="connsiteX0-101" fmla="*/ 0 w 1805711"/>
                <a:gd name="connsiteY0-102" fmla="*/ 0 h 449085"/>
                <a:gd name="connsiteX1-103" fmla="*/ 1805711 w 1805711"/>
                <a:gd name="connsiteY1-104" fmla="*/ 0 h 449085"/>
                <a:gd name="connsiteX2-105" fmla="*/ 1620081 w 1805711"/>
                <a:gd name="connsiteY2-106" fmla="*/ 449085 h 449085"/>
                <a:gd name="connsiteX3-107" fmla="*/ 2 w 1805711"/>
                <a:gd name="connsiteY3-108" fmla="*/ 448574 h 449085"/>
                <a:gd name="connsiteX4-109" fmla="*/ 0 w 1805711"/>
                <a:gd name="connsiteY4-110" fmla="*/ 0 h 44908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05711" h="449084">
                  <a:moveTo>
                    <a:pt x="0" y="0"/>
                  </a:moveTo>
                  <a:lnTo>
                    <a:pt x="1805711" y="0"/>
                  </a:lnTo>
                  <a:lnTo>
                    <a:pt x="1620081" y="449085"/>
                  </a:lnTo>
                  <a:lnTo>
                    <a:pt x="2" y="448574"/>
                  </a:lnTo>
                  <a:cubicBezTo>
                    <a:pt x="1" y="299050"/>
                    <a:pt x="1" y="149524"/>
                    <a:pt x="0" y="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平行四边形 32"/>
            <p:cNvSpPr/>
            <p:nvPr/>
          </p:nvSpPr>
          <p:spPr>
            <a:xfrm flipH="1">
              <a:off x="3056220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9" name="平行四边形 32"/>
            <p:cNvSpPr/>
            <p:nvPr/>
          </p:nvSpPr>
          <p:spPr>
            <a:xfrm flipH="1">
              <a:off x="2926854" y="-9240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3763645" y="-9378"/>
              <a:ext cx="4582327" cy="522000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平行四边形 32"/>
            <p:cNvSpPr/>
            <p:nvPr/>
          </p:nvSpPr>
          <p:spPr>
            <a:xfrm flipH="1">
              <a:off x="3072095" y="-8605"/>
              <a:ext cx="258722" cy="521861"/>
            </a:xfrm>
            <a:custGeom>
              <a:gdLst>
                <a:gd name="connsiteX0" fmla="*/ 0 w 139700"/>
                <a:gd name="connsiteY0" fmla="*/ 419103 h 419103"/>
                <a:gd name="connsiteX1" fmla="*/ 34925 w 139700"/>
                <a:gd name="connsiteY1" fmla="*/ 0 h 419103"/>
                <a:gd name="connsiteX2" fmla="*/ 139700 w 139700"/>
                <a:gd name="connsiteY2" fmla="*/ 0 h 419103"/>
                <a:gd name="connsiteX3" fmla="*/ 104775 w 139700"/>
                <a:gd name="connsiteY3" fmla="*/ 419103 h 419103"/>
                <a:gd name="connsiteX4" fmla="*/ 0 w 139700"/>
                <a:gd name="connsiteY4" fmla="*/ 419103 h 419103"/>
                <a:gd name="connsiteX0-1" fmla="*/ 0 w 260350"/>
                <a:gd name="connsiteY0-2" fmla="*/ 419103 h 419103"/>
                <a:gd name="connsiteX1-3" fmla="*/ 155575 w 260350"/>
                <a:gd name="connsiteY1-4" fmla="*/ 0 h 419103"/>
                <a:gd name="connsiteX2-5" fmla="*/ 260350 w 260350"/>
                <a:gd name="connsiteY2-6" fmla="*/ 0 h 419103"/>
                <a:gd name="connsiteX3-7" fmla="*/ 225425 w 260350"/>
                <a:gd name="connsiteY3-8" fmla="*/ 419103 h 419103"/>
                <a:gd name="connsiteX4-9" fmla="*/ 0 w 260350"/>
                <a:gd name="connsiteY4-10" fmla="*/ 419103 h 419103"/>
                <a:gd name="connsiteX0-11" fmla="*/ 0 w 260350"/>
                <a:gd name="connsiteY0-12" fmla="*/ 419103 h 419103"/>
                <a:gd name="connsiteX1-13" fmla="*/ 155575 w 260350"/>
                <a:gd name="connsiteY1-14" fmla="*/ 0 h 419103"/>
                <a:gd name="connsiteX2-15" fmla="*/ 260350 w 260350"/>
                <a:gd name="connsiteY2-16" fmla="*/ 0 h 419103"/>
                <a:gd name="connsiteX3-17" fmla="*/ 95250 w 260350"/>
                <a:gd name="connsiteY3-18" fmla="*/ 419103 h 419103"/>
                <a:gd name="connsiteX4-19" fmla="*/ 0 w 260350"/>
                <a:gd name="connsiteY4-20" fmla="*/ 419103 h 419103"/>
                <a:gd name="connsiteX0-21" fmla="*/ 0 w 260350"/>
                <a:gd name="connsiteY0-22" fmla="*/ 419103 h 419103"/>
                <a:gd name="connsiteX1-23" fmla="*/ 155575 w 260350"/>
                <a:gd name="connsiteY1-24" fmla="*/ 0 h 419103"/>
                <a:gd name="connsiteX2-25" fmla="*/ 260350 w 260350"/>
                <a:gd name="connsiteY2-26" fmla="*/ 0 h 419103"/>
                <a:gd name="connsiteX3-27" fmla="*/ 114300 w 260350"/>
                <a:gd name="connsiteY3-28" fmla="*/ 419103 h 419103"/>
                <a:gd name="connsiteX4-29" fmla="*/ 0 w 260350"/>
                <a:gd name="connsiteY4-30" fmla="*/ 419103 h 419103"/>
                <a:gd name="connsiteX0-31" fmla="*/ 0 w 273050"/>
                <a:gd name="connsiteY0-32" fmla="*/ 422278 h 422278"/>
                <a:gd name="connsiteX1-33" fmla="*/ 155575 w 273050"/>
                <a:gd name="connsiteY1-34" fmla="*/ 3175 h 422278"/>
                <a:gd name="connsiteX2-35" fmla="*/ 273050 w 273050"/>
                <a:gd name="connsiteY2-36" fmla="*/ 0 h 422278"/>
                <a:gd name="connsiteX3-37" fmla="*/ 114300 w 273050"/>
                <a:gd name="connsiteY3-38" fmla="*/ 422278 h 422278"/>
                <a:gd name="connsiteX4-39" fmla="*/ 0 w 273050"/>
                <a:gd name="connsiteY4-40" fmla="*/ 422278 h 422278"/>
                <a:gd name="connsiteX0-41" fmla="*/ 0 w 276225"/>
                <a:gd name="connsiteY0-42" fmla="*/ 425453 h 425453"/>
                <a:gd name="connsiteX1-43" fmla="*/ 155575 w 276225"/>
                <a:gd name="connsiteY1-44" fmla="*/ 6350 h 425453"/>
                <a:gd name="connsiteX2-45" fmla="*/ 276225 w 276225"/>
                <a:gd name="connsiteY2-46" fmla="*/ 0 h 425453"/>
                <a:gd name="connsiteX3-47" fmla="*/ 114300 w 276225"/>
                <a:gd name="connsiteY3-48" fmla="*/ 425453 h 425453"/>
                <a:gd name="connsiteX4-49" fmla="*/ 0 w 276225"/>
                <a:gd name="connsiteY4-50" fmla="*/ 425453 h 425453"/>
                <a:gd name="connsiteX0-51" fmla="*/ 0 w 276225"/>
                <a:gd name="connsiteY0-52" fmla="*/ 425453 h 425453"/>
                <a:gd name="connsiteX1-53" fmla="*/ 158750 w 276225"/>
                <a:gd name="connsiteY1-54" fmla="*/ 3175 h 425453"/>
                <a:gd name="connsiteX2-55" fmla="*/ 276225 w 276225"/>
                <a:gd name="connsiteY2-56" fmla="*/ 0 h 425453"/>
                <a:gd name="connsiteX3-57" fmla="*/ 114300 w 276225"/>
                <a:gd name="connsiteY3-58" fmla="*/ 425453 h 425453"/>
                <a:gd name="connsiteX4-59" fmla="*/ 0 w 276225"/>
                <a:gd name="connsiteY4-60" fmla="*/ 425453 h 425453"/>
                <a:gd name="connsiteX0-61" fmla="*/ 0 w 276225"/>
                <a:gd name="connsiteY0-62" fmla="*/ 422278 h 422278"/>
                <a:gd name="connsiteX1-63" fmla="*/ 158750 w 276225"/>
                <a:gd name="connsiteY1-64" fmla="*/ 0 h 422278"/>
                <a:gd name="connsiteX2-65" fmla="*/ 276225 w 276225"/>
                <a:gd name="connsiteY2-66" fmla="*/ 3175 h 422278"/>
                <a:gd name="connsiteX3-67" fmla="*/ 114300 w 276225"/>
                <a:gd name="connsiteY3-68" fmla="*/ 422278 h 422278"/>
                <a:gd name="connsiteX4-69" fmla="*/ 0 w 276225"/>
                <a:gd name="connsiteY4-70" fmla="*/ 422278 h 422278"/>
                <a:gd name="connsiteX0-71" fmla="*/ 0 w 273050"/>
                <a:gd name="connsiteY0-72" fmla="*/ 422278 h 422278"/>
                <a:gd name="connsiteX1-73" fmla="*/ 158750 w 273050"/>
                <a:gd name="connsiteY1-74" fmla="*/ 0 h 422278"/>
                <a:gd name="connsiteX2-75" fmla="*/ 273050 w 273050"/>
                <a:gd name="connsiteY2-76" fmla="*/ 0 h 422278"/>
                <a:gd name="connsiteX3-77" fmla="*/ 114300 w 273050"/>
                <a:gd name="connsiteY3-78" fmla="*/ 422278 h 422278"/>
                <a:gd name="connsiteX4-79" fmla="*/ 0 w 273050"/>
                <a:gd name="connsiteY4-80" fmla="*/ 422278 h 42227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273050" h="422277">
                  <a:moveTo>
                    <a:pt x="0" y="422278"/>
                  </a:moveTo>
                  <a:lnTo>
                    <a:pt x="158750" y="0"/>
                  </a:lnTo>
                  <a:lnTo>
                    <a:pt x="273050" y="0"/>
                  </a:lnTo>
                  <a:lnTo>
                    <a:pt x="114300" y="422278"/>
                  </a:lnTo>
                  <a:lnTo>
                    <a:pt x="0" y="422278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542925" indent="-8572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087755" indent="-173355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31950" indent="-26035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176780" indent="-347980" algn="l" defTabSz="1087755" rtl="0" fontAlgn="base">
                <a:spcBef>
                  <a:spcPct val="0"/>
                </a:spcBef>
                <a:spcAft>
                  <a:spcPct val="0"/>
                </a:spcAft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1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</p:grpSp>
      <p:sp>
        <p:nvSpPr>
          <p:cNvPr id="34" name="矩形 33"/>
          <p:cNvSpPr/>
          <p:nvPr/>
        </p:nvSpPr>
        <p:spPr>
          <a:xfrm>
            <a:off x="3596542" y="-10752"/>
            <a:ext cx="4683639" cy="4914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42925" indent="-8572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087755" indent="-173355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31950" indent="-26035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176780" indent="-347980" algn="l" defTabSz="1087755" rtl="0" fontAlgn="base">
              <a:spcBef>
                <a:spcPct val="0"/>
              </a:spcBef>
              <a:spcAft>
                <a:spcPct val="0"/>
              </a:spcAft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1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600" b="1" kern="100">
                <a:solidFill>
                  <a:srgbClr val="FFFF00"/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一、折射定律</a:t>
            </a:r>
            <a:endParaRPr lang="en-US" altLang="zh-CN" sz="2600" b="1" kern="100">
              <a:solidFill>
                <a:srgbClr val="FFFF00"/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https://d.book118.com/275134312000011101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 anchor="t">
        <a:spAutoFit/>
      </a:bodyPr>
      <a:lstStyle>
        <a:defPPr eaLnBrk="1" latinLnBrk="0" hangingPunct="1">
          <a:lnSpc>
            <a:spcPct val="150000"/>
          </a:lnSpc>
          <a:defRPr lang="zh-CN" altLang="en-US" b="1">
            <a:solidFill>
              <a:schemeClr val="tx1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宋体</vt:lpstr>
      <vt:lpstr>黑体</vt:lpstr>
      <vt:lpstr>华文楷体</vt:lpstr>
      <vt:lpstr>楷体</vt:lpstr>
      <vt:lpstr>Times New Roman</vt:lpstr>
      <vt:lpstr>微软雅黑</vt:lpstr>
      <vt:lpstr>华文新魏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（思考：如果将玻璃换成其它介质，入射角和折射角的正弦之比是否具有相同的结论？）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2024-09-09T03:44:04.214</cp:lastPrinted>
  <dcterms:created xsi:type="dcterms:W3CDTF">2024-09-08T19:44:04Z</dcterms:created>
  <dcterms:modified xsi:type="dcterms:W3CDTF">2024-09-08T19:44:06Z</dcterms:modified>
</cp:coreProperties>
</file>