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9525000" cy="53467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A7E24A8-5C42-4F5C-A436-701D8A77A7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C2D7CB-5A4B-402C-9765-D1C21C3362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2EC616B-7402-4515-8E51-4A5B3C971F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3C95A74-1E41-4798-B010-A54C1FA538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BA98E1B-D4B0-4814-8927-44DBF2A3ED0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529F4A7-15B6-4E60-B59C-C97788E4DCB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87661CF-4FD4-4B70-A2C2-583855766C1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80161E-BFC7-4A53-B5BA-F4A11BB944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8E4A43-465A-4303-B29A-8C204480DA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CCD43C-7309-448A-B783-D2A6C99415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BEDAF2-73DC-48AC-98D6-5E3DEEE3AD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8.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9.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0.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4.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5200143334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TextBox 4"/>
          <p:cNvSpPr txBox="1"/>
          <p:nvPr/>
        </p:nvSpPr>
        <p:spPr>
          <a:xfrm>
            <a:off x="952500" y="952500"/>
            <a:ext cx="952500" cy="33337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5" name="AutoShape 5"/>
          <p:cNvSpPr/>
          <p:nvPr/>
        </p:nvSpPr>
        <p:spPr>
          <a:xfrm>
            <a:off x="6345478" y="2490290"/>
            <a:ext cx="4305017" cy="4305017"/>
          </a:xfrm>
          <a:prstGeom prst="ellipse">
            <a:avLst/>
          </a:prstGeom>
          <a:solidFill>
            <a:schemeClr val="accent1">
              <a:lumMod val="40000"/>
              <a:lumOff val="60000"/>
              <a:alpha val="3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TextBox 6"/>
          <p:cNvSpPr txBox="1"/>
          <p:nvPr/>
        </p:nvSpPr>
        <p:spPr>
          <a:xfrm rot="5400000">
            <a:off x="8629850" y="1435061"/>
            <a:ext cx="1314049" cy="544711"/>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375"/>
              </a:spcBef>
            </a:pPr>
            <a:r>
              <a:rPr lang="en-US" sz="1200">
                <a:solidFill>
                  <a:schemeClr val="accent1"/>
                </a:solidFill>
                <a:latin typeface="Microsoft Yahei"/>
                <a:ea typeface="Microsoft Yahei"/>
                <a:cs typeface="Microsoft Yahei"/>
              </a:rPr>
              <a:t>2023</a:t>
            </a:r>
          </a:p>
        </p:txBody>
      </p:sp>
      <p:cxnSp>
        <p:nvCxnSpPr>
          <p:cNvPr id="7" name="Connector 7"/>
          <p:cNvCxnSpPr/>
          <p:nvPr/>
        </p:nvCxnSpPr>
        <p:spPr>
          <a:xfrm flipH="1">
            <a:off x="9277350" y="384414"/>
            <a:ext cx="0" cy="623568"/>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7220871" y="3351609"/>
            <a:ext cx="2554230" cy="255423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826938" y="-984734"/>
            <a:ext cx="1969468" cy="1969468"/>
          </a:xfrm>
          <a:prstGeom prst="ellipse">
            <a:avLst/>
          </a:prstGeom>
          <a:solidFill>
            <a:schemeClr val="accent1">
              <a:alpha val="26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TextBox 10"/>
          <p:cNvSpPr txBox="1"/>
          <p:nvPr/>
        </p:nvSpPr>
        <p:spPr>
          <a:xfrm>
            <a:off x="1619384" y="1355229"/>
            <a:ext cx="6286233" cy="833438"/>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solidFill>
                <a:latin typeface="Microsoft Yahei"/>
                <a:ea typeface="Microsoft Yahei"/>
                <a:cs typeface="Microsoft Yahei"/>
              </a:rPr>
              <a:t>环境法律责任ppt</a:t>
            </a:r>
          </a:p>
        </p:txBody>
      </p:sp>
      <p:sp>
        <p:nvSpPr>
          <p:cNvPr id="11" name="TextBox 11"/>
          <p:cNvSpPr txBox="1"/>
          <p:nvPr/>
        </p:nvSpPr>
        <p:spPr>
          <a:xfrm>
            <a:off x="1532176" y="3351609"/>
            <a:ext cx="6273013" cy="655439"/>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375"/>
              </a:spcBef>
            </a:pPr>
            <a:endParaRPr lang="en-US" sz="1575">
              <a:solidFill>
                <a:schemeClr val="accent1"/>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0" y="-39814"/>
            <a:ext cx="1704101" cy="5435727"/>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TextBox 5"/>
          <p:cNvSpPr txBox="1"/>
          <p:nvPr/>
        </p:nvSpPr>
        <p:spPr>
          <a:xfrm rot="5400000">
            <a:off x="-2085815" y="1439799"/>
            <a:ext cx="6358696" cy="302508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9600">
                <a:solidFill>
                  <a:srgbClr val="FFFFFF">
                    <a:alpha val="46000"/>
                  </a:srgbClr>
                </a:solidFill>
                <a:latin typeface="Microsoft Yahei"/>
                <a:ea typeface="Microsoft Yahei"/>
                <a:cs typeface="Microsoft Yahei"/>
              </a:rPr>
              <a:t>contents</a:t>
            </a:r>
          </a:p>
        </p:txBody>
      </p:sp>
      <p:sp>
        <p:nvSpPr>
          <p:cNvPr id="6" name="TextBox 6"/>
          <p:cNvSpPr txBox="1"/>
          <p:nvPr/>
        </p:nvSpPr>
        <p:spPr>
          <a:xfrm>
            <a:off x="1704101" y="2011299"/>
            <a:ext cx="2833586" cy="16192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200" b="1">
                <a:solidFill>
                  <a:schemeClr val="accent1"/>
                </a:solidFill>
                <a:latin typeface="Microsoft Yahei"/>
                <a:ea typeface="Microsoft Yahei"/>
                <a:cs typeface="Microsoft Yahei"/>
              </a:rPr>
              <a:t>目录</a:t>
            </a:r>
          </a:p>
        </p:txBody>
      </p:sp>
      <p:sp>
        <p:nvSpPr>
          <p:cNvPr id="7" name="TextBox 7"/>
          <p:cNvSpPr txBox="1"/>
          <p:nvPr/>
        </p:nvSpPr>
        <p:spPr>
          <a:xfrm>
            <a:off x="4981406" y="868299"/>
            <a:ext cx="3625313" cy="27622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18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环境法律责任的分类</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环境法律责任的构成要件</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环境法律责任的法律后果</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环境法律责任的发展趋势</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环境法律责任的实践应用</a:t>
            </a:r>
          </a:p>
        </p:txBody>
      </p:sp>
      <p:cxnSp>
        <p:nvCxnSpPr>
          <p:cNvPr id="8" name="Connector 8"/>
          <p:cNvCxnSpPr/>
          <p:nvPr/>
        </p:nvCxnSpPr>
        <p:spPr>
          <a:xfrm flipH="1">
            <a:off x="4686778" y="1102222"/>
            <a:ext cx="0" cy="3151654"/>
          </a:xfrm>
          <a:prstGeom prst="line">
            <a:avLst/>
          </a:prstGeom>
          <a:ln w="9525">
            <a:solidFill>
              <a:schemeClr val="accent1"/>
            </a:solidFill>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8776438" y="22969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8905853" y="22969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9040961" y="22969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9170375" y="22969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8776438" y="353237"/>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8905853" y="353237"/>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9040961" y="353237"/>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9170375" y="353237"/>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269483" y="490655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398898" y="490655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534006" y="490655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663420" y="490655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269483" y="5030096"/>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398898" y="5030096"/>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34006" y="5030096"/>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63420" y="5030096"/>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4007290" y="1330316"/>
            <a:ext cx="1510421" cy="1510421"/>
          </a:xfrm>
          <a:prstGeom prst="rect">
            <a:avLst/>
          </a:prstGeom>
          <a:solidFill>
            <a:schemeClr val="lt1"/>
          </a:solidFill>
          <a:ln w="38100">
            <a:solidFill>
              <a:schemeClr val="accent1"/>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21" name="Connector 21"/>
          <p:cNvCxnSpPr/>
          <p:nvPr/>
        </p:nvCxnSpPr>
        <p:spPr>
          <a:xfrm flipV="1">
            <a:off x="5647220" y="1003059"/>
            <a:ext cx="776788" cy="654516"/>
          </a:xfrm>
          <a:prstGeom prst="line">
            <a:avLst/>
          </a:prstGeom>
          <a:ln w="19050">
            <a:solidFill>
              <a:schemeClr val="accent1"/>
            </a:solidFill>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flipV="1">
            <a:off x="3088445" y="2186221"/>
            <a:ext cx="776788" cy="654516"/>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sp>
        <p:nvSpPr>
          <p:cNvPr id="23" name="TextBox 23"/>
          <p:cNvSpPr txBox="1"/>
          <p:nvPr/>
        </p:nvSpPr>
        <p:spPr>
          <a:xfrm>
            <a:off x="996551" y="3075251"/>
            <a:ext cx="7531897" cy="90487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pPr>
            <a:r>
              <a:rPr lang="en-US" sz="3600" b="1">
                <a:solidFill>
                  <a:schemeClr val="accent1"/>
                </a:solidFill>
                <a:latin typeface="Microsoft Yahei"/>
                <a:ea typeface="Microsoft Yahei"/>
                <a:cs typeface="Microsoft Yahei"/>
              </a:rPr>
              <a:t>引言</a:t>
            </a:r>
          </a:p>
        </p:txBody>
      </p:sp>
      <p:sp>
        <p:nvSpPr>
          <p:cNvPr id="24" name="TextBox 24"/>
          <p:cNvSpPr txBox="1"/>
          <p:nvPr/>
        </p:nvSpPr>
        <p:spPr>
          <a:xfrm>
            <a:off x="996551" y="1454496"/>
            <a:ext cx="7531897" cy="12620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pPr>
            <a:r>
              <a:rPr lang="en-US" sz="5400" b="1">
                <a:solidFill>
                  <a:schemeClr val="accent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4" name="Picture 4"/>
          <p:cNvPicPr>
            <a:picLocks noChangeAspect="1"/>
          </p:cNvPicPr>
          <p:nvPr/>
        </p:nvPicPr>
        <p:blipFill>
          <a:blip r:embed="rId3">
            <a:alphaModFix amt="70000"/>
          </a:blip>
          <a:srcRect l="22083" r="22083"/>
          <a:stretch>
            <a:fillRect/>
          </a:stretch>
        </p:blipFill>
        <p:spPr>
          <a:xfrm>
            <a:off x="733971" y="1105724"/>
            <a:ext cx="3783825" cy="3783825"/>
          </a:xfrm>
          <a:prstGeom prst="roundRect">
            <a:avLst/>
          </a:prstGeom>
        </p:spPr>
      </p:pic>
      <p:sp>
        <p:nvSpPr>
          <p:cNvPr id="5" name="TextBox 5"/>
          <p:cNvSpPr txBox="1"/>
          <p:nvPr/>
        </p:nvSpPr>
        <p:spPr>
          <a:xfrm>
            <a:off x="4891990" y="1105724"/>
            <a:ext cx="3718928" cy="94059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环境保护与可持续发展已成为全球关注的问题，环境法律责任作为环境保护的重要手段之一，得到了越来越多的重视和实践。</a:t>
            </a:r>
          </a:p>
        </p:txBody>
      </p:sp>
      <p:sp>
        <p:nvSpPr>
          <p:cNvPr id="6" name="TextBox 6"/>
          <p:cNvSpPr txBox="1"/>
          <p:nvPr/>
        </p:nvSpPr>
        <p:spPr>
          <a:xfrm>
            <a:off x="4891990" y="2899456"/>
            <a:ext cx="3718928" cy="94059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环境法律责任旨在通过法律手段，促进企业、政府和个人的环境保护行为，加强环境监管和管理，实现生态文明建设和可持续发展。</a:t>
            </a:r>
          </a:p>
        </p:txBody>
      </p:sp>
      <p:sp>
        <p:nvSpPr>
          <p:cNvPr id="7" name="AutoShape 7"/>
          <p:cNvSpPr/>
          <p:nvPr/>
        </p:nvSpPr>
        <p:spPr>
          <a:xfrm>
            <a:off x="355440" y="27758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355440" y="369597"/>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355440" y="46160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355440" y="55361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TextBox 27"/>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目的和背景</a:t>
            </a:r>
          </a:p>
        </p:txBody>
      </p:sp>
      <p:sp>
        <p:nvSpPr>
          <p:cNvPr id="28" name="AutoShape 28"/>
          <p:cNvSpPr/>
          <p:nvPr/>
        </p:nvSpPr>
        <p:spPr>
          <a:xfrm>
            <a:off x="7941969" y="-729230"/>
            <a:ext cx="1348588" cy="1348588"/>
          </a:xfrm>
          <a:prstGeom prst="ellipse">
            <a:avLst/>
          </a:prstGeom>
          <a:gradFill>
            <a:gsLst>
              <a:gs pos="0">
                <a:schemeClr val="accent2">
                  <a:alpha val="19000"/>
                </a:schemeClr>
              </a:gs>
              <a:gs pos="100000">
                <a:schemeClr val="accent1">
                  <a:alpha val="19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275288" y="3718958"/>
            <a:ext cx="550576" cy="550576"/>
          </a:xfrm>
          <a:prstGeom prst="ellipse">
            <a:avLst/>
          </a:prstGeom>
          <a:gradFill>
            <a:gsLst>
              <a:gs pos="0">
                <a:schemeClr val="accent4">
                  <a:lumMod val="40000"/>
                  <a:lumOff val="60000"/>
                  <a:alpha val="20000"/>
                  <a:lumMod val="75000"/>
                </a:schemeClr>
              </a:gs>
              <a:gs pos="100000">
                <a:schemeClr val="accent4">
                  <a:alpha val="2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TextBox 4"/>
          <p:cNvSpPr txBox="1"/>
          <p:nvPr/>
        </p:nvSpPr>
        <p:spPr>
          <a:xfrm>
            <a:off x="355440" y="1380177"/>
            <a:ext cx="3576153" cy="65722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050">
                <a:solidFill>
                  <a:schemeClr val="dk1"/>
                </a:solidFill>
                <a:latin typeface="Microsoft Yahei"/>
                <a:ea typeface="Microsoft Yahei"/>
                <a:cs typeface="Microsoft Yahei"/>
              </a:rPr>
              <a:t>环境法律责任是指因违反环境法律法规或因环境法律法规的不完善而导致的法律责任和后果。</a:t>
            </a:r>
          </a:p>
        </p:txBody>
      </p:sp>
      <p:sp>
        <p:nvSpPr>
          <p:cNvPr id="5" name="TextBox 5"/>
          <p:cNvSpPr txBox="1"/>
          <p:nvPr/>
        </p:nvSpPr>
        <p:spPr>
          <a:xfrm>
            <a:off x="538745" y="3468227"/>
            <a:ext cx="3530492" cy="890588"/>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050">
                <a:solidFill>
                  <a:schemeClr val="dk1"/>
                </a:solidFill>
                <a:latin typeface="Microsoft Yahei"/>
                <a:ea typeface="Microsoft Yahei"/>
                <a:cs typeface="Microsoft Yahei"/>
              </a:rPr>
              <a:t>环境法律责任包括民事责任、行政责任和刑事责任，涵盖了环境保护的各个方面，如污染防治、生态保护、资源利用等。</a:t>
            </a:r>
          </a:p>
        </p:txBody>
      </p:sp>
      <p:sp>
        <p:nvSpPr>
          <p:cNvPr id="6" name="AutoShape 6"/>
          <p:cNvSpPr/>
          <p:nvPr/>
        </p:nvSpPr>
        <p:spPr>
          <a:xfrm>
            <a:off x="355440" y="27758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355440" y="369597"/>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355440" y="46160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355440" y="55361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TextBox 26"/>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定义和概念</a:t>
            </a:r>
          </a:p>
        </p:txBody>
      </p:sp>
      <p:sp>
        <p:nvSpPr>
          <p:cNvPr id="27" name="AutoShape 27"/>
          <p:cNvSpPr/>
          <p:nvPr/>
        </p:nvSpPr>
        <p:spPr>
          <a:xfrm>
            <a:off x="482502" y="2582814"/>
            <a:ext cx="548022" cy="96092"/>
          </a:xfrm>
          <a:prstGeom prst="rect">
            <a:avLst/>
          </a:prstGeom>
          <a:solidFill>
            <a:schemeClr val="accent2">
              <a:lumMod val="60000"/>
              <a:lumOff val="40000"/>
            </a:schemeClr>
          </a:solidFill>
        </p:spPr>
        <p:style>
          <a:lnRef idx="0">
            <a:schemeClr val="accent2"/>
          </a:lnRef>
          <a:fillRef idx="1">
            <a:schemeClr val="accent2"/>
          </a:fillRef>
          <a:effectRef idx="0">
            <a:schemeClr val="accent2"/>
          </a:effectRef>
          <a:fontRef idx="minor">
            <a:schemeClr val="lt1"/>
          </a:fontRef>
        </p:style>
        <p:txBody>
          <a:bodyPr rtlCol="0" anchor="ct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a:pPr algn="ctr">
              <a:spcBef>
                <a:spcPts val="375"/>
              </a:spcBef>
              <a:defRPr/>
            </a:pPr>
            <a:endParaRPr lang="en-US" sz="1100"/>
          </a:p>
        </p:txBody>
      </p:sp>
      <p:sp>
        <p:nvSpPr>
          <p:cNvPr id="28" name="AutoShape 28"/>
          <p:cNvSpPr/>
          <p:nvPr/>
        </p:nvSpPr>
        <p:spPr>
          <a:xfrm>
            <a:off x="441165" y="2582814"/>
            <a:ext cx="96092" cy="96092"/>
          </a:xfrm>
          <a:prstGeom prst="ellipse">
            <a:avLst/>
          </a:prstGeom>
          <a:solidFill>
            <a:schemeClr val="accent2">
              <a:lumMod val="60000"/>
              <a:lumOff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74565" y="2582814"/>
            <a:ext cx="96092" cy="96092"/>
          </a:xfrm>
          <a:prstGeom prst="ellipse">
            <a:avLst/>
          </a:prstGeom>
          <a:solidFill>
            <a:schemeClr val="accent2">
              <a:lumMod val="60000"/>
              <a:lumOff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30" name="Connector 30"/>
          <p:cNvCxnSpPr/>
          <p:nvPr/>
        </p:nvCxnSpPr>
        <p:spPr>
          <a:xfrm>
            <a:off x="1030524" y="2631281"/>
            <a:ext cx="5027276"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1" name="AutoShape 31"/>
          <p:cNvSpPr/>
          <p:nvPr/>
        </p:nvSpPr>
        <p:spPr>
          <a:xfrm>
            <a:off x="690942" y="4652434"/>
            <a:ext cx="548022" cy="96092"/>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649605" y="4652434"/>
            <a:ext cx="96092" cy="96092"/>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1183005" y="4652434"/>
            <a:ext cx="96092" cy="96092"/>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34" name="Connector 34"/>
          <p:cNvCxnSpPr/>
          <p:nvPr/>
        </p:nvCxnSpPr>
        <p:spPr>
          <a:xfrm>
            <a:off x="1238964" y="4710426"/>
            <a:ext cx="4807544"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5" name="AutoShape 35"/>
          <p:cNvSpPr/>
          <p:nvPr/>
        </p:nvSpPr>
        <p:spPr>
          <a:xfrm>
            <a:off x="7978616" y="-1006838"/>
            <a:ext cx="1695299" cy="1695299"/>
          </a:xfrm>
          <a:prstGeom prst="ellipse">
            <a:avLst/>
          </a:prstGeom>
          <a:gradFill>
            <a:gsLst>
              <a:gs pos="0">
                <a:schemeClr val="accent4">
                  <a:lumMod val="40000"/>
                  <a:lumOff val="60000"/>
                  <a:alpha val="22000"/>
                  <a:lumMod val="75000"/>
                </a:schemeClr>
              </a:gs>
              <a:gs pos="100000">
                <a:schemeClr val="accent4">
                  <a:alpha val="22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6" name="Picture 36"/>
          <p:cNvPicPr>
            <a:picLocks noChangeAspect="1"/>
          </p:cNvPicPr>
          <p:nvPr/>
        </p:nvPicPr>
        <p:blipFill>
          <a:blip r:embed="rId3">
            <a:alphaModFix amt="70000"/>
          </a:blip>
          <a:srcRect l="25000" r="25000"/>
          <a:stretch>
            <a:fillRect/>
          </a:stretch>
        </p:blipFill>
        <p:spPr>
          <a:xfrm>
            <a:off x="6096320" y="1015032"/>
            <a:ext cx="2874862" cy="3833150"/>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nvGrpSpPr>
          <p:cNvPr id="4" name="Group 4"/>
          <p:cNvGrpSpPr/>
          <p:nvPr/>
        </p:nvGrpSpPr>
        <p:grpSpPr>
          <a:xfrm>
            <a:off x="355440" y="221399"/>
            <a:ext cx="402793" cy="344077"/>
            <a:chOff x="355440" y="221399"/>
            <a:chExt cx="402793" cy="344077"/>
          </a:xfrm>
        </p:grpSpPr>
        <p:sp>
          <p:nvSpPr>
            <p:cNvPr id="5" name="AutoShape 5"/>
            <p:cNvSpPr/>
            <p:nvPr/>
          </p:nvSpPr>
          <p:spPr>
            <a:xfrm>
              <a:off x="355440" y="223703"/>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449257" y="221399"/>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538379" y="222740"/>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624819" y="22974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706988" y="226519"/>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355440" y="315714"/>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449257" y="31341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538379" y="31475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624819" y="32175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706988" y="31853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355440" y="407725"/>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449257" y="40542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538379" y="40676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624819" y="413769"/>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706988" y="41054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355440" y="49973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449257" y="497431"/>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38379" y="498772"/>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24819" y="50578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06988" y="502551"/>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sp>
        <p:nvSpPr>
          <p:cNvPr id="25" name="TextBox 25"/>
          <p:cNvSpPr txBox="1"/>
          <p:nvPr/>
        </p:nvSpPr>
        <p:spPr>
          <a:xfrm>
            <a:off x="758233" y="176297"/>
            <a:ext cx="7815272" cy="4342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2400" b="1">
                <a:solidFill>
                  <a:schemeClr val="accent1"/>
                </a:solidFill>
                <a:latin typeface="Microsoft Yahei"/>
                <a:ea typeface="Microsoft Yahei"/>
                <a:cs typeface="Microsoft Yahei"/>
              </a:rPr>
              <a:t>环境法律责任的重要性</a:t>
            </a:r>
          </a:p>
        </p:txBody>
      </p:sp>
      <p:sp>
        <p:nvSpPr>
          <p:cNvPr id="26" name="AutoShape 26"/>
          <p:cNvSpPr/>
          <p:nvPr/>
        </p:nvSpPr>
        <p:spPr>
          <a:xfrm>
            <a:off x="472348" y="1178150"/>
            <a:ext cx="2587408" cy="3380323"/>
          </a:xfrm>
          <a:prstGeom prst="roundRect">
            <a:avLst>
              <a:gd name="adj" fmla="val 9570"/>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3430843" y="1178150"/>
            <a:ext cx="2587408" cy="3380323"/>
          </a:xfrm>
          <a:prstGeom prst="roundRect">
            <a:avLst>
              <a:gd name="adj" fmla="val 10537"/>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6380588" y="1178150"/>
            <a:ext cx="2587408" cy="3380323"/>
          </a:xfrm>
          <a:prstGeom prst="roundRect">
            <a:avLst>
              <a:gd name="adj" fmla="val 9247"/>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TextBox 29"/>
          <p:cNvSpPr txBox="1"/>
          <p:nvPr/>
        </p:nvSpPr>
        <p:spPr>
          <a:xfrm>
            <a:off x="3584583" y="3312804"/>
            <a:ext cx="2279927" cy="10057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200">
                <a:solidFill>
                  <a:srgbClr val="FFFFFF"/>
                </a:solidFill>
                <a:latin typeface="Microsoft Yahei"/>
                <a:ea typeface="Microsoft Yahei"/>
                <a:cs typeface="Microsoft Yahei"/>
              </a:rPr>
              <a:t>环境法律责任有利于促进企业、政府和个人的环境保护意识和行为，推动环境法律法规的完善和执行。</a:t>
            </a:r>
          </a:p>
        </p:txBody>
      </p:sp>
      <p:sp>
        <p:nvSpPr>
          <p:cNvPr id="30" name="TextBox 30"/>
          <p:cNvSpPr txBox="1"/>
          <p:nvPr/>
        </p:nvSpPr>
        <p:spPr>
          <a:xfrm>
            <a:off x="6534328" y="3312804"/>
            <a:ext cx="2279927" cy="10057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200">
                <a:solidFill>
                  <a:srgbClr val="FFFFFF"/>
                </a:solidFill>
                <a:latin typeface="Microsoft Yahei"/>
                <a:ea typeface="Microsoft Yahei"/>
                <a:cs typeface="Microsoft Yahei"/>
              </a:rPr>
              <a:t>环境法律责任可以制裁环境违法行为，赔偿受害人损失，提高环境违法成本，遏制环境污染和生态破坏现象的发生。</a:t>
            </a:r>
          </a:p>
        </p:txBody>
      </p:sp>
      <p:pic>
        <p:nvPicPr>
          <p:cNvPr id="31" name="Picture 31"/>
          <p:cNvPicPr>
            <a:picLocks noChangeAspect="1"/>
          </p:cNvPicPr>
          <p:nvPr/>
        </p:nvPicPr>
        <p:blipFill>
          <a:blip r:embed="rId3"/>
          <a:srcRect l="4522" r="4522"/>
          <a:stretch>
            <a:fillRect/>
          </a:stretch>
        </p:blipFill>
        <p:spPr>
          <a:xfrm>
            <a:off x="720280" y="1384323"/>
            <a:ext cx="2088176" cy="1721869"/>
          </a:xfrm>
          <a:prstGeom prst="roundRect">
            <a:avLst/>
          </a:prstGeom>
        </p:spPr>
      </p:pic>
      <p:pic>
        <p:nvPicPr>
          <p:cNvPr id="32" name="Picture 32"/>
          <p:cNvPicPr>
            <a:picLocks noChangeAspect="1"/>
          </p:cNvPicPr>
          <p:nvPr/>
        </p:nvPicPr>
        <p:blipFill>
          <a:blip r:embed="rId4"/>
          <a:srcRect l="7554" r="7554"/>
          <a:stretch>
            <a:fillRect/>
          </a:stretch>
        </p:blipFill>
        <p:spPr>
          <a:xfrm>
            <a:off x="3680458" y="1384323"/>
            <a:ext cx="2088176" cy="1721869"/>
          </a:xfrm>
          <a:prstGeom prst="roundRect">
            <a:avLst/>
          </a:prstGeom>
        </p:spPr>
      </p:pic>
      <p:pic>
        <p:nvPicPr>
          <p:cNvPr id="33" name="Picture 33"/>
          <p:cNvPicPr>
            <a:picLocks noChangeAspect="1"/>
          </p:cNvPicPr>
          <p:nvPr/>
        </p:nvPicPr>
        <p:blipFill>
          <a:blip r:embed="rId5"/>
          <a:srcRect l="8413" r="8413"/>
          <a:stretch>
            <a:fillRect/>
          </a:stretch>
        </p:blipFill>
        <p:spPr>
          <a:xfrm>
            <a:off x="6630204" y="1384323"/>
            <a:ext cx="2088176" cy="1721869"/>
          </a:xfrm>
          <a:prstGeom prst="roundRect">
            <a:avLst/>
          </a:prstGeom>
        </p:spPr>
      </p:pic>
      <p:sp>
        <p:nvSpPr>
          <p:cNvPr id="34" name="TextBox 34"/>
          <p:cNvSpPr txBox="1"/>
          <p:nvPr/>
        </p:nvSpPr>
        <p:spPr>
          <a:xfrm>
            <a:off x="596741" y="3312804"/>
            <a:ext cx="2278243" cy="7771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200">
                <a:solidFill>
                  <a:srgbClr val="FFFFFF"/>
                </a:solidFill>
                <a:latin typeface="Microsoft Yahei"/>
                <a:ea typeface="Microsoft Yahei"/>
                <a:cs typeface="Microsoft Yahei"/>
              </a:rPr>
              <a:t>环境法律责任是落实生态文明建设和可持续发展的重要保障。</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8776438" y="22969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8905853" y="22969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9040961" y="22969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9170375" y="22969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8776438" y="353237"/>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8905853" y="353237"/>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9040961" y="353237"/>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9170375" y="353237"/>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269483" y="490655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398898" y="490655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534006" y="490655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663420" y="490655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269483" y="5030096"/>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398898" y="5030096"/>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34006" y="5030096"/>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63420" y="5030096"/>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4007290" y="1330316"/>
            <a:ext cx="1510421" cy="1510421"/>
          </a:xfrm>
          <a:prstGeom prst="rect">
            <a:avLst/>
          </a:prstGeom>
          <a:solidFill>
            <a:schemeClr val="lt1"/>
          </a:solidFill>
          <a:ln w="38100">
            <a:solidFill>
              <a:schemeClr val="accent1"/>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21" name="Connector 21"/>
          <p:cNvCxnSpPr/>
          <p:nvPr/>
        </p:nvCxnSpPr>
        <p:spPr>
          <a:xfrm flipV="1">
            <a:off x="5647220" y="1003059"/>
            <a:ext cx="776788" cy="654516"/>
          </a:xfrm>
          <a:prstGeom prst="line">
            <a:avLst/>
          </a:prstGeom>
          <a:ln w="19050">
            <a:solidFill>
              <a:schemeClr val="accent1"/>
            </a:solidFill>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flipV="1">
            <a:off x="3088445" y="2186221"/>
            <a:ext cx="776788" cy="654516"/>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sp>
        <p:nvSpPr>
          <p:cNvPr id="23" name="TextBox 23"/>
          <p:cNvSpPr txBox="1"/>
          <p:nvPr/>
        </p:nvSpPr>
        <p:spPr>
          <a:xfrm>
            <a:off x="996551" y="3075251"/>
            <a:ext cx="7531897" cy="90487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pPr>
            <a:r>
              <a:rPr lang="en-US" sz="3600" b="1">
                <a:solidFill>
                  <a:schemeClr val="accent1"/>
                </a:solidFill>
                <a:latin typeface="Microsoft Yahei"/>
                <a:ea typeface="Microsoft Yahei"/>
                <a:cs typeface="Microsoft Yahei"/>
              </a:rPr>
              <a:t>环境法律责任的分类</a:t>
            </a:r>
          </a:p>
        </p:txBody>
      </p:sp>
      <p:sp>
        <p:nvSpPr>
          <p:cNvPr id="24" name="TextBox 24"/>
          <p:cNvSpPr txBox="1"/>
          <p:nvPr/>
        </p:nvSpPr>
        <p:spPr>
          <a:xfrm>
            <a:off x="996551" y="1454496"/>
            <a:ext cx="7531897" cy="12620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pPr>
            <a:r>
              <a:rPr lang="en-US" sz="5400" b="1">
                <a:solidFill>
                  <a:schemeClr val="accent1"/>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4" name="Picture 4"/>
          <p:cNvPicPr>
            <a:picLocks noChangeAspect="1"/>
          </p:cNvPicPr>
          <p:nvPr/>
        </p:nvPicPr>
        <p:blipFill>
          <a:blip r:embed="rId3">
            <a:alphaModFix amt="70000"/>
          </a:blip>
          <a:stretch>
            <a:fillRect/>
          </a:stretch>
        </p:blipFill>
        <p:spPr>
          <a:xfrm>
            <a:off x="733971" y="1105724"/>
            <a:ext cx="3783825" cy="3783825"/>
          </a:xfrm>
          <a:prstGeom prst="roundRect">
            <a:avLst/>
          </a:prstGeom>
        </p:spPr>
      </p:pic>
      <p:sp>
        <p:nvSpPr>
          <p:cNvPr id="5" name="TextBox 5"/>
          <p:cNvSpPr txBox="1"/>
          <p:nvPr/>
        </p:nvSpPr>
        <p:spPr>
          <a:xfrm>
            <a:off x="4891990" y="1567100"/>
            <a:ext cx="3718928" cy="813792"/>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例如，企业或个人故意或过失排放污染物，违反了《环境保护法》等法律法规。</a:t>
            </a:r>
          </a:p>
        </p:txBody>
      </p:sp>
      <p:sp>
        <p:nvSpPr>
          <p:cNvPr id="6" name="TextBox 6"/>
          <p:cNvSpPr txBox="1"/>
          <p:nvPr/>
        </p:nvSpPr>
        <p:spPr>
          <a:xfrm>
            <a:off x="4891990" y="1056815"/>
            <a:ext cx="3626635" cy="78432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00" b="1">
                <a:solidFill>
                  <a:schemeClr val="accent1"/>
                </a:solidFill>
                <a:latin typeface="Microsoft Yahei"/>
                <a:ea typeface="Microsoft Yahei"/>
                <a:cs typeface="Microsoft Yahei"/>
              </a:rPr>
              <a:t>故意或过失违反环境法律法规</a:t>
            </a:r>
          </a:p>
        </p:txBody>
      </p:sp>
      <p:sp>
        <p:nvSpPr>
          <p:cNvPr id="7" name="TextBox 7"/>
          <p:cNvSpPr txBox="1"/>
          <p:nvPr/>
        </p:nvSpPr>
        <p:spPr>
          <a:xfrm>
            <a:off x="4891990" y="3515137"/>
            <a:ext cx="3718928" cy="813792"/>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根据《刑法》等相关法律法规，单位或个人可能会承担刑事责任，如被判刑、罚款等。</a:t>
            </a:r>
          </a:p>
        </p:txBody>
      </p:sp>
      <p:sp>
        <p:nvSpPr>
          <p:cNvPr id="8" name="TextBox 8"/>
          <p:cNvSpPr txBox="1"/>
          <p:nvPr/>
        </p:nvSpPr>
        <p:spPr>
          <a:xfrm>
            <a:off x="4891990" y="3023901"/>
            <a:ext cx="4003302" cy="78432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00" b="1">
                <a:solidFill>
                  <a:schemeClr val="accent1"/>
                </a:solidFill>
                <a:latin typeface="Microsoft Yahei"/>
                <a:ea typeface="Microsoft Yahei"/>
                <a:cs typeface="Microsoft Yahei"/>
              </a:rPr>
              <a:t>单位和个人刑事责任</a:t>
            </a:r>
          </a:p>
        </p:txBody>
      </p:sp>
      <p:sp>
        <p:nvSpPr>
          <p:cNvPr id="9" name="AutoShape 9"/>
          <p:cNvSpPr/>
          <p:nvPr/>
        </p:nvSpPr>
        <p:spPr>
          <a:xfrm>
            <a:off x="355440" y="27758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355440" y="369597"/>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355440" y="46160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355440" y="55361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TextBox 29"/>
          <p:cNvSpPr txBox="1"/>
          <p:nvPr/>
        </p:nvSpPr>
        <p:spPr>
          <a:xfrm>
            <a:off x="855345" y="73342"/>
            <a:ext cx="7815272" cy="8572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刑事责任</a:t>
            </a:r>
          </a:p>
        </p:txBody>
      </p:sp>
      <p:sp>
        <p:nvSpPr>
          <p:cNvPr id="30" name="AutoShape 30"/>
          <p:cNvSpPr/>
          <p:nvPr/>
        </p:nvSpPr>
        <p:spPr>
          <a:xfrm>
            <a:off x="7941969" y="-729230"/>
            <a:ext cx="1348588" cy="1348588"/>
          </a:xfrm>
          <a:prstGeom prst="ellipse">
            <a:avLst/>
          </a:prstGeom>
          <a:gradFill>
            <a:gsLst>
              <a:gs pos="0">
                <a:schemeClr val="accent2">
                  <a:alpha val="19000"/>
                </a:schemeClr>
              </a:gs>
              <a:gs pos="100000">
                <a:schemeClr val="accent1">
                  <a:alpha val="19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275288" y="3718958"/>
            <a:ext cx="550576" cy="550576"/>
          </a:xfrm>
          <a:prstGeom prst="ellipse">
            <a:avLst/>
          </a:prstGeom>
          <a:gradFill>
            <a:gsLst>
              <a:gs pos="0">
                <a:schemeClr val="accent4">
                  <a:lumMod val="40000"/>
                  <a:lumOff val="60000"/>
                  <a:alpha val="20000"/>
                  <a:lumMod val="75000"/>
                </a:schemeClr>
              </a:gs>
              <a:gs pos="100000">
                <a:schemeClr val="accent4">
                  <a:alpha val="2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TextBox 4"/>
          <p:cNvSpPr txBox="1"/>
          <p:nvPr/>
        </p:nvSpPr>
        <p:spPr>
          <a:xfrm>
            <a:off x="596741" y="1105319"/>
            <a:ext cx="5262477"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1800" b="1">
                <a:solidFill>
                  <a:schemeClr val="accent1"/>
                </a:solidFill>
                <a:latin typeface="Microsoft Yahei"/>
                <a:ea typeface="Microsoft Yahei"/>
                <a:cs typeface="Microsoft Yahei"/>
              </a:rPr>
              <a:t>行政违法行为</a:t>
            </a:r>
          </a:p>
        </p:txBody>
      </p:sp>
      <p:sp>
        <p:nvSpPr>
          <p:cNvPr id="5" name="TextBox 5"/>
          <p:cNvSpPr txBox="1"/>
          <p:nvPr/>
        </p:nvSpPr>
        <p:spPr>
          <a:xfrm>
            <a:off x="596741" y="1635662"/>
            <a:ext cx="5262477" cy="4762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例如，企业未经批准擅自建设污染项目，个人非法采伐林木等行为。</a:t>
            </a:r>
          </a:p>
        </p:txBody>
      </p:sp>
      <p:sp>
        <p:nvSpPr>
          <p:cNvPr id="6" name="TextBox 6"/>
          <p:cNvSpPr txBox="1"/>
          <p:nvPr/>
        </p:nvSpPr>
        <p:spPr>
          <a:xfrm>
            <a:off x="538745" y="3085265"/>
            <a:ext cx="5100318"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1800" b="1">
                <a:solidFill>
                  <a:schemeClr val="accent1"/>
                </a:solidFill>
                <a:latin typeface="Microsoft Yahei"/>
                <a:ea typeface="Microsoft Yahei"/>
                <a:cs typeface="Microsoft Yahei"/>
              </a:rPr>
              <a:t>行政处罚措施</a:t>
            </a:r>
          </a:p>
        </p:txBody>
      </p:sp>
      <p:sp>
        <p:nvSpPr>
          <p:cNvPr id="7" name="TextBox 7"/>
          <p:cNvSpPr txBox="1"/>
          <p:nvPr/>
        </p:nvSpPr>
        <p:spPr>
          <a:xfrm>
            <a:off x="538745" y="3629644"/>
            <a:ext cx="5320474"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根据《行政处罚法》等相关法律法规，行政机关可以采取行政处罚措施，如罚款、责令停产停业整顿、吊销许可证等。</a:t>
            </a:r>
          </a:p>
        </p:txBody>
      </p:sp>
      <p:sp>
        <p:nvSpPr>
          <p:cNvPr id="8" name="AutoShape 8"/>
          <p:cNvSpPr/>
          <p:nvPr/>
        </p:nvSpPr>
        <p:spPr>
          <a:xfrm>
            <a:off x="355440" y="27758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355440" y="369597"/>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355440" y="46160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355440" y="55361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TextBox 28"/>
          <p:cNvSpPr txBox="1"/>
          <p:nvPr/>
        </p:nvSpPr>
        <p:spPr>
          <a:xfrm>
            <a:off x="854864" y="6712"/>
            <a:ext cx="7815272" cy="8572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行政责任</a:t>
            </a:r>
          </a:p>
        </p:txBody>
      </p:sp>
      <p:sp>
        <p:nvSpPr>
          <p:cNvPr id="29" name="AutoShape 29"/>
          <p:cNvSpPr/>
          <p:nvPr/>
        </p:nvSpPr>
        <p:spPr>
          <a:xfrm>
            <a:off x="690942" y="4652434"/>
            <a:ext cx="548022" cy="96092"/>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649605" y="4652434"/>
            <a:ext cx="96092" cy="96092"/>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1183005" y="4652434"/>
            <a:ext cx="96092" cy="96092"/>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32" name="Connector 32"/>
          <p:cNvCxnSpPr/>
          <p:nvPr/>
        </p:nvCxnSpPr>
        <p:spPr>
          <a:xfrm>
            <a:off x="1238964" y="4710426"/>
            <a:ext cx="4829668"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33" name="Picture 33"/>
          <p:cNvPicPr>
            <a:picLocks noChangeAspect="1"/>
          </p:cNvPicPr>
          <p:nvPr/>
        </p:nvPicPr>
        <p:blipFill>
          <a:blip r:embed="rId3">
            <a:alphaModFix amt="70000"/>
          </a:blip>
          <a:srcRect l="25000" r="25000"/>
          <a:stretch>
            <a:fillRect/>
          </a:stretch>
        </p:blipFill>
        <p:spPr>
          <a:xfrm>
            <a:off x="6096320" y="1015032"/>
            <a:ext cx="2874862" cy="3833150"/>
          </a:xfrm>
          <a:prstGeom prst="rect">
            <a:avLst/>
          </a:prstGeom>
        </p:spPr>
      </p:pic>
      <p:sp>
        <p:nvSpPr>
          <p:cNvPr id="34" name="AutoShape 34"/>
          <p:cNvSpPr/>
          <p:nvPr/>
        </p:nvSpPr>
        <p:spPr>
          <a:xfrm>
            <a:off x="7978616" y="-1006838"/>
            <a:ext cx="1695299" cy="1695299"/>
          </a:xfrm>
          <a:prstGeom prst="ellipse">
            <a:avLst/>
          </a:prstGeom>
          <a:solidFill>
            <a:schemeClr val="accent1">
              <a:alpha val="22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666156" y="2835515"/>
            <a:ext cx="548022" cy="96092"/>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624819" y="2835515"/>
            <a:ext cx="96092" cy="96092"/>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1158219" y="2835515"/>
            <a:ext cx="96092" cy="96092"/>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38" name="Connector 38"/>
          <p:cNvCxnSpPr/>
          <p:nvPr/>
        </p:nvCxnSpPr>
        <p:spPr>
          <a:xfrm>
            <a:off x="1214178" y="2893507"/>
            <a:ext cx="4829668"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Freeform 4"/>
          <p:cNvSpPr/>
          <p:nvPr/>
        </p:nvSpPr>
        <p:spPr>
          <a:xfrm>
            <a:off x="3182208" y="912874"/>
            <a:ext cx="355788" cy="161658"/>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369066" y="1074531"/>
            <a:ext cx="8786868" cy="3671492"/>
          </a:xfrm>
          <a:prstGeom prst="rect">
            <a:avLst/>
          </a:prstGeom>
          <a:gradFill>
            <a:gsLst>
              <a:gs pos="0">
                <a:schemeClr val="accent2">
                  <a:lumMod val="75000"/>
                  <a:alpha val="80000"/>
                </a:schemeClr>
              </a:gs>
              <a:gs pos="100000">
                <a:schemeClr val="accent2">
                  <a:alpha val="80000"/>
                </a:schemeClr>
              </a:gs>
            </a:gsLst>
            <a:lin ang="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6" name="Picture 6"/>
          <p:cNvPicPr>
            <a:picLocks noChangeAspect="1"/>
          </p:cNvPicPr>
          <p:nvPr/>
        </p:nvPicPr>
        <p:blipFill>
          <a:blip r:embed="rId3">
            <a:alphaModFix/>
          </a:blip>
          <a:srcRect l="21875" r="21875"/>
          <a:stretch>
            <a:fillRect/>
          </a:stretch>
        </p:blipFill>
        <p:spPr>
          <a:xfrm>
            <a:off x="578662" y="912874"/>
            <a:ext cx="2874863" cy="3833150"/>
          </a:xfrm>
          <a:prstGeom prst="parallelogram">
            <a:avLst/>
          </a:prstGeom>
        </p:spPr>
      </p:pic>
      <p:sp>
        <p:nvSpPr>
          <p:cNvPr id="7" name="AutoShape 7"/>
          <p:cNvSpPr/>
          <p:nvPr/>
        </p:nvSpPr>
        <p:spPr>
          <a:xfrm>
            <a:off x="1952680" y="4872106"/>
            <a:ext cx="7203254" cy="52613"/>
          </a:xfrm>
          <a:prstGeom prst="rect">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377976" y="4872106"/>
            <a:ext cx="578171" cy="52613"/>
          </a:xfrm>
          <a:prstGeom prst="rect">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1074903" y="4844251"/>
            <a:ext cx="124000" cy="124000"/>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1255625" y="4849416"/>
            <a:ext cx="115142" cy="11514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1427489" y="4854581"/>
            <a:ext cx="106285" cy="10628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1583846" y="4859746"/>
            <a:ext cx="97428" cy="97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1737996" y="4855387"/>
            <a:ext cx="88571" cy="885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TextBox 14"/>
          <p:cNvSpPr txBox="1"/>
          <p:nvPr/>
        </p:nvSpPr>
        <p:spPr>
          <a:xfrm>
            <a:off x="3714750" y="1349692"/>
            <a:ext cx="5052767" cy="5905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rgbClr val="FFFFFF"/>
                </a:solidFill>
                <a:latin typeface="Microsoft Yahei"/>
                <a:ea typeface="Microsoft Yahei"/>
                <a:cs typeface="Microsoft Yahei"/>
              </a:rPr>
              <a:t>侵犯环境权益</a:t>
            </a:r>
          </a:p>
        </p:txBody>
      </p:sp>
      <p:sp>
        <p:nvSpPr>
          <p:cNvPr id="15" name="TextBox 15"/>
          <p:cNvSpPr txBox="1"/>
          <p:nvPr/>
        </p:nvSpPr>
        <p:spPr>
          <a:xfrm>
            <a:off x="3714750" y="1800004"/>
            <a:ext cx="4875483"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例如，企业排放污染物导致附近居民健康受到影响，个人非法采伐林木导致生态环境破坏等行为。</a:t>
            </a:r>
          </a:p>
        </p:txBody>
      </p:sp>
      <p:sp>
        <p:nvSpPr>
          <p:cNvPr id="16" name="TextBox 16"/>
          <p:cNvSpPr txBox="1"/>
          <p:nvPr/>
        </p:nvSpPr>
        <p:spPr>
          <a:xfrm>
            <a:off x="3714750" y="2955785"/>
            <a:ext cx="4875483" cy="5905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rgbClr val="FFFFFF"/>
                </a:solidFill>
                <a:latin typeface="Microsoft Yahei"/>
                <a:ea typeface="Microsoft Yahei"/>
                <a:cs typeface="Microsoft Yahei"/>
              </a:rPr>
              <a:t>赔偿损失、恢复原状</a:t>
            </a:r>
          </a:p>
        </p:txBody>
      </p:sp>
      <p:sp>
        <p:nvSpPr>
          <p:cNvPr id="17" name="TextBox 17"/>
          <p:cNvSpPr txBox="1"/>
          <p:nvPr/>
        </p:nvSpPr>
        <p:spPr>
          <a:xfrm>
            <a:off x="3714750" y="3466266"/>
            <a:ext cx="4875483"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根据《民法典》等相关法律法规，侵权人需要承担民事责任，如赔偿损失、恢复原状等。</a:t>
            </a:r>
          </a:p>
        </p:txBody>
      </p:sp>
      <p:sp>
        <p:nvSpPr>
          <p:cNvPr id="18" name="AutoShape 18"/>
          <p:cNvSpPr/>
          <p:nvPr/>
        </p:nvSpPr>
        <p:spPr>
          <a:xfrm>
            <a:off x="355440" y="27758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355440" y="369597"/>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355440" y="46160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355440" y="55361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TextBox 38"/>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民事责任</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TextBox 4"/>
          <p:cNvSpPr txBox="1"/>
          <p:nvPr/>
        </p:nvSpPr>
        <p:spPr>
          <a:xfrm>
            <a:off x="596741" y="1105319"/>
            <a:ext cx="5262477"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1800" b="1">
                <a:solidFill>
                  <a:schemeClr val="accent1"/>
                </a:solidFill>
                <a:latin typeface="Microsoft Yahei"/>
                <a:ea typeface="Microsoft Yahei"/>
                <a:cs typeface="Microsoft Yahei"/>
              </a:rPr>
              <a:t>违反国际公约</a:t>
            </a:r>
          </a:p>
        </p:txBody>
      </p:sp>
      <p:sp>
        <p:nvSpPr>
          <p:cNvPr id="5" name="TextBox 5"/>
          <p:cNvSpPr txBox="1"/>
          <p:nvPr/>
        </p:nvSpPr>
        <p:spPr>
          <a:xfrm>
            <a:off x="596741" y="1635662"/>
            <a:ext cx="5262477" cy="4762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例如，国家违反了有关环境保护的国际公约。</a:t>
            </a:r>
          </a:p>
        </p:txBody>
      </p:sp>
      <p:sp>
        <p:nvSpPr>
          <p:cNvPr id="6" name="TextBox 6"/>
          <p:cNvSpPr txBox="1"/>
          <p:nvPr/>
        </p:nvSpPr>
        <p:spPr>
          <a:xfrm>
            <a:off x="538745" y="3085265"/>
            <a:ext cx="5100318"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1800" b="1">
                <a:solidFill>
                  <a:schemeClr val="accent1"/>
                </a:solidFill>
                <a:latin typeface="Microsoft Yahei"/>
                <a:ea typeface="Microsoft Yahei"/>
                <a:cs typeface="Microsoft Yahei"/>
              </a:rPr>
              <a:t>国内法与国际法责任</a:t>
            </a:r>
          </a:p>
        </p:txBody>
      </p:sp>
      <p:sp>
        <p:nvSpPr>
          <p:cNvPr id="7" name="TextBox 7"/>
          <p:cNvSpPr txBox="1"/>
          <p:nvPr/>
        </p:nvSpPr>
        <p:spPr>
          <a:xfrm>
            <a:off x="538745" y="3629644"/>
            <a:ext cx="5320474" cy="4762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根据国际法和国内法相关规定，违反国际公约可能会引起国家责任。</a:t>
            </a:r>
          </a:p>
        </p:txBody>
      </p:sp>
      <p:sp>
        <p:nvSpPr>
          <p:cNvPr id="8" name="AutoShape 8"/>
          <p:cNvSpPr/>
          <p:nvPr/>
        </p:nvSpPr>
        <p:spPr>
          <a:xfrm>
            <a:off x="355440" y="27758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355440" y="369597"/>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355440" y="46160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355440" y="55361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TextBox 28"/>
          <p:cNvSpPr txBox="1"/>
          <p:nvPr/>
        </p:nvSpPr>
        <p:spPr>
          <a:xfrm>
            <a:off x="854864" y="6712"/>
            <a:ext cx="7815272" cy="8572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其他责任</a:t>
            </a:r>
          </a:p>
        </p:txBody>
      </p:sp>
      <p:sp>
        <p:nvSpPr>
          <p:cNvPr id="29" name="AutoShape 29"/>
          <p:cNvSpPr/>
          <p:nvPr/>
        </p:nvSpPr>
        <p:spPr>
          <a:xfrm>
            <a:off x="690942" y="4652434"/>
            <a:ext cx="548022" cy="96092"/>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649605" y="4652434"/>
            <a:ext cx="96092" cy="96092"/>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1183005" y="4652434"/>
            <a:ext cx="96092" cy="96092"/>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32" name="Connector 32"/>
          <p:cNvCxnSpPr/>
          <p:nvPr/>
        </p:nvCxnSpPr>
        <p:spPr>
          <a:xfrm>
            <a:off x="1238964" y="4710426"/>
            <a:ext cx="4829668"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33" name="Picture 33"/>
          <p:cNvPicPr>
            <a:picLocks noChangeAspect="1"/>
          </p:cNvPicPr>
          <p:nvPr/>
        </p:nvPicPr>
        <p:blipFill>
          <a:blip r:embed="rId3">
            <a:alphaModFix amt="70000"/>
          </a:blip>
          <a:srcRect l="25000" r="25000"/>
          <a:stretch>
            <a:fillRect/>
          </a:stretch>
        </p:blipFill>
        <p:spPr>
          <a:xfrm>
            <a:off x="6096320" y="1015032"/>
            <a:ext cx="2874862" cy="3833150"/>
          </a:xfrm>
          <a:prstGeom prst="rect">
            <a:avLst/>
          </a:prstGeom>
        </p:spPr>
      </p:pic>
      <p:sp>
        <p:nvSpPr>
          <p:cNvPr id="34" name="AutoShape 34"/>
          <p:cNvSpPr/>
          <p:nvPr/>
        </p:nvSpPr>
        <p:spPr>
          <a:xfrm>
            <a:off x="7978616" y="-1006838"/>
            <a:ext cx="1695299" cy="1695299"/>
          </a:xfrm>
          <a:prstGeom prst="ellipse">
            <a:avLst/>
          </a:prstGeom>
          <a:solidFill>
            <a:schemeClr val="accent1">
              <a:alpha val="22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666156" y="2835515"/>
            <a:ext cx="548022" cy="96092"/>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624819" y="2835515"/>
            <a:ext cx="96092" cy="96092"/>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1158219" y="2835515"/>
            <a:ext cx="96092" cy="96092"/>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38" name="Connector 38"/>
          <p:cNvCxnSpPr/>
          <p:nvPr/>
        </p:nvCxnSpPr>
        <p:spPr>
          <a:xfrm>
            <a:off x="1214178" y="2893507"/>
            <a:ext cx="4829668"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8776438" y="22969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8905853" y="22969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9040961" y="22969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9170375" y="22969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8776438" y="353237"/>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8905853" y="353237"/>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9040961" y="353237"/>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9170375" y="353237"/>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269483" y="490655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398898" y="490655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534006" y="490655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663420" y="490655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269483" y="5030096"/>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398898" y="5030096"/>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34006" y="5030096"/>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63420" y="5030096"/>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4007290" y="1330316"/>
            <a:ext cx="1510421" cy="1510421"/>
          </a:xfrm>
          <a:prstGeom prst="rect">
            <a:avLst/>
          </a:prstGeom>
          <a:solidFill>
            <a:schemeClr val="lt1"/>
          </a:solidFill>
          <a:ln w="38100">
            <a:solidFill>
              <a:schemeClr val="accent1"/>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21" name="Connector 21"/>
          <p:cNvCxnSpPr/>
          <p:nvPr/>
        </p:nvCxnSpPr>
        <p:spPr>
          <a:xfrm flipV="1">
            <a:off x="5647220" y="1003059"/>
            <a:ext cx="776788" cy="654516"/>
          </a:xfrm>
          <a:prstGeom prst="line">
            <a:avLst/>
          </a:prstGeom>
          <a:ln w="19050">
            <a:solidFill>
              <a:schemeClr val="accent1"/>
            </a:solidFill>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flipV="1">
            <a:off x="3088445" y="2186221"/>
            <a:ext cx="776788" cy="654516"/>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sp>
        <p:nvSpPr>
          <p:cNvPr id="23" name="TextBox 23"/>
          <p:cNvSpPr txBox="1"/>
          <p:nvPr/>
        </p:nvSpPr>
        <p:spPr>
          <a:xfrm>
            <a:off x="996551" y="3075251"/>
            <a:ext cx="7531897" cy="90487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pPr>
            <a:r>
              <a:rPr lang="en-US" sz="3600" b="1">
                <a:solidFill>
                  <a:schemeClr val="accent1"/>
                </a:solidFill>
                <a:latin typeface="Microsoft Yahei"/>
                <a:ea typeface="Microsoft Yahei"/>
                <a:cs typeface="Microsoft Yahei"/>
              </a:rPr>
              <a:t>环境法律责任的构成要件</a:t>
            </a:r>
          </a:p>
        </p:txBody>
      </p:sp>
      <p:sp>
        <p:nvSpPr>
          <p:cNvPr id="24" name="TextBox 24"/>
          <p:cNvSpPr txBox="1"/>
          <p:nvPr/>
        </p:nvSpPr>
        <p:spPr>
          <a:xfrm>
            <a:off x="996551" y="1454496"/>
            <a:ext cx="7531897" cy="12620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pPr>
            <a:r>
              <a:rPr lang="en-US" sz="5400" b="1">
                <a:solidFill>
                  <a:schemeClr val="accent1"/>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Freeform 4"/>
          <p:cNvSpPr/>
          <p:nvPr/>
        </p:nvSpPr>
        <p:spPr>
          <a:xfrm>
            <a:off x="3182208" y="912874"/>
            <a:ext cx="355788" cy="161658"/>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369066" y="1074531"/>
            <a:ext cx="8786868" cy="3671492"/>
          </a:xfrm>
          <a:prstGeom prst="rect">
            <a:avLst/>
          </a:prstGeom>
          <a:gradFill>
            <a:gsLst>
              <a:gs pos="0">
                <a:schemeClr val="accent2">
                  <a:lumMod val="75000"/>
                  <a:alpha val="80000"/>
                </a:schemeClr>
              </a:gs>
              <a:gs pos="100000">
                <a:schemeClr val="accent2">
                  <a:alpha val="80000"/>
                </a:schemeClr>
              </a:gs>
            </a:gsLst>
            <a:lin ang="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6" name="Picture 6"/>
          <p:cNvPicPr>
            <a:picLocks noChangeAspect="1"/>
          </p:cNvPicPr>
          <p:nvPr/>
        </p:nvPicPr>
        <p:blipFill>
          <a:blip r:embed="rId3">
            <a:alphaModFix/>
          </a:blip>
          <a:srcRect l="17438" r="17438"/>
          <a:stretch>
            <a:fillRect/>
          </a:stretch>
        </p:blipFill>
        <p:spPr>
          <a:xfrm>
            <a:off x="578662" y="912874"/>
            <a:ext cx="2874862" cy="3833150"/>
          </a:xfrm>
          <a:prstGeom prst="parallelogram">
            <a:avLst/>
          </a:prstGeom>
        </p:spPr>
      </p:pic>
      <p:sp>
        <p:nvSpPr>
          <p:cNvPr id="7" name="AutoShape 7"/>
          <p:cNvSpPr/>
          <p:nvPr/>
        </p:nvSpPr>
        <p:spPr>
          <a:xfrm>
            <a:off x="1952680" y="4872106"/>
            <a:ext cx="7203254" cy="52613"/>
          </a:xfrm>
          <a:prstGeom prst="rect">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377976" y="4872106"/>
            <a:ext cx="578171" cy="52613"/>
          </a:xfrm>
          <a:prstGeom prst="rect">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1074903" y="4844251"/>
            <a:ext cx="124000" cy="124000"/>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1255625" y="4849416"/>
            <a:ext cx="115142" cy="11514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1427489" y="4854581"/>
            <a:ext cx="106285" cy="10628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1583846" y="4859746"/>
            <a:ext cx="97428" cy="97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1737996" y="4855387"/>
            <a:ext cx="88571" cy="885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TextBox 14"/>
          <p:cNvSpPr txBox="1"/>
          <p:nvPr/>
        </p:nvSpPr>
        <p:spPr>
          <a:xfrm>
            <a:off x="3714750" y="1349692"/>
            <a:ext cx="5052767" cy="5905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rgbClr val="FFFFFF"/>
                </a:solidFill>
                <a:latin typeface="Microsoft Yahei"/>
                <a:ea typeface="Microsoft Yahei"/>
                <a:cs typeface="Microsoft Yahei"/>
              </a:rPr>
              <a:t>总结词</a:t>
            </a:r>
          </a:p>
        </p:txBody>
      </p:sp>
      <p:sp>
        <p:nvSpPr>
          <p:cNvPr id="15" name="TextBox 15"/>
          <p:cNvSpPr txBox="1"/>
          <p:nvPr/>
        </p:nvSpPr>
        <p:spPr>
          <a:xfrm>
            <a:off x="3714750" y="1800004"/>
            <a:ext cx="4875483" cy="440531"/>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在环境法律责任中，污染行为是构成要件之一，通常包括各种形式的环境污染。</a:t>
            </a:r>
          </a:p>
        </p:txBody>
      </p:sp>
      <p:sp>
        <p:nvSpPr>
          <p:cNvPr id="16" name="TextBox 16"/>
          <p:cNvSpPr txBox="1"/>
          <p:nvPr/>
        </p:nvSpPr>
        <p:spPr>
          <a:xfrm>
            <a:off x="3714750" y="2955785"/>
            <a:ext cx="4875483" cy="5905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rgbClr val="FFFFFF"/>
                </a:solidFill>
                <a:latin typeface="Microsoft Yahei"/>
                <a:ea typeface="Microsoft Yahei"/>
                <a:cs typeface="Microsoft Yahei"/>
              </a:rPr>
              <a:t>详细描述</a:t>
            </a:r>
          </a:p>
        </p:txBody>
      </p:sp>
      <p:sp>
        <p:nvSpPr>
          <p:cNvPr id="17" name="TextBox 17"/>
          <p:cNvSpPr txBox="1"/>
          <p:nvPr/>
        </p:nvSpPr>
        <p:spPr>
          <a:xfrm>
            <a:off x="3714750" y="3466266"/>
            <a:ext cx="4875483" cy="94059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污染行为具体包括排放污染物、制造噪声、振动、恶臭气体、电磁辐射等环境有害因素的行为。这些行为可能对环境造成严重损害，并可能对人类健康产生负面影响。</a:t>
            </a:r>
          </a:p>
        </p:txBody>
      </p:sp>
      <p:sp>
        <p:nvSpPr>
          <p:cNvPr id="18" name="AutoShape 18"/>
          <p:cNvSpPr/>
          <p:nvPr/>
        </p:nvSpPr>
        <p:spPr>
          <a:xfrm>
            <a:off x="355440" y="27758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355440" y="369597"/>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355440" y="46160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355440" y="55361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TextBox 38"/>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污染行为</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4" name="Picture 4"/>
          <p:cNvPicPr>
            <a:picLocks noChangeAspect="1"/>
          </p:cNvPicPr>
          <p:nvPr/>
        </p:nvPicPr>
        <p:blipFill>
          <a:blip r:embed="rId3">
            <a:alphaModFix amt="70000"/>
          </a:blip>
          <a:srcRect l="15875" r="15875"/>
          <a:stretch>
            <a:fillRect/>
          </a:stretch>
        </p:blipFill>
        <p:spPr>
          <a:xfrm>
            <a:off x="733971" y="1105724"/>
            <a:ext cx="3783824" cy="3783825"/>
          </a:xfrm>
          <a:prstGeom prst="roundRect">
            <a:avLst/>
          </a:prstGeom>
        </p:spPr>
      </p:pic>
      <p:sp>
        <p:nvSpPr>
          <p:cNvPr id="5" name="TextBox 5"/>
          <p:cNvSpPr txBox="1"/>
          <p:nvPr/>
        </p:nvSpPr>
        <p:spPr>
          <a:xfrm>
            <a:off x="4891990" y="1567100"/>
            <a:ext cx="3718928" cy="813792"/>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损害结果是环境法律责任构成要件之一，指污染行为给环境和人类健康带来的不良影响和损失。</a:t>
            </a:r>
          </a:p>
        </p:txBody>
      </p:sp>
      <p:sp>
        <p:nvSpPr>
          <p:cNvPr id="6" name="TextBox 6"/>
          <p:cNvSpPr txBox="1"/>
          <p:nvPr/>
        </p:nvSpPr>
        <p:spPr>
          <a:xfrm>
            <a:off x="4891990" y="1056815"/>
            <a:ext cx="3626635" cy="78432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00" b="1">
                <a:solidFill>
                  <a:schemeClr val="accent1"/>
                </a:solidFill>
                <a:latin typeface="Microsoft Yahei"/>
                <a:ea typeface="Microsoft Yahei"/>
                <a:cs typeface="Microsoft Yahei"/>
              </a:rPr>
              <a:t>总结词</a:t>
            </a:r>
          </a:p>
        </p:txBody>
      </p:sp>
      <p:sp>
        <p:nvSpPr>
          <p:cNvPr id="7" name="TextBox 7"/>
          <p:cNvSpPr txBox="1"/>
          <p:nvPr/>
        </p:nvSpPr>
        <p:spPr>
          <a:xfrm>
            <a:off x="4891990" y="3515137"/>
            <a:ext cx="3718928" cy="1125438"/>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损害结果可以是环境破坏、生态系统的破坏、环境污染、人员伤亡、财产损失等。这些损害结果不仅影响人们的生活质量，还可能对经济和社会发展产生负面影响。</a:t>
            </a:r>
          </a:p>
        </p:txBody>
      </p:sp>
      <p:sp>
        <p:nvSpPr>
          <p:cNvPr id="8" name="TextBox 8"/>
          <p:cNvSpPr txBox="1"/>
          <p:nvPr/>
        </p:nvSpPr>
        <p:spPr>
          <a:xfrm>
            <a:off x="4891990" y="3023901"/>
            <a:ext cx="4003302" cy="78432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00" b="1">
                <a:solidFill>
                  <a:schemeClr val="accent1"/>
                </a:solidFill>
                <a:latin typeface="Microsoft Yahei"/>
                <a:ea typeface="Microsoft Yahei"/>
                <a:cs typeface="Microsoft Yahei"/>
              </a:rPr>
              <a:t>详细描述</a:t>
            </a:r>
          </a:p>
        </p:txBody>
      </p:sp>
      <p:sp>
        <p:nvSpPr>
          <p:cNvPr id="9" name="AutoShape 9"/>
          <p:cNvSpPr/>
          <p:nvPr/>
        </p:nvSpPr>
        <p:spPr>
          <a:xfrm>
            <a:off x="355440" y="27758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355440" y="369597"/>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355440" y="46160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355440" y="55361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TextBox 29"/>
          <p:cNvSpPr txBox="1"/>
          <p:nvPr/>
        </p:nvSpPr>
        <p:spPr>
          <a:xfrm>
            <a:off x="855345" y="73342"/>
            <a:ext cx="7815272" cy="8572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损害结果</a:t>
            </a:r>
          </a:p>
        </p:txBody>
      </p:sp>
      <p:sp>
        <p:nvSpPr>
          <p:cNvPr id="30" name="AutoShape 30"/>
          <p:cNvSpPr/>
          <p:nvPr/>
        </p:nvSpPr>
        <p:spPr>
          <a:xfrm>
            <a:off x="7941969" y="-729230"/>
            <a:ext cx="1348588" cy="1348588"/>
          </a:xfrm>
          <a:prstGeom prst="ellipse">
            <a:avLst/>
          </a:prstGeom>
          <a:gradFill>
            <a:gsLst>
              <a:gs pos="0">
                <a:schemeClr val="accent2">
                  <a:alpha val="19000"/>
                </a:schemeClr>
              </a:gs>
              <a:gs pos="100000">
                <a:schemeClr val="accent1">
                  <a:alpha val="19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275288" y="3718958"/>
            <a:ext cx="550576" cy="550576"/>
          </a:xfrm>
          <a:prstGeom prst="ellipse">
            <a:avLst/>
          </a:prstGeom>
          <a:gradFill>
            <a:gsLst>
              <a:gs pos="0">
                <a:schemeClr val="accent4">
                  <a:lumMod val="40000"/>
                  <a:lumOff val="60000"/>
                  <a:alpha val="20000"/>
                  <a:lumMod val="75000"/>
                </a:schemeClr>
              </a:gs>
              <a:gs pos="100000">
                <a:schemeClr val="accent4">
                  <a:alpha val="2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Freeform 4"/>
          <p:cNvSpPr/>
          <p:nvPr/>
        </p:nvSpPr>
        <p:spPr>
          <a:xfrm>
            <a:off x="3182208" y="912874"/>
            <a:ext cx="355788" cy="161658"/>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369066" y="1074531"/>
            <a:ext cx="8786868" cy="3671492"/>
          </a:xfrm>
          <a:prstGeom prst="rect">
            <a:avLst/>
          </a:prstGeom>
          <a:gradFill>
            <a:gsLst>
              <a:gs pos="0">
                <a:schemeClr val="accent2">
                  <a:lumMod val="75000"/>
                  <a:alpha val="80000"/>
                </a:schemeClr>
              </a:gs>
              <a:gs pos="100000">
                <a:schemeClr val="accent2">
                  <a:alpha val="80000"/>
                </a:schemeClr>
              </a:gs>
            </a:gsLst>
            <a:lin ang="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6" name="Picture 6"/>
          <p:cNvPicPr>
            <a:picLocks noChangeAspect="1"/>
          </p:cNvPicPr>
          <p:nvPr/>
        </p:nvPicPr>
        <p:blipFill>
          <a:blip r:embed="rId3">
            <a:alphaModFix/>
          </a:blip>
          <a:srcRect l="25063" r="25063"/>
          <a:stretch>
            <a:fillRect/>
          </a:stretch>
        </p:blipFill>
        <p:spPr>
          <a:xfrm>
            <a:off x="578662" y="912874"/>
            <a:ext cx="2874862" cy="3833150"/>
          </a:xfrm>
          <a:prstGeom prst="parallelogram">
            <a:avLst/>
          </a:prstGeom>
        </p:spPr>
      </p:pic>
      <p:sp>
        <p:nvSpPr>
          <p:cNvPr id="7" name="AutoShape 7"/>
          <p:cNvSpPr/>
          <p:nvPr/>
        </p:nvSpPr>
        <p:spPr>
          <a:xfrm>
            <a:off x="1952680" y="4872106"/>
            <a:ext cx="7203254" cy="52613"/>
          </a:xfrm>
          <a:prstGeom prst="rect">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377976" y="4872106"/>
            <a:ext cx="578171" cy="52613"/>
          </a:xfrm>
          <a:prstGeom prst="rect">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1074903" y="4844251"/>
            <a:ext cx="124000" cy="124000"/>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1255625" y="4849416"/>
            <a:ext cx="115142" cy="11514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1427489" y="4854581"/>
            <a:ext cx="106285" cy="10628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1583846" y="4859746"/>
            <a:ext cx="97428" cy="97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1737996" y="4855387"/>
            <a:ext cx="88571" cy="885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TextBox 14"/>
          <p:cNvSpPr txBox="1"/>
          <p:nvPr/>
        </p:nvSpPr>
        <p:spPr>
          <a:xfrm>
            <a:off x="3714750" y="1349692"/>
            <a:ext cx="5052767" cy="5905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rgbClr val="FFFFFF"/>
                </a:solidFill>
                <a:latin typeface="Microsoft Yahei"/>
                <a:ea typeface="Microsoft Yahei"/>
                <a:cs typeface="Microsoft Yahei"/>
              </a:rPr>
              <a:t>总结词</a:t>
            </a:r>
          </a:p>
        </p:txBody>
      </p:sp>
      <p:sp>
        <p:nvSpPr>
          <p:cNvPr id="15" name="TextBox 15"/>
          <p:cNvSpPr txBox="1"/>
          <p:nvPr/>
        </p:nvSpPr>
        <p:spPr>
          <a:xfrm>
            <a:off x="3714750" y="1800004"/>
            <a:ext cx="4875483" cy="440531"/>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在环境法律责任中，污染行为和损害结果之间的因果关系是构成要件之一。</a:t>
            </a:r>
          </a:p>
        </p:txBody>
      </p:sp>
      <p:sp>
        <p:nvSpPr>
          <p:cNvPr id="16" name="TextBox 16"/>
          <p:cNvSpPr txBox="1"/>
          <p:nvPr/>
        </p:nvSpPr>
        <p:spPr>
          <a:xfrm>
            <a:off x="3714750" y="2955785"/>
            <a:ext cx="4875483" cy="5905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rgbClr val="FFFFFF"/>
                </a:solidFill>
                <a:latin typeface="Microsoft Yahei"/>
                <a:ea typeface="Microsoft Yahei"/>
                <a:cs typeface="Microsoft Yahei"/>
              </a:rPr>
              <a:t>详细描述</a:t>
            </a:r>
          </a:p>
        </p:txBody>
      </p:sp>
      <p:sp>
        <p:nvSpPr>
          <p:cNvPr id="17" name="TextBox 17"/>
          <p:cNvSpPr txBox="1"/>
          <p:nvPr/>
        </p:nvSpPr>
        <p:spPr>
          <a:xfrm>
            <a:off x="3714750" y="3466266"/>
            <a:ext cx="4875483" cy="94059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因果关系是指污染行为和损害结果之间的必然联系，即污染行为是导致损害结果发生的原因，而损害结果是污染行为引起的结果。在确定因果关系时，需要进行科学分析和证据收集，以证明污染行为和损害结果之间的因果关系。</a:t>
            </a:r>
          </a:p>
        </p:txBody>
      </p:sp>
      <p:sp>
        <p:nvSpPr>
          <p:cNvPr id="18" name="AutoShape 18"/>
          <p:cNvSpPr/>
          <p:nvPr/>
        </p:nvSpPr>
        <p:spPr>
          <a:xfrm>
            <a:off x="355440" y="27758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355440" y="369597"/>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355440" y="46160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355440" y="55361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TextBox 38"/>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因果关系</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255000" cy="40767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https://d.book118.com/275200143334011112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F9BDE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2024-09-19T12:46:55.481</cp:lastPrinted>
  <dcterms:created xsi:type="dcterms:W3CDTF">2024-09-19T04:46:55Z</dcterms:created>
  <dcterms:modified xsi:type="dcterms:W3CDTF">2024-09-19T04:46:57Z</dcterms:modified>
</cp:coreProperties>
</file>