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8180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0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20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5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.xml" /><Relationship Id="rId2" Type="http://schemas.openxmlformats.org/officeDocument/2006/relationships/tags" Target="../tags/tag8.xml" /><Relationship Id="rId3" Type="http://schemas.openxmlformats.org/officeDocument/2006/relationships/tags" Target="../tags/tag9.xml" /><Relationship Id="rId4" Type="http://schemas.openxmlformats.org/officeDocument/2006/relationships/tags" Target="../tags/tag10.xml" /><Relationship Id="rId5" Type="http://schemas.openxmlformats.org/officeDocument/2006/relationships/tags" Target="../tags/tag11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tags" Target="../tags/tag16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tags" Target="../tags/tag22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3.xml" /><Relationship Id="rId2" Type="http://schemas.openxmlformats.org/officeDocument/2006/relationships/tags" Target="../tags/tag24.xml" /><Relationship Id="rId3" Type="http://schemas.openxmlformats.org/officeDocument/2006/relationships/tags" Target="../tags/tag25.xml" /><Relationship Id="rId4" Type="http://schemas.openxmlformats.org/officeDocument/2006/relationships/tags" Target="../tags/tag26.xml" /><Relationship Id="rId5" Type="http://schemas.openxmlformats.org/officeDocument/2006/relationships/tags" Target="../tags/tag27.xml" /><Relationship Id="rId6" Type="http://schemas.openxmlformats.org/officeDocument/2006/relationships/tags" Target="../tags/tag28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.xml" /><Relationship Id="rId2" Type="http://schemas.openxmlformats.org/officeDocument/2006/relationships/tags" Target="../tags/tag30.xml" /><Relationship Id="rId3" Type="http://schemas.openxmlformats.org/officeDocument/2006/relationships/tags" Target="../tags/tag31.xml" /><Relationship Id="rId4" Type="http://schemas.openxmlformats.org/officeDocument/2006/relationships/tags" Target="../tags/tag32.xml" /><Relationship Id="rId5" Type="http://schemas.openxmlformats.org/officeDocument/2006/relationships/tags" Target="../tags/tag33.xml" /><Relationship Id="rId6" Type="http://schemas.openxmlformats.org/officeDocument/2006/relationships/tags" Target="../tags/tag34.xml" /><Relationship Id="rId7" Type="http://schemas.openxmlformats.org/officeDocument/2006/relationships/tags" Target="../tags/tag35.xml" /><Relationship Id="rId8" Type="http://schemas.openxmlformats.org/officeDocument/2006/relationships/tags" Target="../tags/tag36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4.xml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tags" Target="../tags/tag52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tags" Target="../tags/tag57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71D0B6-D478-400A-8B45-15379B4E09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52F88D-AAE5-4BB5-B0BC-3DD4A13632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0DEB4F-9FAE-431E-B2D1-48BDCCE7FA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5D3FBAD-FA1D-40A6-A3DF-BF08C660C5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EE2F3A9-8D10-42DB-A515-7B7AACFAFA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D5345CF-851A-420C-A109-FF07E05333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6AE9E67-512E-4A46-B0B1-CC1F0C9278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88F0C46-57D6-4F0D-B6D1-80F42BEB36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EE4CE91-A160-4674-AA1C-8318E76670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F05B70-79CC-4C71-90BB-A13FD78BC8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92059D-8F55-4693-BB6B-5DEBA51E77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506" y="0"/>
            <a:ext cx="12188988" cy="6858000"/>
          </a:xfrm>
          <a:prstGeom prst="rect">
            <a:avLst/>
          </a:prstGeom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marL="0" lvl="0" indent="0">
              <a:lnSpc>
                <a:spcPct val="100000"/>
              </a:lnSpc>
              <a:buNone/>
            </a:pPr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cxnSp>
        <p:nvCxnSpPr>
          <p:cNvPr id="3145729" name="直接连接符 3"/>
          <p:cNvCxnSpPr/>
          <p:nvPr userDrawn="1">
            <p:custDataLst>
              <p:tags r:id="rId7"/>
            </p:custDataLst>
          </p:nvPr>
        </p:nvCxnSpPr>
        <p:spPr>
          <a:xfrm flipH="1">
            <a:off x="893281" y="3677626"/>
            <a:ext cx="0" cy="242570"/>
          </a:xfrm>
          <a:prstGeom prst="line">
            <a:avLst/>
          </a:prstGeom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blurRad="63500" sx="102000" sy="102000" algn="ctr" rotWithShape="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2137" y="0"/>
            <a:ext cx="12167726" cy="6858000"/>
          </a:xfrm>
          <a:prstGeom prst="rect">
            <a:avLst/>
          </a:prstGeom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506" y="0"/>
            <a:ext cx="12188988" cy="6858000"/>
          </a:xfrm>
          <a:prstGeom prst="rect">
            <a:avLst/>
          </a:prstGeom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单击此处编辑母版标题</a:t>
            </a:r>
            <a:endParaRPr lang="zh-CN" altLang="en-US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marL="0" indent="0" algn="l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3072" y="0"/>
            <a:ext cx="12185855" cy="6858000"/>
          </a:xfrm>
          <a:prstGeom prst="rect">
            <a:avLst/>
          </a:prstGeom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cxnSp>
        <p:nvCxnSpPr>
          <p:cNvPr id="3145731" name="直接连接符 16"/>
          <p:cNvCxnSpPr/>
          <p:nvPr userDrawn="1">
            <p:custDataLst>
              <p:tags r:id="rId6"/>
            </p:custDataLst>
          </p:nvPr>
        </p:nvCxnSpPr>
        <p:spPr>
          <a:xfrm flipH="1">
            <a:off x="892921" y="3439172"/>
            <a:ext cx="0" cy="242570"/>
          </a:xfrm>
          <a:prstGeom prst="line">
            <a:avLst/>
          </a:prstGeom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blurRad="63500" sx="102000" sy="102000" algn="ctr" rotWithShape="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58.xml" /><Relationship Id="rId13" Type="http://schemas.openxmlformats.org/officeDocument/2006/relationships/tags" Target="../tags/tag59.xml" /><Relationship Id="rId14" Type="http://schemas.openxmlformats.org/officeDocument/2006/relationships/tags" Target="../tags/tag60.xml" /><Relationship Id="rId15" Type="http://schemas.openxmlformats.org/officeDocument/2006/relationships/tags" Target="../tags/tag61.xml" /><Relationship Id="rId16" Type="http://schemas.openxmlformats.org/officeDocument/2006/relationships/tags" Target="../tags/tag62.xml" /><Relationship Id="rId17" Type="http://schemas.openxmlformats.org/officeDocument/2006/relationships/tags" Target="../tags/tag63.xml" /><Relationship Id="rId18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8170" r:id="rId2"/>
    <p:sldLayoutId id="2147488171" r:id="rId3"/>
    <p:sldLayoutId id="2147488172" r:id="rId4"/>
    <p:sldLayoutId id="2147488173" r:id="rId5"/>
    <p:sldLayoutId id="2147488174" r:id="rId6"/>
    <p:sldLayoutId id="2147488175" r:id="rId7"/>
    <p:sldLayoutId id="2147488176" r:id="rId8"/>
    <p:sldLayoutId id="2147488177" r:id="rId9"/>
    <p:sldLayoutId id="2147488178" r:id="rId10"/>
    <p:sldLayoutId id="2147488179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tags" Target="../tags/tag6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76.xml" /><Relationship Id="rId11" Type="http://schemas.openxmlformats.org/officeDocument/2006/relationships/tags" Target="../tags/tag77.xml" /><Relationship Id="rId12" Type="http://schemas.openxmlformats.org/officeDocument/2006/relationships/tags" Target="../tags/tag78.xml" /><Relationship Id="rId13" Type="http://schemas.openxmlformats.org/officeDocument/2006/relationships/tags" Target="../tags/tag79.xml" /><Relationship Id="rId14" Type="http://schemas.openxmlformats.org/officeDocument/2006/relationships/tags" Target="../tags/tag80.xml" /><Relationship Id="rId15" Type="http://schemas.openxmlformats.org/officeDocument/2006/relationships/tags" Target="../tags/tag81.xml" /><Relationship Id="rId16" Type="http://schemas.openxmlformats.org/officeDocument/2006/relationships/tags" Target="../tags/tag82.xml" /><Relationship Id="rId17" Type="http://schemas.openxmlformats.org/officeDocument/2006/relationships/tags" Target="../tags/tag83.xml" /><Relationship Id="rId18" Type="http://schemas.openxmlformats.org/officeDocument/2006/relationships/tags" Target="../tags/tag84.xml" /><Relationship Id="rId19" Type="http://schemas.openxmlformats.org/officeDocument/2006/relationships/tags" Target="../tags/tag85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86.xml" /><Relationship Id="rId3" Type="http://schemas.openxmlformats.org/officeDocument/2006/relationships/tags" Target="../tags/tag69.xml" /><Relationship Id="rId4" Type="http://schemas.openxmlformats.org/officeDocument/2006/relationships/tags" Target="../tags/tag70.xml" /><Relationship Id="rId5" Type="http://schemas.openxmlformats.org/officeDocument/2006/relationships/tags" Target="../tags/tag71.xml" /><Relationship Id="rId6" Type="http://schemas.openxmlformats.org/officeDocument/2006/relationships/tags" Target="../tags/tag72.xml" /><Relationship Id="rId7" Type="http://schemas.openxmlformats.org/officeDocument/2006/relationships/tags" Target="../tags/tag73.xml" /><Relationship Id="rId8" Type="http://schemas.openxmlformats.org/officeDocument/2006/relationships/tags" Target="../tags/tag74.xml" /><Relationship Id="rId9" Type="http://schemas.openxmlformats.org/officeDocument/2006/relationships/tags" Target="../tags/tag7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87.xml" /><Relationship Id="rId3" Type="http://schemas.openxmlformats.org/officeDocument/2006/relationships/tags" Target="../tags/tag88.xml" /><Relationship Id="rId4" Type="http://schemas.openxmlformats.org/officeDocument/2006/relationships/tags" Target="../tags/tag89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90.xml" /><Relationship Id="rId3" Type="http://schemas.openxmlformats.org/officeDocument/2006/relationships/tags" Target="../tags/tag91.xml" /><Relationship Id="rId4" Type="http://schemas.openxmlformats.org/officeDocument/2006/relationships/tags" Target="../tags/tag9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01.xml" /><Relationship Id="rId11" Type="http://schemas.openxmlformats.org/officeDocument/2006/relationships/tags" Target="../tags/tag102.xml" /><Relationship Id="rId12" Type="http://schemas.openxmlformats.org/officeDocument/2006/relationships/tags" Target="../tags/tag103.xml" /><Relationship Id="rId13" Type="http://schemas.openxmlformats.org/officeDocument/2006/relationships/tags" Target="../tags/tag104.xml" /><Relationship Id="rId14" Type="http://schemas.openxmlformats.org/officeDocument/2006/relationships/tags" Target="../tags/tag105.xml" /><Relationship Id="rId15" Type="http://schemas.openxmlformats.org/officeDocument/2006/relationships/tags" Target="../tags/tag106.xml" /><Relationship Id="rId16" Type="http://schemas.openxmlformats.org/officeDocument/2006/relationships/tags" Target="../tags/tag107.xml" /><Relationship Id="rId17" Type="http://schemas.openxmlformats.org/officeDocument/2006/relationships/tags" Target="../tags/tag108.xml" /><Relationship Id="rId18" Type="http://schemas.openxmlformats.org/officeDocument/2006/relationships/tags" Target="../tags/tag109.xml" /><Relationship Id="rId19" Type="http://schemas.openxmlformats.org/officeDocument/2006/relationships/tags" Target="../tags/tag110.xml" /><Relationship Id="rId2" Type="http://schemas.openxmlformats.org/officeDocument/2006/relationships/tags" Target="../tags/tag93.xml" /><Relationship Id="rId3" Type="http://schemas.openxmlformats.org/officeDocument/2006/relationships/tags" Target="../tags/tag94.xml" /><Relationship Id="rId4" Type="http://schemas.openxmlformats.org/officeDocument/2006/relationships/tags" Target="../tags/tag95.xml" /><Relationship Id="rId5" Type="http://schemas.openxmlformats.org/officeDocument/2006/relationships/tags" Target="../tags/tag96.xml" /><Relationship Id="rId6" Type="http://schemas.openxmlformats.org/officeDocument/2006/relationships/tags" Target="../tags/tag97.xml" /><Relationship Id="rId7" Type="http://schemas.openxmlformats.org/officeDocument/2006/relationships/tags" Target="../tags/tag98.xml" /><Relationship Id="rId8" Type="http://schemas.openxmlformats.org/officeDocument/2006/relationships/tags" Target="../tags/tag99.xml" /><Relationship Id="rId9" Type="http://schemas.openxmlformats.org/officeDocument/2006/relationships/tags" Target="../tags/tag100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9.xml" /><Relationship Id="rId11" Type="http://schemas.openxmlformats.org/officeDocument/2006/relationships/tags" Target="../tags/tag120.xml" /><Relationship Id="rId12" Type="http://schemas.openxmlformats.org/officeDocument/2006/relationships/tags" Target="../tags/tag121.xml" /><Relationship Id="rId13" Type="http://schemas.openxmlformats.org/officeDocument/2006/relationships/tags" Target="../tags/tag122.xml" /><Relationship Id="rId14" Type="http://schemas.openxmlformats.org/officeDocument/2006/relationships/tags" Target="../tags/tag123.xml" /><Relationship Id="rId15" Type="http://schemas.openxmlformats.org/officeDocument/2006/relationships/tags" Target="../tags/tag124.xml" /><Relationship Id="rId16" Type="http://schemas.openxmlformats.org/officeDocument/2006/relationships/tags" Target="../tags/tag125.xml" /><Relationship Id="rId17" Type="http://schemas.openxmlformats.org/officeDocument/2006/relationships/tags" Target="../tags/tag126.xml" /><Relationship Id="rId18" Type="http://schemas.openxmlformats.org/officeDocument/2006/relationships/tags" Target="../tags/tag127.xml" /><Relationship Id="rId19" Type="http://schemas.openxmlformats.org/officeDocument/2006/relationships/tags" Target="../tags/tag128.xml" /><Relationship Id="rId2" Type="http://schemas.openxmlformats.org/officeDocument/2006/relationships/tags" Target="../tags/tag111.xml" /><Relationship Id="rId20" Type="http://schemas.openxmlformats.org/officeDocument/2006/relationships/tags" Target="../tags/tag129.xml" /><Relationship Id="rId21" Type="http://schemas.openxmlformats.org/officeDocument/2006/relationships/tags" Target="../tags/tag130.xml" /><Relationship Id="rId22" Type="http://schemas.openxmlformats.org/officeDocument/2006/relationships/tags" Target="../tags/tag131.xml" /><Relationship Id="rId23" Type="http://schemas.openxmlformats.org/officeDocument/2006/relationships/tags" Target="../tags/tag132.xml" /><Relationship Id="rId24" Type="http://schemas.openxmlformats.org/officeDocument/2006/relationships/tags" Target="../tags/tag133.xml" /><Relationship Id="rId25" Type="http://schemas.openxmlformats.org/officeDocument/2006/relationships/tags" Target="../tags/tag134.xml" /><Relationship Id="rId3" Type="http://schemas.openxmlformats.org/officeDocument/2006/relationships/tags" Target="../tags/tag112.xml" /><Relationship Id="rId4" Type="http://schemas.openxmlformats.org/officeDocument/2006/relationships/tags" Target="../tags/tag113.xml" /><Relationship Id="rId5" Type="http://schemas.openxmlformats.org/officeDocument/2006/relationships/tags" Target="../tags/tag114.xml" /><Relationship Id="rId6" Type="http://schemas.openxmlformats.org/officeDocument/2006/relationships/tags" Target="../tags/tag115.xml" /><Relationship Id="rId7" Type="http://schemas.openxmlformats.org/officeDocument/2006/relationships/tags" Target="../tags/tag116.xml" /><Relationship Id="rId8" Type="http://schemas.openxmlformats.org/officeDocument/2006/relationships/tags" Target="../tags/tag117.xml" /><Relationship Id="rId9" Type="http://schemas.openxmlformats.org/officeDocument/2006/relationships/tags" Target="../tags/tag11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35.xml" /><Relationship Id="rId3" Type="http://schemas.openxmlformats.org/officeDocument/2006/relationships/tags" Target="../tags/tag136.xml" /><Relationship Id="rId4" Type="http://schemas.openxmlformats.org/officeDocument/2006/relationships/tags" Target="../tags/tag137.xml" /><Relationship Id="rId5" Type="http://schemas.openxmlformats.org/officeDocument/2006/relationships/tags" Target="../tags/tag13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39.xml" /><Relationship Id="rId3" Type="http://schemas.openxmlformats.org/officeDocument/2006/relationships/tags" Target="../tags/tag140.xml" /><Relationship Id="rId4" Type="http://schemas.openxmlformats.org/officeDocument/2006/relationships/tags" Target="../tags/tag141.xml" /><Relationship Id="rId5" Type="http://schemas.openxmlformats.org/officeDocument/2006/relationships/tags" Target="../tags/tag142.xml" /><Relationship Id="rId6" Type="http://schemas.openxmlformats.org/officeDocument/2006/relationships/tags" Target="../tags/tag143.xml" /><Relationship Id="rId7" Type="http://schemas.openxmlformats.org/officeDocument/2006/relationships/tags" Target="../tags/tag144.xml" /><Relationship Id="rId8" Type="http://schemas.openxmlformats.org/officeDocument/2006/relationships/tags" Target="../tags/tag145.xml" /><Relationship Id="rId9" Type="http://schemas.openxmlformats.org/officeDocument/2006/relationships/tags" Target="../tags/tag146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47.xml" /><Relationship Id="rId3" Type="http://schemas.openxmlformats.org/officeDocument/2006/relationships/tags" Target="../tags/tag148.xml" /><Relationship Id="rId4" Type="http://schemas.openxmlformats.org/officeDocument/2006/relationships/tags" Target="../tags/tag14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8.xml" /><Relationship Id="rId11" Type="http://schemas.openxmlformats.org/officeDocument/2006/relationships/tags" Target="../tags/tag159.xml" /><Relationship Id="rId12" Type="http://schemas.openxmlformats.org/officeDocument/2006/relationships/tags" Target="../tags/tag160.xml" /><Relationship Id="rId13" Type="http://schemas.openxmlformats.org/officeDocument/2006/relationships/tags" Target="../tags/tag161.xml" /><Relationship Id="rId2" Type="http://schemas.openxmlformats.org/officeDocument/2006/relationships/tags" Target="../tags/tag150.xml" /><Relationship Id="rId3" Type="http://schemas.openxmlformats.org/officeDocument/2006/relationships/tags" Target="../tags/tag151.xml" /><Relationship Id="rId4" Type="http://schemas.openxmlformats.org/officeDocument/2006/relationships/tags" Target="../tags/tag152.xml" /><Relationship Id="rId5" Type="http://schemas.openxmlformats.org/officeDocument/2006/relationships/tags" Target="../tags/tag153.xml" /><Relationship Id="rId6" Type="http://schemas.openxmlformats.org/officeDocument/2006/relationships/tags" Target="../tags/tag154.xml" /><Relationship Id="rId7" Type="http://schemas.openxmlformats.org/officeDocument/2006/relationships/tags" Target="../tags/tag155.xml" /><Relationship Id="rId8" Type="http://schemas.openxmlformats.org/officeDocument/2006/relationships/tags" Target="../tags/tag156.xml" /><Relationship Id="rId9" Type="http://schemas.openxmlformats.org/officeDocument/2006/relationships/tags" Target="../tags/tag15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0.xml" /><Relationship Id="rId11" Type="http://schemas.openxmlformats.org/officeDocument/2006/relationships/tags" Target="../tags/tag171.xml" /><Relationship Id="rId12" Type="http://schemas.openxmlformats.org/officeDocument/2006/relationships/tags" Target="../tags/tag172.xml" /><Relationship Id="rId13" Type="http://schemas.openxmlformats.org/officeDocument/2006/relationships/tags" Target="../tags/tag173.xml" /><Relationship Id="rId2" Type="http://schemas.openxmlformats.org/officeDocument/2006/relationships/tags" Target="../tags/tag162.xml" /><Relationship Id="rId3" Type="http://schemas.openxmlformats.org/officeDocument/2006/relationships/tags" Target="../tags/tag163.xml" /><Relationship Id="rId4" Type="http://schemas.openxmlformats.org/officeDocument/2006/relationships/tags" Target="../tags/tag164.xml" /><Relationship Id="rId5" Type="http://schemas.openxmlformats.org/officeDocument/2006/relationships/tags" Target="../tags/tag165.xml" /><Relationship Id="rId6" Type="http://schemas.openxmlformats.org/officeDocument/2006/relationships/tags" Target="../tags/tag166.xml" /><Relationship Id="rId7" Type="http://schemas.openxmlformats.org/officeDocument/2006/relationships/tags" Target="../tags/tag167.xml" /><Relationship Id="rId8" Type="http://schemas.openxmlformats.org/officeDocument/2006/relationships/tags" Target="../tags/tag168.xml" /><Relationship Id="rId9" Type="http://schemas.openxmlformats.org/officeDocument/2006/relationships/tags" Target="../tags/tag169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2.xml" /><Relationship Id="rId11" Type="http://schemas.openxmlformats.org/officeDocument/2006/relationships/tags" Target="../tags/tag183.xml" /><Relationship Id="rId12" Type="http://schemas.openxmlformats.org/officeDocument/2006/relationships/tags" Target="../tags/tag184.xml" /><Relationship Id="rId13" Type="http://schemas.openxmlformats.org/officeDocument/2006/relationships/tags" Target="../tags/tag185.xml" /><Relationship Id="rId2" Type="http://schemas.openxmlformats.org/officeDocument/2006/relationships/tags" Target="../tags/tag174.xml" /><Relationship Id="rId3" Type="http://schemas.openxmlformats.org/officeDocument/2006/relationships/tags" Target="../tags/tag175.xml" /><Relationship Id="rId4" Type="http://schemas.openxmlformats.org/officeDocument/2006/relationships/tags" Target="../tags/tag176.xml" /><Relationship Id="rId5" Type="http://schemas.openxmlformats.org/officeDocument/2006/relationships/tags" Target="../tags/tag177.xml" /><Relationship Id="rId6" Type="http://schemas.openxmlformats.org/officeDocument/2006/relationships/tags" Target="../tags/tag178.xml" /><Relationship Id="rId7" Type="http://schemas.openxmlformats.org/officeDocument/2006/relationships/tags" Target="../tags/tag179.xml" /><Relationship Id="rId8" Type="http://schemas.openxmlformats.org/officeDocument/2006/relationships/tags" Target="../tags/tag180.xml" /><Relationship Id="rId9" Type="http://schemas.openxmlformats.org/officeDocument/2006/relationships/tags" Target="../tags/tag181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4.xml" /><Relationship Id="rId11" Type="http://schemas.openxmlformats.org/officeDocument/2006/relationships/tags" Target="../tags/tag195.xml" /><Relationship Id="rId12" Type="http://schemas.openxmlformats.org/officeDocument/2006/relationships/tags" Target="../tags/tag196.xml" /><Relationship Id="rId13" Type="http://schemas.openxmlformats.org/officeDocument/2006/relationships/tags" Target="../tags/tag197.xml" /><Relationship Id="rId2" Type="http://schemas.openxmlformats.org/officeDocument/2006/relationships/tags" Target="../tags/tag186.xml" /><Relationship Id="rId3" Type="http://schemas.openxmlformats.org/officeDocument/2006/relationships/tags" Target="../tags/tag187.xml" /><Relationship Id="rId4" Type="http://schemas.openxmlformats.org/officeDocument/2006/relationships/tags" Target="../tags/tag188.xml" /><Relationship Id="rId5" Type="http://schemas.openxmlformats.org/officeDocument/2006/relationships/tags" Target="../tags/tag189.xml" /><Relationship Id="rId6" Type="http://schemas.openxmlformats.org/officeDocument/2006/relationships/tags" Target="../tags/tag190.xml" /><Relationship Id="rId7" Type="http://schemas.openxmlformats.org/officeDocument/2006/relationships/tags" Target="../tags/tag191.xml" /><Relationship Id="rId8" Type="http://schemas.openxmlformats.org/officeDocument/2006/relationships/tags" Target="../tags/tag192.xml" /><Relationship Id="rId9" Type="http://schemas.openxmlformats.org/officeDocument/2006/relationships/tags" Target="../tags/tag19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98.xml" /><Relationship Id="rId3" Type="http://schemas.openxmlformats.org/officeDocument/2006/relationships/tags" Target="../tags/tag199.xml" /><Relationship Id="rId4" Type="http://schemas.openxmlformats.org/officeDocument/2006/relationships/tags" Target="../tags/tag200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75203203231011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2023年质量检验专员年度总结及下一年规划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/>
              <a:t>YOUR LOGO</a:t>
            </a:r>
            <a:endParaRPr lang="en-US" alt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lstStyle/>
          <a:p>
            <a:r>
              <a:rPr lang="en-US" altLang="zh-CN"/>
              <a:t>目录</a:t>
            </a:r>
            <a:endParaRPr lang="en-US" altLang="zh-CN"/>
          </a:p>
        </p:txBody>
      </p:sp>
      <p:cxnSp>
        <p:nvCxnSpPr>
          <p:cNvPr id="3145735" name="直接连接符 13"/>
          <p:cNvCxnSpPr/>
          <p:nvPr>
            <p:custDataLst>
              <p:tags r:id="rId4"/>
            </p:custDataLst>
          </p:nvPr>
        </p:nvCxnSpPr>
        <p:spPr>
          <a:xfrm>
            <a:off x="501161" y="6318738"/>
            <a:ext cx="500868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5"/>
            </p:custDataLst>
          </p:nvPr>
        </p:nvSpPr>
        <p:spPr>
          <a:xfrm>
            <a:off x="4456430" y="226822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6"/>
            </p:custDataLst>
          </p:nvPr>
        </p:nvSpPr>
        <p:spPr>
          <a:xfrm>
            <a:off x="5917565" y="235966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工作亮点与收获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7"/>
            </p:custDataLst>
          </p:nvPr>
        </p:nvSpPr>
        <p:spPr>
          <a:xfrm>
            <a:off x="8014970" y="226822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8"/>
            </p:custDataLst>
          </p:nvPr>
        </p:nvSpPr>
        <p:spPr>
          <a:xfrm>
            <a:off x="9476105" y="235966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工作中存在的问题与不足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/>
          <p:nvPr>
            <p:custDataLst>
              <p:tags r:id="rId9"/>
            </p:custDataLst>
          </p:nvPr>
        </p:nvCxnSpPr>
        <p:spPr>
          <a:xfrm>
            <a:off x="3200400" y="3285490"/>
            <a:ext cx="857567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10"/>
            </p:custDataLst>
          </p:nvPr>
        </p:nvSpPr>
        <p:spPr>
          <a:xfrm>
            <a:off x="4456430" y="355219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11"/>
            </p:custDataLst>
          </p:nvPr>
        </p:nvSpPr>
        <p:spPr>
          <a:xfrm>
            <a:off x="5917565" y="364363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下一年度工作计划与目标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2"/>
            </p:custDataLst>
          </p:nvPr>
        </p:nvSpPr>
        <p:spPr>
          <a:xfrm>
            <a:off x="8014970" y="355219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3"/>
            </p:custDataLst>
          </p:nvPr>
        </p:nvSpPr>
        <p:spPr>
          <a:xfrm>
            <a:off x="9476105" y="364363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具体实施措施与建议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/>
          <p:nvPr>
            <p:custDataLst>
              <p:tags r:id="rId14"/>
            </p:custDataLst>
          </p:nvPr>
        </p:nvCxnSpPr>
        <p:spPr>
          <a:xfrm>
            <a:off x="5560060" y="4542155"/>
            <a:ext cx="621601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5"/>
            </p:custDataLst>
          </p:nvPr>
        </p:nvSpPr>
        <p:spPr>
          <a:xfrm>
            <a:off x="4456430" y="98425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6"/>
            </p:custDataLst>
          </p:nvPr>
        </p:nvSpPr>
        <p:spPr>
          <a:xfrm>
            <a:off x="5917565" y="107569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7"/>
            </p:custDataLst>
          </p:nvPr>
        </p:nvSpPr>
        <p:spPr>
          <a:xfrm>
            <a:off x="8014970" y="98425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8"/>
            </p:custDataLst>
          </p:nvPr>
        </p:nvSpPr>
        <p:spPr>
          <a:xfrm>
            <a:off x="9476105" y="107569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2023年工作总结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/>
          <p:nvPr>
            <p:custDataLst>
              <p:tags r:id="rId19"/>
            </p:custDataLst>
          </p:nvPr>
        </p:nvCxnSpPr>
        <p:spPr>
          <a:xfrm>
            <a:off x="3200400" y="2001520"/>
            <a:ext cx="857567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lstStyle/>
          <a:p>
            <a:r>
              <a:rPr lang="zh-CN" altLang="en-US"/>
              <a:t>2023年工作总结</a:t>
            </a:r>
            <a:endParaRPr lang="zh-CN" altLang="en-US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lstStyle/>
          <a:p>
            <a:r>
              <a:rPr lang="en-US" altLang="zh-CN"/>
              <a:t>02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3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完成检验任务情况</a:t>
            </a:r>
            <a:endParaRPr lang="zh-CN" altLang="en-US"/>
          </a:p>
        </p:txBody>
      </p:sp>
      <p:sp>
        <p:nvSpPr>
          <p:cNvPr id="1048934" name="矩形 15"/>
          <p:cNvSpPr/>
          <p:nvPr>
            <p:custDataLst>
              <p:tags r:id="rId2"/>
            </p:custDataLst>
          </p:nvPr>
        </p:nvSpPr>
        <p:spPr>
          <a:xfrm>
            <a:off x="3001898" y="1426337"/>
            <a:ext cx="6190956" cy="454205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2023年共完成检验任务1000项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6" name="任意多边形 17"/>
          <p:cNvSpPr/>
          <p:nvPr>
            <p:custDataLst>
              <p:tags r:id="rId3"/>
            </p:custDataLst>
          </p:nvPr>
        </p:nvSpPr>
        <p:spPr>
          <a:xfrm flipV="1">
            <a:off x="2935832" y="1364400"/>
            <a:ext cx="1107298" cy="2085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8" name="任意多边形 18"/>
          <p:cNvSpPr/>
          <p:nvPr>
            <p:custDataLst>
              <p:tags r:id="rId4"/>
            </p:custDataLst>
          </p:nvPr>
        </p:nvSpPr>
        <p:spPr>
          <a:xfrm flipH="1">
            <a:off x="8149559" y="1713312"/>
            <a:ext cx="1107298" cy="2085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40" name="矩形 27"/>
          <p:cNvSpPr/>
          <p:nvPr>
            <p:custDataLst>
              <p:tags r:id="rId5"/>
            </p:custDataLst>
          </p:nvPr>
        </p:nvSpPr>
        <p:spPr>
          <a:xfrm>
            <a:off x="3001898" y="2277628"/>
            <a:ext cx="6190956" cy="454205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检验合格率98%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2" name="任意多边形 29"/>
          <p:cNvSpPr/>
          <p:nvPr>
            <p:custDataLst>
              <p:tags r:id="rId6"/>
            </p:custDataLst>
          </p:nvPr>
        </p:nvSpPr>
        <p:spPr>
          <a:xfrm flipV="1">
            <a:off x="2935832" y="2215691"/>
            <a:ext cx="1107298" cy="2085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44" name="任意多边形 30"/>
          <p:cNvSpPr/>
          <p:nvPr>
            <p:custDataLst>
              <p:tags r:id="rId7"/>
            </p:custDataLst>
          </p:nvPr>
        </p:nvSpPr>
        <p:spPr>
          <a:xfrm flipH="1">
            <a:off x="8149559" y="2564603"/>
            <a:ext cx="1107298" cy="2085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46" name="矩形 5"/>
          <p:cNvSpPr/>
          <p:nvPr>
            <p:custDataLst>
              <p:tags r:id="rId8"/>
            </p:custDataLst>
          </p:nvPr>
        </p:nvSpPr>
        <p:spPr>
          <a:xfrm>
            <a:off x="3001898" y="3128919"/>
            <a:ext cx="6190956" cy="454205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发现并解决质量问题100个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8" name="任意多边形 7"/>
          <p:cNvSpPr/>
          <p:nvPr>
            <p:custDataLst>
              <p:tags r:id="rId9"/>
            </p:custDataLst>
          </p:nvPr>
        </p:nvSpPr>
        <p:spPr>
          <a:xfrm flipV="1">
            <a:off x="2935832" y="3066982"/>
            <a:ext cx="1107298" cy="2085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50" name="任意多边形 8"/>
          <p:cNvSpPr/>
          <p:nvPr>
            <p:custDataLst>
              <p:tags r:id="rId10"/>
            </p:custDataLst>
          </p:nvPr>
        </p:nvSpPr>
        <p:spPr>
          <a:xfrm flipH="1">
            <a:off x="8149559" y="3415894"/>
            <a:ext cx="1107298" cy="2085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52" name="矩形 10"/>
          <p:cNvSpPr/>
          <p:nvPr>
            <p:custDataLst>
              <p:tags r:id="rId11"/>
            </p:custDataLst>
          </p:nvPr>
        </p:nvSpPr>
        <p:spPr>
          <a:xfrm>
            <a:off x="3001898" y="3980210"/>
            <a:ext cx="6190956" cy="454205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参与制定检验标准和流程5项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4" name="任意多边形 12"/>
          <p:cNvSpPr/>
          <p:nvPr>
            <p:custDataLst>
              <p:tags r:id="rId12"/>
            </p:custDataLst>
          </p:nvPr>
        </p:nvSpPr>
        <p:spPr>
          <a:xfrm flipV="1">
            <a:off x="2935832" y="3918273"/>
            <a:ext cx="1107298" cy="2085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56" name="任意多边形 13"/>
          <p:cNvSpPr/>
          <p:nvPr>
            <p:custDataLst>
              <p:tags r:id="rId13"/>
            </p:custDataLst>
          </p:nvPr>
        </p:nvSpPr>
        <p:spPr>
          <a:xfrm flipH="1">
            <a:off x="8149559" y="4267185"/>
            <a:ext cx="1107298" cy="2085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58" name="矩形 19"/>
          <p:cNvSpPr/>
          <p:nvPr>
            <p:custDataLst>
              <p:tags r:id="rId14"/>
            </p:custDataLst>
          </p:nvPr>
        </p:nvSpPr>
        <p:spPr>
          <a:xfrm>
            <a:off x="3001898" y="4831501"/>
            <a:ext cx="6190956" cy="454205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培训检验人员20名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任意多边形 21"/>
          <p:cNvSpPr/>
          <p:nvPr>
            <p:custDataLst>
              <p:tags r:id="rId15"/>
            </p:custDataLst>
          </p:nvPr>
        </p:nvSpPr>
        <p:spPr>
          <a:xfrm flipV="1">
            <a:off x="2935832" y="4769563"/>
            <a:ext cx="1107298" cy="2085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62" name="任意多边形 22"/>
          <p:cNvSpPr/>
          <p:nvPr>
            <p:custDataLst>
              <p:tags r:id="rId16"/>
            </p:custDataLst>
          </p:nvPr>
        </p:nvSpPr>
        <p:spPr>
          <a:xfrm flipH="1">
            <a:off x="8149559" y="5118476"/>
            <a:ext cx="1107298" cy="2085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64" name="矩形 38"/>
          <p:cNvSpPr/>
          <p:nvPr>
            <p:custDataLst>
              <p:tags r:id="rId17"/>
            </p:custDataLst>
          </p:nvPr>
        </p:nvSpPr>
        <p:spPr>
          <a:xfrm>
            <a:off x="3001898" y="5682791"/>
            <a:ext cx="6190956" cy="454205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完成检验报告100份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6" name="任意多边形 40"/>
          <p:cNvSpPr/>
          <p:nvPr>
            <p:custDataLst>
              <p:tags r:id="rId18"/>
            </p:custDataLst>
          </p:nvPr>
        </p:nvSpPr>
        <p:spPr>
          <a:xfrm flipV="1">
            <a:off x="2935832" y="5620854"/>
            <a:ext cx="1107298" cy="2085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68" name="任意多边形 41"/>
          <p:cNvSpPr/>
          <p:nvPr>
            <p:custDataLst>
              <p:tags r:id="rId19"/>
            </p:custDataLst>
          </p:nvPr>
        </p:nvSpPr>
        <p:spPr>
          <a:xfrm flipH="1">
            <a:off x="8149559" y="5969767"/>
            <a:ext cx="1107298" cy="2085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0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质量指标达成情况</a:t>
            </a:r>
            <a:endParaRPr lang="zh-CN" altLang="en-US"/>
          </a:p>
        </p:txBody>
      </p:sp>
      <p:sp>
        <p:nvSpPr>
          <p:cNvPr id="1049004" name="对角圆角矩形 52"/>
          <p:cNvSpPr/>
          <p:nvPr>
            <p:custDataLst>
              <p:tags r:id="rId2"/>
            </p:custDataLst>
          </p:nvPr>
        </p:nvSpPr>
        <p:spPr>
          <a:xfrm>
            <a:off x="838200" y="1554408"/>
            <a:ext cx="5036170" cy="1226602"/>
          </a:xfrm>
          <a:prstGeom prst="round2DiagRect">
            <a:avLst>
              <a:gd name="adj1" fmla="val 18403"/>
              <a:gd name="adj2" fmla="val 15999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06" name="对角圆角矩形 53"/>
          <p:cNvSpPr/>
          <p:nvPr>
            <p:custDataLst>
              <p:tags r:id="rId3"/>
            </p:custDataLst>
          </p:nvPr>
        </p:nvSpPr>
        <p:spPr>
          <a:xfrm>
            <a:off x="838200" y="1427203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08" name="直角三角形 54"/>
          <p:cNvSpPr/>
          <p:nvPr>
            <p:custDataLst>
              <p:tags r:id="rId4"/>
            </p:custDataLst>
          </p:nvPr>
        </p:nvSpPr>
        <p:spPr>
          <a:xfrm>
            <a:off x="1342589" y="1427836"/>
            <a:ext cx="75943" cy="126572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10" name="文本框 56"/>
          <p:cNvSpPr txBox="1"/>
          <p:nvPr>
            <p:custDataLst>
              <p:tags r:id="rId5"/>
            </p:custDataLst>
          </p:nvPr>
        </p:nvSpPr>
        <p:spPr>
          <a:xfrm>
            <a:off x="1375498" y="1605670"/>
            <a:ext cx="4302327" cy="1112379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质量合格率：98%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对角圆角矩形 9"/>
          <p:cNvSpPr/>
          <p:nvPr>
            <p:custDataLst>
              <p:tags r:id="rId6"/>
            </p:custDataLst>
          </p:nvPr>
        </p:nvSpPr>
        <p:spPr>
          <a:xfrm>
            <a:off x="6317501" y="1554408"/>
            <a:ext cx="5036170" cy="1226602"/>
          </a:xfrm>
          <a:prstGeom prst="round2DiagRect">
            <a:avLst>
              <a:gd name="adj1" fmla="val 18419"/>
              <a:gd name="adj2" fmla="val 14126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14" name="对角圆角矩形 10"/>
          <p:cNvSpPr/>
          <p:nvPr>
            <p:custDataLst>
              <p:tags r:id="rId7"/>
            </p:custDataLst>
          </p:nvPr>
        </p:nvSpPr>
        <p:spPr>
          <a:xfrm>
            <a:off x="6317501" y="1427203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16" name="直角三角形 11"/>
          <p:cNvSpPr/>
          <p:nvPr>
            <p:custDataLst>
              <p:tags r:id="rId8"/>
            </p:custDataLst>
          </p:nvPr>
        </p:nvSpPr>
        <p:spPr>
          <a:xfrm>
            <a:off x="6821257" y="1427836"/>
            <a:ext cx="75943" cy="126572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18" name="文本框 12"/>
          <p:cNvSpPr txBox="1"/>
          <p:nvPr>
            <p:custDataLst>
              <p:tags r:id="rId9"/>
            </p:custDataLst>
          </p:nvPr>
        </p:nvSpPr>
        <p:spPr>
          <a:xfrm>
            <a:off x="6854166" y="1611998"/>
            <a:ext cx="4302327" cy="1112379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质量改进项目：完成5项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对角圆角矩形 5"/>
          <p:cNvSpPr/>
          <p:nvPr>
            <p:custDataLst>
              <p:tags r:id="rId10"/>
            </p:custDataLst>
          </p:nvPr>
        </p:nvSpPr>
        <p:spPr>
          <a:xfrm>
            <a:off x="838200" y="3221361"/>
            <a:ext cx="5036170" cy="1226602"/>
          </a:xfrm>
          <a:prstGeom prst="round2DiagRect">
            <a:avLst>
              <a:gd name="adj1" fmla="val 15411"/>
              <a:gd name="adj2" fmla="val 15070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22" name="对角圆角矩形 6"/>
          <p:cNvSpPr/>
          <p:nvPr>
            <p:custDataLst>
              <p:tags r:id="rId11"/>
            </p:custDataLst>
          </p:nvPr>
        </p:nvSpPr>
        <p:spPr>
          <a:xfrm>
            <a:off x="838200" y="309415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24" name="直角三角形 7"/>
          <p:cNvSpPr/>
          <p:nvPr>
            <p:custDataLst>
              <p:tags r:id="rId12"/>
            </p:custDataLst>
          </p:nvPr>
        </p:nvSpPr>
        <p:spPr>
          <a:xfrm>
            <a:off x="1342589" y="3094789"/>
            <a:ext cx="75943" cy="126572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26" name="文本框 8"/>
          <p:cNvSpPr txBox="1"/>
          <p:nvPr>
            <p:custDataLst>
              <p:tags r:id="rId13"/>
            </p:custDataLst>
          </p:nvPr>
        </p:nvSpPr>
        <p:spPr>
          <a:xfrm>
            <a:off x="1375498" y="3278951"/>
            <a:ext cx="4302327" cy="1112379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客户满意度：95%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对角圆角矩形 14"/>
          <p:cNvSpPr/>
          <p:nvPr>
            <p:custDataLst>
              <p:tags r:id="rId14"/>
            </p:custDataLst>
          </p:nvPr>
        </p:nvSpPr>
        <p:spPr>
          <a:xfrm>
            <a:off x="6317501" y="3221361"/>
            <a:ext cx="5036170" cy="1226602"/>
          </a:xfrm>
          <a:prstGeom prst="round2DiagRect">
            <a:avLst>
              <a:gd name="adj1" fmla="val 14446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30" name="对角圆角矩形 18"/>
          <p:cNvSpPr/>
          <p:nvPr>
            <p:custDataLst>
              <p:tags r:id="rId15"/>
            </p:custDataLst>
          </p:nvPr>
        </p:nvSpPr>
        <p:spPr>
          <a:xfrm>
            <a:off x="6317501" y="309415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165100" dist="25400" dir="2700000" sx="102000" sy="102000" algn="tl" rotWithShape="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32" name="直角三角形 19"/>
          <p:cNvSpPr/>
          <p:nvPr>
            <p:custDataLst>
              <p:tags r:id="rId16"/>
            </p:custDataLst>
          </p:nvPr>
        </p:nvSpPr>
        <p:spPr>
          <a:xfrm>
            <a:off x="6821257" y="3094789"/>
            <a:ext cx="75943" cy="126572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34" name="文本框 20"/>
          <p:cNvSpPr txBox="1"/>
          <p:nvPr>
            <p:custDataLst>
              <p:tags r:id="rId17"/>
            </p:custDataLst>
          </p:nvPr>
        </p:nvSpPr>
        <p:spPr>
          <a:xfrm>
            <a:off x="6854166" y="3278951"/>
            <a:ext cx="4302327" cy="1112379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质量培训：完成3次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对角圆角矩形 15"/>
          <p:cNvSpPr/>
          <p:nvPr>
            <p:custDataLst>
              <p:tags r:id="rId18"/>
            </p:custDataLst>
          </p:nvPr>
        </p:nvSpPr>
        <p:spPr>
          <a:xfrm>
            <a:off x="838200" y="4888314"/>
            <a:ext cx="5036170" cy="1226602"/>
          </a:xfrm>
          <a:prstGeom prst="round2DiagRect">
            <a:avLst>
              <a:gd name="adj1" fmla="val 16339"/>
              <a:gd name="adj2" fmla="val 1703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38" name="对角圆角矩形 16"/>
          <p:cNvSpPr/>
          <p:nvPr>
            <p:custDataLst>
              <p:tags r:id="rId19"/>
            </p:custDataLst>
          </p:nvPr>
        </p:nvSpPr>
        <p:spPr>
          <a:xfrm>
            <a:off x="838200" y="476047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40" name="直角三角形 17"/>
          <p:cNvSpPr/>
          <p:nvPr>
            <p:custDataLst>
              <p:tags r:id="rId20"/>
            </p:custDataLst>
          </p:nvPr>
        </p:nvSpPr>
        <p:spPr>
          <a:xfrm>
            <a:off x="1342589" y="4756679"/>
            <a:ext cx="75943" cy="126572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42" name="文本框 27"/>
          <p:cNvSpPr txBox="1"/>
          <p:nvPr>
            <p:custDataLst>
              <p:tags r:id="rId21"/>
            </p:custDataLst>
          </p:nvPr>
        </p:nvSpPr>
        <p:spPr>
          <a:xfrm>
            <a:off x="1375498" y="4945904"/>
            <a:ext cx="4302327" cy="1112379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生产效率：提高10%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对角圆角矩形 22"/>
          <p:cNvSpPr/>
          <p:nvPr>
            <p:custDataLst>
              <p:tags r:id="rId22"/>
            </p:custDataLst>
          </p:nvPr>
        </p:nvSpPr>
        <p:spPr>
          <a:xfrm>
            <a:off x="6317501" y="4888314"/>
            <a:ext cx="5036170" cy="1226602"/>
          </a:xfrm>
          <a:prstGeom prst="round2DiagRect">
            <a:avLst>
              <a:gd name="adj1" fmla="val 13517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46" name="对角圆角矩形 23"/>
          <p:cNvSpPr/>
          <p:nvPr>
            <p:custDataLst>
              <p:tags r:id="rId23"/>
            </p:custDataLst>
          </p:nvPr>
        </p:nvSpPr>
        <p:spPr>
          <a:xfrm>
            <a:off x="6317501" y="476047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blurRad="165100" dist="25400" dir="2700000" sx="102000" sy="102000" algn="tl" rotWithShape="0">
              <a:schemeClr val="accent6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48" name="直角三角形 24"/>
          <p:cNvSpPr/>
          <p:nvPr>
            <p:custDataLst>
              <p:tags r:id="rId24"/>
            </p:custDataLst>
          </p:nvPr>
        </p:nvSpPr>
        <p:spPr>
          <a:xfrm>
            <a:off x="6821257" y="4756679"/>
            <a:ext cx="75943" cy="126572"/>
          </a:xfrm>
          <a:prstGeom prst="rtTriangl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50" name="文本框 25"/>
          <p:cNvSpPr txBox="1"/>
          <p:nvPr>
            <p:custDataLst>
              <p:tags r:id="rId25"/>
            </p:custDataLst>
          </p:nvPr>
        </p:nvSpPr>
        <p:spPr>
          <a:xfrm>
            <a:off x="6854166" y="4945904"/>
            <a:ext cx="4302327" cy="1112379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质量管理体系：通过ISO9001认证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8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质量问题的发现与处理</a:t>
            </a:r>
            <a:endParaRPr lang="zh-CN" altLang="en-US"/>
          </a:p>
        </p:txBody>
      </p:sp>
      <p:sp>
        <p:nvSpPr>
          <p:cNvPr id="1049086" name="矩形 31"/>
          <p:cNvSpPr/>
          <p:nvPr>
            <p:custDataLst>
              <p:tags r:id="rId2"/>
            </p:custDataLst>
          </p:nvPr>
        </p:nvSpPr>
        <p:spPr>
          <a:xfrm>
            <a:off x="2641618" y="136440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质量问题的发现：通过日常检查、客户反馈、内部审计等方式发现质量问题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矩形 4"/>
          <p:cNvSpPr/>
          <p:nvPr>
            <p:custDataLst>
              <p:tags r:id="rId3"/>
            </p:custDataLst>
          </p:nvPr>
        </p:nvSpPr>
        <p:spPr>
          <a:xfrm>
            <a:off x="2641618" y="261362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质量问题的处理：制定整改方案，及时解决质量问题，确保产品质量符合标准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矩形 5"/>
          <p:cNvSpPr/>
          <p:nvPr>
            <p:custDataLst>
              <p:tags r:id="rId4"/>
            </p:custDataLst>
          </p:nvPr>
        </p:nvSpPr>
        <p:spPr>
          <a:xfrm>
            <a:off x="2641618" y="386283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质量问题的预防：加强员工培训，提高质量意识，建立完善的质量管理体系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矩形 7"/>
          <p:cNvSpPr/>
          <p:nvPr>
            <p:custDataLst>
              <p:tags r:id="rId5"/>
            </p:custDataLst>
          </p:nvPr>
        </p:nvSpPr>
        <p:spPr>
          <a:xfrm>
            <a:off x="2641618" y="511205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质量问题的跟踪：对已解决的问题进行跟踪，确保不再出现类似问题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2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团队合作与沟通</a:t>
            </a:r>
            <a:endParaRPr lang="zh-CN" altLang="en-US"/>
          </a:p>
        </p:txBody>
      </p:sp>
      <p:sp>
        <p:nvSpPr>
          <p:cNvPr id="1049128" name="五边形 30"/>
          <p:cNvSpPr/>
          <p:nvPr>
            <p:custDataLst>
              <p:tags r:id="rId2"/>
            </p:custDataLst>
          </p:nvPr>
        </p:nvSpPr>
        <p:spPr>
          <a:xfrm>
            <a:off x="838200" y="3218059"/>
            <a:ext cx="2787094" cy="113291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30" name="燕尾形 36"/>
          <p:cNvSpPr/>
          <p:nvPr>
            <p:custDataLst>
              <p:tags r:id="rId3"/>
            </p:custDataLst>
          </p:nvPr>
        </p:nvSpPr>
        <p:spPr>
          <a:xfrm>
            <a:off x="3342276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32" name="燕尾形 37"/>
          <p:cNvSpPr/>
          <p:nvPr>
            <p:custDataLst>
              <p:tags r:id="rId4"/>
            </p:custDataLst>
          </p:nvPr>
        </p:nvSpPr>
        <p:spPr>
          <a:xfrm>
            <a:off x="8350429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34" name="燕尾形 38"/>
          <p:cNvSpPr/>
          <p:nvPr>
            <p:custDataLst>
              <p:tags r:id="rId5"/>
            </p:custDataLst>
          </p:nvPr>
        </p:nvSpPr>
        <p:spPr>
          <a:xfrm>
            <a:off x="5846353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36" name="文本框 3"/>
          <p:cNvSpPr txBox="1"/>
          <p:nvPr>
            <p:custDataLst>
              <p:tags r:id="rId6"/>
            </p:custDataLst>
          </p:nvPr>
        </p:nvSpPr>
        <p:spPr>
          <a:xfrm>
            <a:off x="3283983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沟通技巧：提高沟通技巧，有效传达信息，解决问题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8" name="文本框 6"/>
          <p:cNvSpPr txBox="1"/>
          <p:nvPr>
            <p:custDataLst>
              <p:tags r:id="rId7"/>
            </p:custDataLst>
          </p:nvPr>
        </p:nvSpPr>
        <p:spPr>
          <a:xfrm>
            <a:off x="838200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团队协作：与团队成员紧密合作，共同完成工作任务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0" name="文本框 7"/>
          <p:cNvSpPr txBox="1"/>
          <p:nvPr>
            <p:custDataLst>
              <p:tags r:id="rId8"/>
            </p:custDataLst>
          </p:nvPr>
        </p:nvSpPr>
        <p:spPr>
          <a:xfrm>
            <a:off x="5844663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团队建设：组织团队建设活动，增强团队凝聚力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2" name="文本框 8"/>
          <p:cNvSpPr txBox="1"/>
          <p:nvPr>
            <p:custDataLst>
              <p:tags r:id="rId9"/>
            </p:custDataLst>
          </p:nvPr>
        </p:nvSpPr>
        <p:spPr>
          <a:xfrm>
            <a:off x="8347895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跨部门协作：与其他部门保持良好沟通，提高工作效率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17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lstStyle/>
          <a:p>
            <a:r>
              <a:rPr lang="zh-CN" altLang="en-US"/>
              <a:t>工作亮点与收获</a:t>
            </a:r>
            <a:endParaRPr lang="zh-CN" altLang="en-US"/>
          </a:p>
        </p:txBody>
      </p:sp>
      <p:sp>
        <p:nvSpPr>
          <p:cNvPr id="104917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lstStyle/>
          <a:p>
            <a:r>
              <a:rPr lang="en-US" altLang="zh-CN"/>
              <a:t>03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24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质量检验技术创新</a:t>
            </a:r>
            <a:endParaRPr lang="zh-CN" altLang="en-US"/>
          </a:p>
        </p:txBody>
      </p:sp>
      <p:sp>
        <p:nvSpPr>
          <p:cNvPr id="1049242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4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6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引入AI技术进行质量检验，提高检验效率和准确性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50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52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开发新的检验方法和工具，提高检验效果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56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58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建立质量检验数据库，实现数据共享和追溯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62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64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开展质量检验培训，提高检验人员的技能和素质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2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质量管理体系优化</a:t>
            </a:r>
            <a:endParaRPr lang="zh-CN" altLang="en-US"/>
          </a:p>
        </p:txBody>
      </p:sp>
      <p:sp>
        <p:nvSpPr>
          <p:cNvPr id="1049300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06240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302" name="矩形 65"/>
          <p:cNvSpPr/>
          <p:nvPr>
            <p:custDataLst>
              <p:tags r:id="rId3"/>
            </p:custDataLst>
          </p:nvPr>
        </p:nvSpPr>
        <p:spPr>
          <a:xfrm>
            <a:off x="1191930" y="1728521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4" name="文本框 66"/>
          <p:cNvSpPr txBox="1"/>
          <p:nvPr>
            <p:custDataLst>
              <p:tags r:id="rId4"/>
            </p:custDataLst>
          </p:nvPr>
        </p:nvSpPr>
        <p:spPr>
          <a:xfrm>
            <a:off x="1574032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建立完善的质量管理体系，确保产品质量符合标准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306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13101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8" name="矩形 69"/>
          <p:cNvSpPr/>
          <p:nvPr>
            <p:custDataLst>
              <p:tags r:id="rId6"/>
            </p:custDataLst>
          </p:nvPr>
        </p:nvSpPr>
        <p:spPr>
          <a:xfrm>
            <a:off x="6398150" y="1728521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10" name="文本框 70"/>
          <p:cNvSpPr txBox="1"/>
          <p:nvPr>
            <p:custDataLst>
              <p:tags r:id="rId7"/>
            </p:custDataLst>
          </p:nvPr>
        </p:nvSpPr>
        <p:spPr>
          <a:xfrm>
            <a:off x="6780894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加强员工培训，提高员工质量意识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312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062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314" name="文本框 74"/>
          <p:cNvSpPr txBox="1"/>
          <p:nvPr>
            <p:custDataLst>
              <p:tags r:id="rId9"/>
            </p:custDataLst>
          </p:nvPr>
        </p:nvSpPr>
        <p:spPr>
          <a:xfrm>
            <a:off x="1574032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引入先进的质量管理工具和方法，提高工作效率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316" name="矩形 73"/>
          <p:cNvSpPr/>
          <p:nvPr>
            <p:custDataLst>
              <p:tags r:id="rId10"/>
            </p:custDataLst>
          </p:nvPr>
        </p:nvSpPr>
        <p:spPr>
          <a:xfrm>
            <a:off x="1191930" y="4285072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18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715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0" name="矩形 84"/>
          <p:cNvSpPr/>
          <p:nvPr>
            <p:custDataLst>
              <p:tags r:id="rId12"/>
            </p:custDataLst>
          </p:nvPr>
        </p:nvSpPr>
        <p:spPr>
          <a:xfrm>
            <a:off x="6457231" y="4285072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2" name="文本框 85"/>
          <p:cNvSpPr txBox="1"/>
          <p:nvPr>
            <p:custDataLst>
              <p:tags r:id="rId13"/>
            </p:custDataLst>
          </p:nvPr>
        </p:nvSpPr>
        <p:spPr>
          <a:xfrm>
            <a:off x="6839333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定期进行质量检查和改进，确保产品质量持续提升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35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客户满意度提升</a:t>
            </a:r>
            <a:endParaRPr lang="zh-CN" altLang="en-US"/>
          </a:p>
        </p:txBody>
      </p:sp>
      <p:sp>
        <p:nvSpPr>
          <p:cNvPr id="1049358" name="矩形 15"/>
          <p:cNvSpPr/>
          <p:nvPr>
            <p:custDataLst>
              <p:tags r:id="rId2"/>
            </p:custDataLst>
          </p:nvPr>
        </p:nvSpPr>
        <p:spPr>
          <a:xfrm>
            <a:off x="2384776" y="1446120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提升客户满意度的方法：定期回访、及时解决问题、提供优质服务等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任意多边形 17"/>
          <p:cNvSpPr/>
          <p:nvPr>
            <p:custDataLst>
              <p:tags r:id="rId3"/>
            </p:custDataLst>
          </p:nvPr>
        </p:nvSpPr>
        <p:spPr>
          <a:xfrm flipV="1">
            <a:off x="2305533" y="1364400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2" name="任意多边形 18"/>
          <p:cNvSpPr/>
          <p:nvPr>
            <p:custDataLst>
              <p:tags r:id="rId4"/>
            </p:custDataLst>
          </p:nvPr>
        </p:nvSpPr>
        <p:spPr>
          <a:xfrm flipH="1">
            <a:off x="8559143" y="1931484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4" name="矩形 27"/>
          <p:cNvSpPr/>
          <p:nvPr>
            <p:custDataLst>
              <p:tags r:id="rId5"/>
            </p:custDataLst>
          </p:nvPr>
        </p:nvSpPr>
        <p:spPr>
          <a:xfrm>
            <a:off x="2384776" y="2778396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客户满意度提升的效果：客户满意度提高，客户忠诚度增加，业务量增加等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任意多边形 29"/>
          <p:cNvSpPr/>
          <p:nvPr>
            <p:custDataLst>
              <p:tags r:id="rId6"/>
            </p:custDataLst>
          </p:nvPr>
        </p:nvSpPr>
        <p:spPr>
          <a:xfrm flipV="1">
            <a:off x="2305533" y="2696677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8" name="任意多边形 30"/>
          <p:cNvSpPr/>
          <p:nvPr>
            <p:custDataLst>
              <p:tags r:id="rId7"/>
            </p:custDataLst>
          </p:nvPr>
        </p:nvSpPr>
        <p:spPr>
          <a:xfrm flipH="1">
            <a:off x="8559143" y="3263761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70" name="矩形 5"/>
          <p:cNvSpPr/>
          <p:nvPr>
            <p:custDataLst>
              <p:tags r:id="rId8"/>
            </p:custDataLst>
          </p:nvPr>
        </p:nvSpPr>
        <p:spPr>
          <a:xfrm>
            <a:off x="2384776" y="4110673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客户满意度提升的案例：成功解决客户问题，获得客户好评等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任意多边形 7"/>
          <p:cNvSpPr/>
          <p:nvPr>
            <p:custDataLst>
              <p:tags r:id="rId9"/>
            </p:custDataLst>
          </p:nvPr>
        </p:nvSpPr>
        <p:spPr>
          <a:xfrm flipV="1">
            <a:off x="2305533" y="4028953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74" name="任意多边形 8"/>
          <p:cNvSpPr/>
          <p:nvPr>
            <p:custDataLst>
              <p:tags r:id="rId10"/>
            </p:custDataLst>
          </p:nvPr>
        </p:nvSpPr>
        <p:spPr>
          <a:xfrm flipH="1">
            <a:off x="8559143" y="4596037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76" name="矩形 10"/>
          <p:cNvSpPr/>
          <p:nvPr>
            <p:custDataLst>
              <p:tags r:id="rId11"/>
            </p:custDataLst>
          </p:nvPr>
        </p:nvSpPr>
        <p:spPr>
          <a:xfrm>
            <a:off x="2384776" y="5442949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客户满意度提升的挑战：市场竞争激烈，客户需求多样化等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任意多边形 12"/>
          <p:cNvSpPr/>
          <p:nvPr>
            <p:custDataLst>
              <p:tags r:id="rId12"/>
            </p:custDataLst>
          </p:nvPr>
        </p:nvSpPr>
        <p:spPr>
          <a:xfrm flipV="1">
            <a:off x="2305533" y="5361230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80" name="任意多边形 13"/>
          <p:cNvSpPr/>
          <p:nvPr>
            <p:custDataLst>
              <p:tags r:id="rId13"/>
            </p:custDataLst>
          </p:nvPr>
        </p:nvSpPr>
        <p:spPr>
          <a:xfrm flipH="1">
            <a:off x="8559143" y="5928314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494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个人能力提升与成长</a:t>
            </a:r>
            <a:endParaRPr lang="zh-CN" altLang="en-US"/>
          </a:p>
        </p:txBody>
      </p:sp>
      <p:sp>
        <p:nvSpPr>
          <p:cNvPr id="1049416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18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0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专业技能提升：掌握了质量检验的专业知识和技能，提高了工作效率和质量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4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6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沟通协调能力提升：与同事、领导、客户等各方沟通协调，提高了团队协作能力和解决问题的能力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30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32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自我管理能力提升：合理安排时间，提高了工作效率和自我管理能力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36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38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学习能力提升：不断学习新知识、新技能，提高了自我学习能力和适应能力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  <p:sp>
        <p:nvSpPr>
          <p:cNvPr id="104947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lstStyle/>
          <a:p>
            <a:r>
              <a:rPr lang="zh-CN" altLang="en-US"/>
              <a:t>工作中存在的问题与不足</a:t>
            </a:r>
            <a:endParaRPr lang="zh-CN" altLang="en-US"/>
          </a:p>
        </p:txBody>
      </p:sp>
      <p:sp>
        <p:nvSpPr>
          <p:cNvPr id="104947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lstStyle/>
          <a:p>
            <a:r>
              <a:rPr lang="en-US" altLang="zh-CN"/>
              <a:t>04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https://d.book118.com/275203203231011100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47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96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40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  <p:tag name="KSO_WM_TEMPLATE_THUMBS_INDEX" val="1、9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"/>
  <p:tag name="KSO_WM_UNIT_TYPE" val="a"/>
  <p:tag name="KSO_WM_UNIT_VALUE" val="3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8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f*1"/>
  <p:tag name="KSO_WM_UNIT_INDEX" val="1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96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f*2"/>
  <p:tag name="KSO_WM_UNIT_INDEX" val="2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21"/>
</p:tagLst>
</file>

<file path=ppt/tags/tag68.xml><?xml version="1.0" encoding="utf-8"?>
<p:tagLst xmlns:p="http://schemas.openxmlformats.org/presentationml/2006/main">
  <p:tag name="KSO_WM_BEAUTIFY_FLAG" val="#wm#"/>
  <p:tag name="KSO_WM_SLIDE_ID" val="custom20230997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  <p:tag name="KSO_WM_TEMPLATE_THUMBS_INDEX" val="1、9"/>
</p:tagLst>
</file>

<file path=ppt/tags/tag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3"/>
</p:tagLst>
</file>

<file path=ppt/tags/tag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3_1"/>
  <p:tag name="KSO_WM_UNIT_INDEX" val="1_3_1"/>
  <p:tag name="KSO_WM_UNIT_LAYERLEVEL" val="1_1_1"/>
  <p:tag name="KSO_WM_UNIT_SUBTYPE" val="d"/>
  <p:tag name="KSO_WM_UNIT_TYPE" val="l_h_i"/>
</p:tagLst>
</file>

<file path=ppt/tags/tag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4_1"/>
  <p:tag name="KSO_WM_UNIT_INDEX" val="1_4_1"/>
  <p:tag name="KSO_WM_UNIT_LAYERLEVEL" val="1_1_1"/>
  <p:tag name="KSO_WM_UNIT_SUBTYPE" val="d"/>
  <p:tag name="KSO_WM_UNIT_TYPE" val="l_h_i"/>
</p:tagLst>
</file>

<file path=ppt/tags/tag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i*1_1"/>
  <p:tag name="KSO_WM_UNIT_INDEX" val="1_1"/>
  <p:tag name="KSO_WM_UNIT_LAYERLEVEL" val="1_1"/>
  <p:tag name="KSO_WM_UNIT_TYPE" val="l_i"/>
</p:tagLst>
</file>

<file path=ppt/tags/tag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5_1"/>
  <p:tag name="KSO_WM_UNIT_INDEX" val="1_5_1"/>
  <p:tag name="KSO_WM_UNIT_LAYERLEVEL" val="1_1_1"/>
  <p:tag name="KSO_WM_UNIT_SUBTYPE" val="d"/>
  <p:tag name="KSO_WM_UNIT_TYPE" val="l_h_i"/>
</p:tagLst>
</file>

<file path=ppt/tags/tag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6_1"/>
  <p:tag name="KSO_WM_UNIT_INDEX" val="1_6_1"/>
  <p:tag name="KSO_WM_UNIT_LAYERLEVEL" val="1_1_1"/>
  <p:tag name="KSO_WM_UNIT_SUBTYPE" val="d"/>
  <p:tag name="KSO_WM_UNIT_TYPE" val="l_h_i"/>
</p:tagLst>
</file>

<file path=ppt/tags/tag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i*1_2"/>
  <p:tag name="KSO_WM_UNIT_INDEX" val="1_2"/>
  <p:tag name="KSO_WM_UNIT_LAYERLEVEL" val="1_1"/>
  <p:tag name="KSO_WM_UNIT_TYPE" val="l_i"/>
</p:tagLst>
</file>

<file path=ppt/tags/tag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1_1"/>
  <p:tag name="KSO_WM_UNIT_INDEX" val="1_1_1"/>
  <p:tag name="KSO_WM_UNIT_LAYERLEVEL" val="1_1_1"/>
  <p:tag name="KSO_WM_UNIT_SUBTYPE" val="d"/>
  <p:tag name="KSO_WM_UNIT_TYPE" val="l_h_i"/>
</p:tagLst>
</file>

<file path=ppt/tags/tag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2_1"/>
  <p:tag name="KSO_WM_UNIT_INDEX" val="1_2_1"/>
  <p:tag name="KSO_WM_UNIT_LAYERLEVEL" val="1_1_1"/>
  <p:tag name="KSO_WM_UNIT_SUBTYPE" val="d"/>
  <p:tag name="KSO_WM_UNIT_TYPE" val="l_h_i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i*1_3"/>
  <p:tag name="KSO_WM_UNIT_INDEX" val="1_3"/>
  <p:tag name="KSO_WM_UNIT_LAYERLEVEL" val="1_1"/>
  <p:tag name="KSO_WM_UNIT_TYPE" val="l_i"/>
</p:tagLst>
</file>

<file path=ppt/tags/tag86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97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1"/>
  <p:tag name="KSO_WM_UNIT_DIAGRAM_ISNUMVISUAL" val="0"/>
  <p:tag name="KSO_WM_UNIT_DIAGRAM_ISREFERUNIT" val="0"/>
  <p:tag name="KSO_WM_UNIT_HIGHLIGHT" val="0"/>
  <p:tag name="KSO_WM_UNIT_ID" val="custom20230997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89.xml><?xml version="1.0" encoding="utf-8"?>
<p:tagLst xmlns:p="http://schemas.openxmlformats.org/presentationml/2006/main">
  <p:tag name="KSO_WM_BEAUTIFY_FLAG" val="#wm#"/>
  <p:tag name="KSO_WM_SLIDE_ID" val="custom202309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1"/>
  <p:tag name="KSO_WM_UNIT_DIAGRAM_ISNUMVISUAL" val="0"/>
  <p:tag name="KSO_WM_UNIT_DIAGRAM_ISREFERUNIT" val="0"/>
  <p:tag name="KSO_WM_UNIT_HIGHLIGHT" val="0"/>
  <p:tag name="KSO_WM_UNIT_ID" val="custom20230997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92.xml><?xml version="1.0" encoding="utf-8"?>
<p:tagLst xmlns:p="http://schemas.openxmlformats.org/presentationml/2006/main">
  <p:tag name="KSO_WM_BEAUTIFY_FLAG" val="#wm#"/>
  <p:tag name="KSO_WM_SLIDE_ID" val="custom202309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1_1"/>
  <p:tag name="KSO_WM_UNIT_INDEX" val="1_1_1"/>
  <p:tag name="KSO_WM_UNIT_LAYERLEVEL" val="1_1_1"/>
  <p:tag name="KSO_WM_UNIT_LINE_FORE_SCHEMECOLOR_INDEX" val="5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1_2"/>
  <p:tag name="KSO_WM_UNIT_INDEX" val="1_1_2"/>
  <p:tag name="KSO_WM_UNIT_LAYERLEVEL" val="1_1_1"/>
  <p:tag name="KSO_WM_UNIT_LINE_FORE_SCHEMECOLOR_INDEX" val="5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2_1"/>
  <p:tag name="KSO_WM_UNIT_INDEX" val="1_2_1"/>
  <p:tag name="KSO_WM_UNIT_LAYERLEVEL" val="1_1_1"/>
  <p:tag name="KSO_WM_UNIT_LINE_FORE_SCHEMECOLOR_INDEX" val="5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2_2"/>
  <p:tag name="KSO_WM_UNIT_INDEX" val="1_2_2"/>
  <p:tag name="KSO_WM_UNIT_LAYERLEVEL" val="1_1_1"/>
  <p:tag name="KSO_WM_UNIT_LINE_FORE_SCHEMECOLOR_INDEX" val="5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3_1"/>
  <p:tag name="KSO_WM_UNIT_INDEX" val="1_3_1"/>
  <p:tag name="KSO_WM_UNIT_LAYERLEVEL" val="1_1_1"/>
  <p:tag name="KSO_WM_UNIT_LINE_FORE_SCHEMECOLOR_INDEX" val="5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3_2"/>
  <p:tag name="KSO_WM_UNIT_INDEX" val="1_3_2"/>
  <p:tag name="KSO_WM_UNIT_LAYERLEVEL" val="1_1_1"/>
  <p:tag name="KSO_WM_UNIT_LINE_FORE_SCHEMECOLOR_INDEX" val="5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4_1"/>
  <p:tag name="KSO_WM_UNIT_INDEX" val="1_4_1"/>
  <p:tag name="KSO_WM_UNIT_LAYERLEVEL" val="1_1_1"/>
  <p:tag name="KSO_WM_UNIT_LINE_FORE_SCHEMECOLOR_INDEX" val="5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4_2"/>
  <p:tag name="KSO_WM_UNIT_INDEX" val="1_4_2"/>
  <p:tag name="KSO_WM_UNIT_LAYERLEVEL" val="1_1_1"/>
  <p:tag name="KSO_WM_UNIT_LINE_FORE_SCHEMECOLOR_INDEX" val="5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5_1"/>
  <p:tag name="KSO_WM_UNIT_INDEX" val="1_5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5_1"/>
  <p:tag name="KSO_WM_UNIT_INDEX" val="1_5_1"/>
  <p:tag name="KSO_WM_UNIT_LAYERLEVEL" val="1_1_1"/>
  <p:tag name="KSO_WM_UNIT_LINE_FORE_SCHEMECOLOR_INDEX" val="5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5_2"/>
  <p:tag name="KSO_WM_UNIT_INDEX" val="1_5_2"/>
  <p:tag name="KSO_WM_UNIT_LAYERLEVEL" val="1_1_1"/>
  <p:tag name="KSO_WM_UNIT_LINE_FORE_SCHEMECOLOR_INDEX" val="5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6_1"/>
  <p:tag name="KSO_WM_UNIT_INDEX" val="1_6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6_1"/>
  <p:tag name="KSO_WM_UNIT_INDEX" val="1_6_1"/>
  <p:tag name="KSO_WM_UNIT_LAYERLEVEL" val="1_1_1"/>
  <p:tag name="KSO_WM_UNIT_LINE_FORE_SCHEMECOLOR_INDEX" val="5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6_2"/>
  <p:tag name="KSO_WM_UNIT_INDEX" val="1_6_2"/>
  <p:tag name="KSO_WM_UNIT_LAYERLEVEL" val="1_1_1"/>
  <p:tag name="KSO_WM_UNIT_LINE_FORE_SCHEMECOLOR_INDEX" val="5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1_2"/>
  <p:tag name="KSO_WM_UNIT_INDEX" val="1_1_2"/>
  <p:tag name="KSO_WM_UNIT_LAYERLEVEL" val="1_1_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5*l_h_i*1_1_3"/>
  <p:tag name="KSO_WM_UNIT_INDEX" val="1_1_3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5*l_h_i*1_1_1"/>
  <p:tag name="KSO_WM_UNIT_INDEX" val="1_1_1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4_2"/>
  <p:tag name="KSO_WM_UNIT_INDEX" val="1_4_2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5*l_h_i*1_4_3"/>
  <p:tag name="KSO_WM_UNIT_INDEX" val="1_4_3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5*l_h_i*1_4_1"/>
  <p:tag name="KSO_WM_UNIT_INDEX" val="1_4_1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2_2"/>
  <p:tag name="KSO_WM_UNIT_INDEX" val="1_2_2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5*l_h_i*1_2_3"/>
  <p:tag name="KSO_WM_UNIT_INDEX" val="1_2_3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5*l_h_i*1_2_1"/>
  <p:tag name="KSO_WM_UNIT_INDEX" val="1_2_1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5_2"/>
  <p:tag name="KSO_WM_UNIT_INDEX" val="1_5_2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01_5*l_h_i*1_5_3"/>
  <p:tag name="KSO_WM_UNIT_INDEX" val="1_5_3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01_5*l_h_i*1_5_1"/>
  <p:tag name="KSO_WM_UNIT_INDEX" val="1_5_1"/>
  <p:tag name="KSO_WM_UNIT_LAYERLEVEL" val="1_1_1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5_1"/>
  <p:tag name="KSO_WM_UNIT_INDEX" val="1_5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3_2"/>
  <p:tag name="KSO_WM_UNIT_INDEX" val="1_3_2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5*l_h_i*1_3_3"/>
  <p:tag name="KSO_WM_UNIT_INDEX" val="1_3_3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5*l_h_i*1_3_1"/>
  <p:tag name="KSO_WM_UNIT_INDEX" val="1_3_1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6_2"/>
  <p:tag name="KSO_WM_UNIT_INDEX" val="1_6_2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0,&quot;colorType&quot;:1,&quot;foreColorIndex&quot;:10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01_5*l_h_i*1_6_3"/>
  <p:tag name="KSO_WM_UNIT_INDEX" val="1_6_3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01_5*l_h_i*1_6_1"/>
  <p:tag name="KSO_WM_UNIT_INDEX" val="1_6_1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6_1"/>
  <p:tag name="KSO_WM_UNIT_INDEX" val="1_6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1"/>
  <p:tag name="KSO_WM_UNIT_DIAGRAM_ISNUMVISUAL" val="0"/>
  <p:tag name="KSO_WM_UNIT_DIAGRAM_ISREFERUNIT" val="0"/>
  <p:tag name="KSO_WM_UNIT_HIGHLIGHT" val="0"/>
  <p:tag name="KSO_WM_UNIT_ID" val="custom20230997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13"/>
</p:tagLst>
</file>

<file path=ppt/tags/tag149.xml><?xml version="1.0" encoding="utf-8"?>
<p:tagLst xmlns:p="http://schemas.openxmlformats.org/presentationml/2006/main">
  <p:tag name="KSO_WM_BEAUTIFY_FLAG" val="#wm#"/>
  <p:tag name="KSO_WM_SLIDE_ID" val="custom202309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1"/>
  <p:tag name="KSO_WM_UNIT_DIAGRAM_ISNUMVISUAL" val="0"/>
  <p:tag name="KSO_WM_UNIT_DIAGRAM_ISREFERUNIT" val="0"/>
  <p:tag name="KSO_WM_UNIT_HIGHLIGHT" val="0"/>
  <p:tag name="KSO_WM_UNIT_ID" val="custom20230997_7*e*1"/>
  <p:tag name="KSO_WM_UNIT_INDEX" val="1"/>
  <p:tag name="KSO_WM_UNIT_LAYERLEVEL" val="1"/>
  <p:tag name="KSO_WM_UNIT_NOCLEAR" val="0"/>
  <p:tag name="KSO_WM_UNIT_PRESET_TEXT" val="04"/>
  <p:tag name="KSO_WM_UNIT_TYPE" val="e"/>
  <p:tag name="KSO_WM_UNIT_VALUE" val="13"/>
</p:tagLst>
</file>

<file path=ppt/tags/tag200.xml><?xml version="1.0" encoding="utf-8"?>
<p:tagLst xmlns:p="http://schemas.openxmlformats.org/presentationml/2006/main">
  <p:tag name="KSO_WM_BEAUTIFY_FLAG" val="#wm#"/>
  <p:tag name="KSO_WM_SLIDE_ID" val="custom202309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20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15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2">
      <vt:lpstr>Arial</vt:lpstr>
      <vt:lpstr>Calibri</vt:lpstr>
      <vt:lpstr>微软雅黑</vt:lpstr>
      <vt:lpstr>Calibri Light</vt:lpstr>
      <vt:lpstr>+中文标题</vt:lpstr>
      <vt:lpstr>Wingdings</vt:lpstr>
      <vt:lpstr>Office Theme</vt:lpstr>
      <vt:lpstr>2023年质量检验专员年度总结及下一年规划</vt:lpstr>
      <vt:lpstr>目录</vt:lpstr>
      <vt:lpstr>添加章节标题</vt:lpstr>
      <vt:lpstr>2023年工作总结</vt:lpstr>
      <vt:lpstr>完成检验任务情况</vt:lpstr>
      <vt:lpstr>质量指标达成情况</vt:lpstr>
      <vt:lpstr>质量问题的发现与处理</vt:lpstr>
      <vt:lpstr>团队合作与沟通</vt:lpstr>
      <vt:lpstr>工作亮点与收获</vt:lpstr>
      <vt:lpstr>质量检验技术创新</vt:lpstr>
      <vt:lpstr>质量管理体系优化</vt:lpstr>
      <vt:lpstr>客户满意度提升</vt:lpstr>
      <vt:lpstr>个人能力提升与成长</vt:lpstr>
      <vt:lpstr>工作中存在的问题与不足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2024-09-08T15:26:57.565</cp:lastPrinted>
  <dcterms:created xsi:type="dcterms:W3CDTF">2024-09-08T07:26:57Z</dcterms:created>
  <dcterms:modified xsi:type="dcterms:W3CDTF">2024-09-08T07:26:59Z</dcterms:modified>
</cp:coreProperties>
</file>