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0" r:id="rId17"/>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tags" Target="tags/tag1.xml" /><Relationship Id="rId19" Type="http://schemas.openxmlformats.org/officeDocument/2006/relationships/presProps" Target="presProps.xml" /><Relationship Id="rId2" Type="http://schemas.openxmlformats.org/officeDocument/2006/relationships/slideMaster" Target="slideMasters/slideMaster2.xml" /><Relationship Id="rId20" Type="http://schemas.openxmlformats.org/officeDocument/2006/relationships/viewProps" Target="viewProps.xml" /><Relationship Id="rId21" Type="http://schemas.openxmlformats.org/officeDocument/2006/relationships/theme" Target="theme/theme1.xml" /><Relationship Id="rId22"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7E97AC48-6350-42A4-8499-A1B612A13DB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F04EF1B-944B-45C8-AB68-7622CB891BB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57124682-16A5-4320-AAEA-44E42D353DA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1B715DCB-2D84-42F1-B41D-370B6E9717C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5F0E04D2-2524-4D89-ACB3-784C34E8AFDA}"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891FD5CC-5723-40A1-806E-8B9ADE987F23}"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2DDE5E43-FB2E-4D5B-8693-F6391148AFE7}"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2C2FD244-0BC0-4928-85FE-57EB995D8EB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6F6CFE60-9A7A-44E7-8CB2-583AFD38D18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999F3A4-E152-4385-8194-93F84BFA9FB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9C661AE-6ED0-42DF-8D4B-9E8B7F173D8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2.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2.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2.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2.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275223334140011101"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859816" y="1127918"/>
            <a:ext cx="9829800" cy="210502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3">
                    <a:alpha val="100000"/>
                  </a:schemeClr>
                </a:solidFill>
                <a:latin typeface="Arial"/>
                <a:ea typeface="Arial"/>
                <a:cs typeface="Arial"/>
              </a:rPr>
              <a:t>医务人员手卫生规范的城乡差异</a:t>
            </a:r>
          </a:p>
        </p:txBody>
      </p:sp>
      <p:sp>
        <p:nvSpPr>
          <p:cNvPr id="3" name="TextBox 3"/>
          <p:cNvSpPr txBox="1"/>
          <p:nvPr/>
        </p:nvSpPr>
        <p:spPr>
          <a:xfrm>
            <a:off x="859816" y="5259787"/>
            <a:ext cx="3200400" cy="4191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2025">
                <a:solidFill>
                  <a:schemeClr val="accent3">
                    <a:alpha val="100000"/>
                  </a:schemeClr>
                </a:solidFill>
                <a:latin typeface="Arial"/>
                <a:ea typeface="Arial"/>
                <a:cs typeface="Arial"/>
              </a:rPr>
              <a:t>汇报人：XX</a:t>
            </a:r>
          </a:p>
        </p:txBody>
      </p:sp>
      <p:sp>
        <p:nvSpPr>
          <p:cNvPr id="4" name="TextBox 4"/>
          <p:cNvSpPr txBox="1"/>
          <p:nvPr/>
        </p:nvSpPr>
        <p:spPr>
          <a:xfrm>
            <a:off x="859816" y="5741875"/>
            <a:ext cx="2990850" cy="4191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2025">
                <a:solidFill>
                  <a:schemeClr val="accent3">
                    <a:alpha val="100000"/>
                  </a:schemeClr>
                </a:solidFill>
                <a:latin typeface="Arial"/>
                <a:ea typeface="Arial"/>
                <a:cs typeface="Arial"/>
              </a:rPr>
              <a:t>2024-01-20</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0" y="0"/>
            <a:ext cx="3940476" cy="685800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2490705" y="-2630165"/>
            <a:ext cx="5510422" cy="5510422"/>
          </a:xfrm>
          <a:prstGeom prst="ellipse">
            <a:avLst/>
          </a:prstGeom>
          <a:solidFill>
            <a:schemeClr val="accent3">
              <a:lumMod val="20000"/>
              <a:lumOff val="80000"/>
              <a:alpha val="5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370201" y="-1527676"/>
            <a:ext cx="3269415" cy="3269415"/>
          </a:xfrm>
          <a:prstGeom prst="ellipse">
            <a:avLst/>
          </a:prstGeom>
          <a:solidFill>
            <a:schemeClr val="accent1">
              <a:alpha val="67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805301" y="734568"/>
            <a:ext cx="6559296" cy="5388864"/>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引言</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医务人员手卫生规范概述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城乡医务人员手卫生规范差异分析</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医务人员手卫生规范实施效果评价</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影响医务人员手卫生规范执行因素探讨</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提高医务人员手卫生规范执行率策略建议</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总结与展望</a:t>
            </a:r>
          </a:p>
        </p:txBody>
      </p:sp>
      <p:sp>
        <p:nvSpPr>
          <p:cNvPr id="6" name="TextBox 6"/>
          <p:cNvSpPr txBox="1"/>
          <p:nvPr/>
        </p:nvSpPr>
        <p:spPr>
          <a:xfrm>
            <a:off x="8719147" y="5955792"/>
            <a:ext cx="4413504" cy="132892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spcBef>
                <a:spcPts val="450"/>
              </a:spcBef>
            </a:pPr>
            <a:r>
              <a:rPr lang="en-US" sz="5775" b="1">
                <a:solidFill>
                  <a:schemeClr val="accent3">
                    <a:lumMod val="40000"/>
                    <a:lumOff val="60000"/>
                    <a:alpha val="34000"/>
                  </a:schemeClr>
                </a:solidFill>
                <a:latin typeface="Microsoft Yahei"/>
                <a:ea typeface="Microsoft Yahei"/>
                <a:cs typeface="Microsoft Yahei"/>
              </a:rPr>
              <a:t>contents</a:t>
            </a:r>
          </a:p>
        </p:txBody>
      </p:sp>
      <p:sp>
        <p:nvSpPr>
          <p:cNvPr id="7" name="TextBox 7"/>
          <p:cNvSpPr txBox="1"/>
          <p:nvPr/>
        </p:nvSpPr>
        <p:spPr>
          <a:xfrm>
            <a:off x="-271406" y="3561558"/>
            <a:ext cx="3626990" cy="32918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5000"/>
              </a:lnSpc>
            </a:pPr>
            <a:r>
              <a:rPr lang="en-US" sz="7650" b="1">
                <a:solidFill>
                  <a:srgbClr val="FFFFFF">
                    <a:alpha val="100000"/>
                  </a:srgbClr>
                </a:solidFill>
                <a:latin typeface="Microsoft Yahei"/>
                <a:ea typeface="Microsoft Yahei"/>
                <a:cs typeface="Microsoft Yahei"/>
              </a:rPr>
              <a:t>目</a:t>
            </a:r>
          </a:p>
          <a:p>
            <a:pPr algn="ctr">
              <a:lnSpc>
                <a:spcPct val="125000"/>
              </a:lnSpc>
            </a:pPr>
            <a:r>
              <a:rPr lang="en-US" sz="7650" b="1">
                <a:solidFill>
                  <a:srgbClr val="FFFFFF">
                    <a:alpha val="100000"/>
                  </a:srgbClr>
                </a:solidFill>
                <a:latin typeface="Microsoft Yahei"/>
                <a:ea typeface="Microsoft Yahei"/>
                <a:cs typeface="Microsoft Yahei"/>
              </a:rPr>
              <a:t>录</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514623" y="1744442"/>
            <a:ext cx="950685" cy="826132"/>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446458" y="1867338"/>
            <a:ext cx="3087014" cy="5803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3075" b="1">
                <a:solidFill>
                  <a:srgbClr val="FFFFFF">
                    <a:alpha val="100000"/>
                  </a:srgbClr>
                </a:solidFill>
                <a:latin typeface="Arial"/>
                <a:ea typeface="Arial"/>
                <a:cs typeface="Arial"/>
              </a:rPr>
              <a:t>01</a:t>
            </a:r>
          </a:p>
        </p:txBody>
      </p:sp>
      <p:sp>
        <p:nvSpPr>
          <p:cNvPr id="4" name="TextBox 4"/>
          <p:cNvSpPr txBox="1"/>
          <p:nvPr/>
        </p:nvSpPr>
        <p:spPr>
          <a:xfrm>
            <a:off x="1391305" y="2643681"/>
            <a:ext cx="8975750" cy="21043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3">
                    <a:alpha val="100000"/>
                  </a:schemeClr>
                </a:solidFill>
                <a:latin typeface="Arial"/>
                <a:ea typeface="Arial"/>
                <a:cs typeface="Arial"/>
              </a:rPr>
              <a:t>引言</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574882" y="1165346"/>
            <a:ext cx="5016408" cy="5733525"/>
          </a:xfrm>
          <a:prstGeom prst="parallelogram">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mt="70000"/>
          </a:blip>
          <a:srcRect l="25062" r="25062"/>
          <a:stretch>
            <a:fillRect/>
          </a:stretch>
        </p:blipFill>
        <p:spPr>
          <a:xfrm>
            <a:off x="161995" y="1165346"/>
            <a:ext cx="4300144" cy="5733525"/>
          </a:xfrm>
          <a:prstGeom prst="parallelogram">
            <a:avLst/>
          </a:prstGeom>
        </p:spPr>
      </p:pic>
      <p:sp>
        <p:nvSpPr>
          <p:cNvPr id="4" name="TextBox 4"/>
          <p:cNvSpPr txBox="1"/>
          <p:nvPr/>
        </p:nvSpPr>
        <p:spPr>
          <a:xfrm>
            <a:off x="5272221" y="1165346"/>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城乡医疗资源配置不均</a:t>
            </a:r>
          </a:p>
        </p:txBody>
      </p:sp>
      <p:sp>
        <p:nvSpPr>
          <p:cNvPr id="5" name="AutoShape 5"/>
          <p:cNvSpPr/>
          <p:nvPr/>
        </p:nvSpPr>
        <p:spPr>
          <a:xfrm>
            <a:off x="3908867" y="1360418"/>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351619"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3633815"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3810637" y="1233134"/>
            <a:ext cx="799698"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01</a:t>
            </a:r>
          </a:p>
        </p:txBody>
      </p:sp>
      <p:sp>
        <p:nvSpPr>
          <p:cNvPr id="9" name="TextBox 9"/>
          <p:cNvSpPr txBox="1"/>
          <p:nvPr/>
        </p:nvSpPr>
        <p:spPr>
          <a:xfrm>
            <a:off x="5272221" y="1692114"/>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我国城乡医疗资源分布存在明显差异，城市医疗资源相对丰富，而农村地区则相对匮乏。这种差异导致医务人员手卫生规范在城乡之间存在显著差距。</a:t>
            </a:r>
          </a:p>
        </p:txBody>
      </p:sp>
      <p:sp>
        <p:nvSpPr>
          <p:cNvPr id="10" name="TextBox 10"/>
          <p:cNvSpPr txBox="1"/>
          <p:nvPr/>
        </p:nvSpPr>
        <p:spPr>
          <a:xfrm>
            <a:off x="4832636" y="2904135"/>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手卫生在医疗安全中的重要性</a:t>
            </a:r>
          </a:p>
        </p:txBody>
      </p:sp>
      <p:sp>
        <p:nvSpPr>
          <p:cNvPr id="11" name="AutoShape 11"/>
          <p:cNvSpPr/>
          <p:nvPr/>
        </p:nvSpPr>
        <p:spPr>
          <a:xfrm>
            <a:off x="3469283" y="3099207"/>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3912035"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3194231"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3249042" y="2971923"/>
            <a:ext cx="1102577"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02</a:t>
            </a:r>
          </a:p>
        </p:txBody>
      </p:sp>
      <p:sp>
        <p:nvSpPr>
          <p:cNvPr id="15" name="TextBox 15"/>
          <p:cNvSpPr txBox="1"/>
          <p:nvPr/>
        </p:nvSpPr>
        <p:spPr>
          <a:xfrm>
            <a:off x="4832636" y="3430903"/>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手卫生是预防医院感染最简单、最有效、最方便、最经济的方法。医务人员的手在医疗过程中与病人接触最频繁，如果不注意手卫生，很容易成为传播病原体的媒介，导致医院感染的发生。</a:t>
            </a:r>
          </a:p>
        </p:txBody>
      </p:sp>
      <p:sp>
        <p:nvSpPr>
          <p:cNvPr id="16" name="TextBox 16"/>
          <p:cNvSpPr txBox="1"/>
          <p:nvPr/>
        </p:nvSpPr>
        <p:spPr>
          <a:xfrm>
            <a:off x="4431562" y="4642924"/>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推动城乡医疗均衡发展</a:t>
            </a:r>
          </a:p>
        </p:txBody>
      </p:sp>
      <p:sp>
        <p:nvSpPr>
          <p:cNvPr id="17" name="AutoShape 17"/>
          <p:cNvSpPr/>
          <p:nvPr/>
        </p:nvSpPr>
        <p:spPr>
          <a:xfrm>
            <a:off x="3068208" y="4837996"/>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3510960"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2793156"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TextBox 20"/>
          <p:cNvSpPr txBox="1"/>
          <p:nvPr/>
        </p:nvSpPr>
        <p:spPr>
          <a:xfrm>
            <a:off x="2878500" y="4710712"/>
            <a:ext cx="1115711"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03</a:t>
            </a:r>
          </a:p>
        </p:txBody>
      </p:sp>
      <p:sp>
        <p:nvSpPr>
          <p:cNvPr id="21" name="TextBox 21"/>
          <p:cNvSpPr txBox="1"/>
          <p:nvPr/>
        </p:nvSpPr>
        <p:spPr>
          <a:xfrm>
            <a:off x="4431562" y="5169692"/>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通过比较城乡医务人员手卫生规范的差异，可以发现问题所在，为政府制定相关政策提供依据，推动城乡医疗均衡发展，提高医疗质量和安全。</a:t>
            </a:r>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背景与意义</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185766" y="1751287"/>
            <a:ext cx="5242663" cy="4234459"/>
          </a:xfrm>
          <a:prstGeom prst="roundRect">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763571" y="1751287"/>
            <a:ext cx="5242663" cy="4234459"/>
          </a:xfrm>
          <a:prstGeom prst="round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4530718" y="2430558"/>
            <a:ext cx="3130564" cy="3130564"/>
          </a:xfrm>
          <a:prstGeom prst="ellipse">
            <a:avLst/>
          </a:prstGeom>
          <a:solidFill>
            <a:srgbClr val="FFFFFF">
              <a:alpha val="5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4721546" y="2621386"/>
            <a:ext cx="2748908" cy="2748908"/>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4879259" y="2959520"/>
            <a:ext cx="2253950" cy="20726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7650" b="1">
                <a:solidFill>
                  <a:srgbClr val="FFFFFF">
                    <a:alpha val="100000"/>
                  </a:srgbClr>
                </a:solidFill>
                <a:latin typeface="Microsoft Yahei"/>
                <a:ea typeface="Microsoft Yahei"/>
                <a:cs typeface="Microsoft Yahei"/>
              </a:rPr>
              <a:t>VS</a:t>
            </a:r>
          </a:p>
        </p:txBody>
      </p:sp>
      <p:cxnSp>
        <p:nvCxnSpPr>
          <p:cNvPr id="7" name="Connector 7"/>
          <p:cNvCxnSpPr/>
          <p:nvPr/>
        </p:nvCxnSpPr>
        <p:spPr>
          <a:xfrm>
            <a:off x="1214515" y="2855191"/>
            <a:ext cx="2856056" cy="0"/>
          </a:xfrm>
          <a:prstGeom prst="line">
            <a:avLst/>
          </a:prstGeom>
          <a:ln w="9525">
            <a:solidFill>
              <a:srgbClr val="FFFFFF">
                <a:alpha val="100000"/>
              </a:srgbClr>
            </a:solidFill>
            <a:prstDash val="solid"/>
            <a:headEnd type="oval"/>
            <a:tailEnd type="none"/>
          </a:ln>
        </p:spPr>
      </p:cxnSp>
      <p:sp>
        <p:nvSpPr>
          <p:cNvPr id="8" name="TextBox 8"/>
          <p:cNvSpPr txBox="1"/>
          <p:nvPr/>
        </p:nvSpPr>
        <p:spPr>
          <a:xfrm>
            <a:off x="1085072" y="2931894"/>
            <a:ext cx="3263018" cy="28041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近年来，我国学者对医务人员手卫生规范进行了大量研究，发现城乡之间存在显著差异。一些学者通过问卷调查、现场观察等方法，对医务人员的手卫生知识、态度、行为等方面进行了调查和分析，发现农村地区医务人员的手卫生意识相对较弱，手卫生设施也不完善。</a:t>
            </a:r>
          </a:p>
        </p:txBody>
      </p:sp>
      <p:sp>
        <p:nvSpPr>
          <p:cNvPr id="9" name="TextBox 9"/>
          <p:cNvSpPr txBox="1"/>
          <p:nvPr/>
        </p:nvSpPr>
        <p:spPr>
          <a:xfrm>
            <a:off x="6389233" y="2064798"/>
            <a:ext cx="4714875"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2014" b="1">
                <a:solidFill>
                  <a:schemeClr val="accent1">
                    <a:alpha val="100000"/>
                  </a:schemeClr>
                </a:solidFill>
                <a:latin typeface="Microsoft Yahei"/>
                <a:ea typeface="Microsoft Yahei"/>
                <a:cs typeface="Microsoft Yahei"/>
              </a:rPr>
              <a:t>国外研究现状</a:t>
            </a:r>
          </a:p>
        </p:txBody>
      </p:sp>
      <p:cxnSp>
        <p:nvCxnSpPr>
          <p:cNvPr id="10" name="Connector 10"/>
          <p:cNvCxnSpPr/>
          <p:nvPr/>
        </p:nvCxnSpPr>
        <p:spPr>
          <a:xfrm>
            <a:off x="8117660" y="2855191"/>
            <a:ext cx="2856056" cy="0"/>
          </a:xfrm>
          <a:prstGeom prst="line">
            <a:avLst/>
          </a:prstGeom>
          <a:ln w="9525">
            <a:solidFill>
              <a:schemeClr val="accent1"/>
            </a:solidFill>
            <a:prstDash val="solid"/>
            <a:headEnd type="none"/>
            <a:tailEnd type="oval"/>
          </a:ln>
        </p:spPr>
        <p:style>
          <a:lnRef idx="0">
            <a:schemeClr val="accent1"/>
          </a:lnRef>
          <a:fillRef idx="1">
            <a:schemeClr val="accent1"/>
          </a:fillRef>
          <a:effectRef idx="0">
            <a:schemeClr val="accent1"/>
          </a:effectRef>
          <a:fontRef idx="minor">
            <a:schemeClr val="lt1"/>
          </a:fontRef>
        </p:style>
      </p:cxnSp>
      <p:sp>
        <p:nvSpPr>
          <p:cNvPr id="11" name="TextBox 11"/>
          <p:cNvSpPr txBox="1"/>
          <p:nvPr/>
        </p:nvSpPr>
        <p:spPr>
          <a:xfrm>
            <a:off x="7817683" y="2931894"/>
            <a:ext cx="3286125" cy="2819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accent1">
                    <a:lumMod val="50000"/>
                    <a:alpha val="100000"/>
                  </a:schemeClr>
                </a:solidFill>
                <a:latin typeface="Microsoft Yahei"/>
                <a:ea typeface="Microsoft Yahei"/>
                <a:cs typeface="Microsoft Yahei"/>
              </a:rPr>
              <a:t>国外对医务人员手卫生的研究较早，已经形成了较为完善的手卫生规范体系。一些发达国家通过立法、制定标准等方式，对医务人员的手卫生进行了严格管理。同时，国外学者也对手卫生的影响因素、干预措施等方面进行了深入研究，为我国手卫生规范的制定和实施提供了借鉴和参考。</a:t>
            </a:r>
          </a:p>
        </p:txBody>
      </p:sp>
      <p:sp>
        <p:nvSpPr>
          <p:cNvPr id="12" name="TextBox 12"/>
          <p:cNvSpPr txBox="1"/>
          <p:nvPr/>
        </p:nvSpPr>
        <p:spPr>
          <a:xfrm>
            <a:off x="1085072" y="2064798"/>
            <a:ext cx="4150786"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国内研究现状</a:t>
            </a:r>
          </a:p>
        </p:txBody>
      </p:sp>
      <p:grpSp>
        <p:nvGrpSpPr>
          <p:cNvPr id="13" name="Group 13"/>
          <p:cNvGrpSpPr/>
          <p:nvPr/>
        </p:nvGrpSpPr>
        <p:grpSpPr>
          <a:xfrm>
            <a:off x="454963" y="93878"/>
            <a:ext cx="10641129" cy="914400"/>
            <a:chOff x="454963" y="93878"/>
            <a:chExt cx="10641129" cy="914400"/>
          </a:xfrm>
        </p:grpSpPr>
        <p:sp>
          <p:nvSpPr>
            <p:cNvPr id="14" name="AutoShape 1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TextBox 3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国内外研究现状</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514623" y="1744442"/>
            <a:ext cx="950685" cy="826132"/>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446458" y="1867338"/>
            <a:ext cx="3087014" cy="5803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3075" b="1">
                <a:solidFill>
                  <a:srgbClr val="FFFFFF">
                    <a:alpha val="100000"/>
                  </a:srgbClr>
                </a:solidFill>
                <a:latin typeface="Arial"/>
                <a:ea typeface="Arial"/>
                <a:cs typeface="Arial"/>
              </a:rPr>
              <a:t>02</a:t>
            </a:r>
          </a:p>
        </p:txBody>
      </p:sp>
      <p:sp>
        <p:nvSpPr>
          <p:cNvPr id="4" name="TextBox 4"/>
          <p:cNvSpPr txBox="1"/>
          <p:nvPr/>
        </p:nvSpPr>
        <p:spPr>
          <a:xfrm>
            <a:off x="1391305" y="2643681"/>
            <a:ext cx="8975750" cy="21043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3">
                    <a:alpha val="100000"/>
                  </a:schemeClr>
                </a:solidFill>
                <a:latin typeface="Arial"/>
                <a:ea typeface="Arial"/>
                <a:cs typeface="Arial"/>
              </a:rPr>
              <a:t>医务人员手卫生规范概述</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手卫生定义</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手卫生是为洗手、卫生手消毒和外科手消毒的总称。手卫生主要是针对医护人员在工作中存在的交叉感染的风险而采取的措施，是医院感染控制的重要手段。</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重要性</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通过手卫生，可以有效的降低医院感染，通过感控工作间能协助院感人员更好的督导手卫生工作。</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23486" r="23486"/>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手卫生定义及重要性</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454963" y="93878"/>
            <a:ext cx="10641129" cy="914400"/>
            <a:chOff x="454963" y="93878"/>
            <a:chExt cx="10641129" cy="914400"/>
          </a:xfrm>
        </p:grpSpPr>
        <p:sp>
          <p:nvSpPr>
            <p:cNvPr id="3" name="AutoShape 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TextBox 2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手卫生规范内容与要求</a:t>
              </a:r>
            </a:p>
          </p:txBody>
        </p:sp>
      </p:grpSp>
      <p:grpSp>
        <p:nvGrpSpPr>
          <p:cNvPr id="24" name="Group 24"/>
          <p:cNvGrpSpPr/>
          <p:nvPr/>
        </p:nvGrpSpPr>
        <p:grpSpPr>
          <a:xfrm>
            <a:off x="3561535" y="2061200"/>
            <a:ext cx="7382690" cy="1531407"/>
            <a:chOff x="3561535" y="2061200"/>
            <a:chExt cx="7382690" cy="1531407"/>
          </a:xfrm>
        </p:grpSpPr>
        <p:sp>
          <p:nvSpPr>
            <p:cNvPr id="25" name="TextBox 25"/>
            <p:cNvSpPr txBox="1"/>
            <p:nvPr/>
          </p:nvSpPr>
          <p:spPr>
            <a:xfrm>
              <a:off x="3561535" y="2061200"/>
              <a:ext cx="7382690" cy="153140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手卫生规范主要包括洗手、卫生手消毒和外科手消毒等方面的规定。其中，洗手是指医务人员用肥皂（皂液）和流动水洗手，去除手部皮肤污垢、碎屑和部分致病菌的过程。</a:t>
              </a:r>
            </a:p>
          </p:txBody>
        </p:sp>
      </p:grpSp>
      <p:grpSp>
        <p:nvGrpSpPr>
          <p:cNvPr id="26" name="Group 26"/>
          <p:cNvGrpSpPr/>
          <p:nvPr/>
        </p:nvGrpSpPr>
        <p:grpSpPr>
          <a:xfrm>
            <a:off x="3561535" y="1520189"/>
            <a:ext cx="7382690" cy="490334"/>
            <a:chOff x="3561535" y="1520189"/>
            <a:chExt cx="7382690" cy="490334"/>
          </a:xfrm>
        </p:grpSpPr>
        <p:sp>
          <p:nvSpPr>
            <p:cNvPr id="27" name="TextBox 27"/>
            <p:cNvSpPr txBox="1"/>
            <p:nvPr/>
          </p:nvSpPr>
          <p:spPr>
            <a:xfrm>
              <a:off x="3561535" y="1520189"/>
              <a:ext cx="7382690"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内容</a:t>
              </a:r>
            </a:p>
          </p:txBody>
        </p:sp>
      </p:grpSp>
      <p:grpSp>
        <p:nvGrpSpPr>
          <p:cNvPr id="28" name="Group 28"/>
          <p:cNvGrpSpPr/>
          <p:nvPr/>
        </p:nvGrpSpPr>
        <p:grpSpPr>
          <a:xfrm>
            <a:off x="3561535" y="4422893"/>
            <a:ext cx="7382690" cy="1531407"/>
            <a:chOff x="3561535" y="4422893"/>
            <a:chExt cx="7382690" cy="1531407"/>
          </a:xfrm>
        </p:grpSpPr>
        <p:sp>
          <p:nvSpPr>
            <p:cNvPr id="29" name="TextBox 29"/>
            <p:cNvSpPr txBox="1"/>
            <p:nvPr/>
          </p:nvSpPr>
          <p:spPr>
            <a:xfrm>
              <a:off x="3561535" y="4422893"/>
              <a:ext cx="7382690" cy="153140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根据《医务人员手卫生规范》，医务人员应严格遵循手卫生相关要求。在接触患者前后、进行无菌操作前、接触患者体液后、接触患者周围环境后等情况下，必须进行手卫生。同时，手卫生设施应完善，包括洗手池、水龙头、流动水、清洁剂、干手用品、手消毒剂等。</a:t>
              </a:r>
            </a:p>
          </p:txBody>
        </p:sp>
      </p:grpSp>
      <p:grpSp>
        <p:nvGrpSpPr>
          <p:cNvPr id="30" name="Group 30"/>
          <p:cNvGrpSpPr/>
          <p:nvPr/>
        </p:nvGrpSpPr>
        <p:grpSpPr>
          <a:xfrm>
            <a:off x="3561535" y="3881882"/>
            <a:ext cx="7382690" cy="490334"/>
            <a:chOff x="3561535" y="3881882"/>
            <a:chExt cx="7382690" cy="490334"/>
          </a:xfrm>
        </p:grpSpPr>
        <p:sp>
          <p:nvSpPr>
            <p:cNvPr id="31" name="TextBox 31"/>
            <p:cNvSpPr txBox="1"/>
            <p:nvPr/>
          </p:nvSpPr>
          <p:spPr>
            <a:xfrm>
              <a:off x="3561535" y="3881882"/>
              <a:ext cx="7382690"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要求</a:t>
              </a:r>
            </a:p>
          </p:txBody>
        </p:sp>
      </p:grpSp>
      <p:sp>
        <p:nvSpPr>
          <p:cNvPr id="32" name="AutoShape 32"/>
          <p:cNvSpPr/>
          <p:nvPr/>
        </p:nvSpPr>
        <p:spPr>
          <a:xfrm>
            <a:off x="1075314" y="4179055"/>
            <a:ext cx="1747957" cy="174795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1075314" y="1789318"/>
            <a:ext cx="1747957" cy="174795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Freeform 34"/>
          <p:cNvSpPr/>
          <p:nvPr/>
        </p:nvSpPr>
        <p:spPr>
          <a:xfrm>
            <a:off x="1537812" y="4641553"/>
            <a:ext cx="822960" cy="822960"/>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DFCFC">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Freeform 35"/>
          <p:cNvSpPr/>
          <p:nvPr/>
        </p:nvSpPr>
        <p:spPr>
          <a:xfrm>
            <a:off x="1537812" y="2251817"/>
            <a:ext cx="822960" cy="82296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DFCFC">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629637" y="1434871"/>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3764381" y="1569615"/>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4" name="Connector 4"/>
          <p:cNvCxnSpPr/>
          <p:nvPr/>
        </p:nvCxnSpPr>
        <p:spPr>
          <a:xfrm flipH="1">
            <a:off x="3948703" y="2073002"/>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5" name="TextBox 5"/>
          <p:cNvSpPr txBox="1"/>
          <p:nvPr/>
        </p:nvSpPr>
        <p:spPr>
          <a:xfrm>
            <a:off x="4406789" y="1220516"/>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城乡差异</a:t>
            </a:r>
          </a:p>
        </p:txBody>
      </p:sp>
      <p:sp>
        <p:nvSpPr>
          <p:cNvPr id="6" name="TextBox 6"/>
          <p:cNvSpPr txBox="1"/>
          <p:nvPr/>
        </p:nvSpPr>
        <p:spPr>
          <a:xfrm>
            <a:off x="4406789" y="1769156"/>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由于城乡经济发展水平和医疗资源分布的不均衡，医务人员手卫生规范在城乡之间存在一定差异。一般来说，城市医院的医务人员手卫生意识和执行情况较好，而农村和基层医疗机构则相对较差。</a:t>
            </a:r>
          </a:p>
        </p:txBody>
      </p:sp>
      <p:sp>
        <p:nvSpPr>
          <p:cNvPr id="7" name="AutoShape 7"/>
          <p:cNvSpPr/>
          <p:nvPr/>
        </p:nvSpPr>
        <p:spPr>
          <a:xfrm>
            <a:off x="-545608" y="2453663"/>
            <a:ext cx="3870955" cy="387095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8" name="Picture 8"/>
          <p:cNvPicPr>
            <a:picLocks noChangeAspect="1"/>
          </p:cNvPicPr>
          <p:nvPr/>
        </p:nvPicPr>
        <p:blipFill>
          <a:blip r:embed="rId2">
            <a:alphaModFix/>
          </a:blip>
          <a:srcRect l="16333" r="16333"/>
          <a:stretch>
            <a:fillRect/>
          </a:stretch>
        </p:blipFill>
        <p:spPr>
          <a:xfrm>
            <a:off x="-344549" y="2654723"/>
            <a:ext cx="3468836" cy="3468836"/>
          </a:xfrm>
          <a:prstGeom prst="ellipse">
            <a:avLst/>
          </a:prstGeom>
        </p:spPr>
      </p:pic>
      <p:sp>
        <p:nvSpPr>
          <p:cNvPr id="9" name="AutoShape 9"/>
          <p:cNvSpPr/>
          <p:nvPr/>
        </p:nvSpPr>
        <p:spPr>
          <a:xfrm>
            <a:off x="3629637" y="3155196"/>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3764381" y="3289940"/>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flipH="1">
            <a:off x="3948703" y="3793327"/>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2" name="TextBox 12"/>
          <p:cNvSpPr txBox="1"/>
          <p:nvPr/>
        </p:nvSpPr>
        <p:spPr>
          <a:xfrm>
            <a:off x="4406789" y="2940841"/>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影响因素</a:t>
            </a:r>
          </a:p>
        </p:txBody>
      </p:sp>
      <p:sp>
        <p:nvSpPr>
          <p:cNvPr id="13" name="TextBox 13"/>
          <p:cNvSpPr txBox="1"/>
          <p:nvPr/>
        </p:nvSpPr>
        <p:spPr>
          <a:xfrm>
            <a:off x="4406789" y="3489481"/>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影响医务人员手卫生执行的因素包括医务人员手卫生意识不强、工作繁忙、手卫生设施不完善、缺乏有效监管等。</a:t>
            </a:r>
          </a:p>
        </p:txBody>
      </p:sp>
      <p:sp>
        <p:nvSpPr>
          <p:cNvPr id="14" name="AutoShape 14"/>
          <p:cNvSpPr/>
          <p:nvPr/>
        </p:nvSpPr>
        <p:spPr>
          <a:xfrm>
            <a:off x="3629637" y="4875521"/>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3764381" y="5010265"/>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6" name="Connector 16"/>
          <p:cNvCxnSpPr/>
          <p:nvPr/>
        </p:nvCxnSpPr>
        <p:spPr>
          <a:xfrm flipH="1">
            <a:off x="3948703" y="5513651"/>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7" name="TextBox 17"/>
          <p:cNvSpPr txBox="1"/>
          <p:nvPr/>
        </p:nvSpPr>
        <p:spPr>
          <a:xfrm>
            <a:off x="4406789" y="4661166"/>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改进措施</a:t>
            </a:r>
          </a:p>
        </p:txBody>
      </p:sp>
      <p:sp>
        <p:nvSpPr>
          <p:cNvPr id="18" name="TextBox 18"/>
          <p:cNvSpPr txBox="1"/>
          <p:nvPr/>
        </p:nvSpPr>
        <p:spPr>
          <a:xfrm>
            <a:off x="4406789" y="5209806"/>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为改善医务人员手卫生现状，需要采取一系列措施，如加强手卫生宣传教育、完善手卫生设施、建立有效的监管机制等。同时，还需要针对不同地区和不同级别的医疗机构制定差异化的手卫生规范和管理策略。</a:t>
            </a:r>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医务人员手卫生现状</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514623" y="1744442"/>
            <a:ext cx="950685" cy="826132"/>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446458" y="1867338"/>
            <a:ext cx="3087014" cy="5803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3075" b="1">
                <a:solidFill>
                  <a:srgbClr val="FFFFFF">
                    <a:alpha val="100000"/>
                  </a:srgbClr>
                </a:solidFill>
                <a:latin typeface="Arial"/>
                <a:ea typeface="Arial"/>
                <a:cs typeface="Arial"/>
              </a:rPr>
              <a:t>03</a:t>
            </a:r>
          </a:p>
        </p:txBody>
      </p:sp>
      <p:sp>
        <p:nvSpPr>
          <p:cNvPr id="4" name="TextBox 4"/>
          <p:cNvSpPr txBox="1"/>
          <p:nvPr/>
        </p:nvSpPr>
        <p:spPr>
          <a:xfrm>
            <a:off x="1391305" y="2643681"/>
            <a:ext cx="8975750" cy="21043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3">
                    <a:alpha val="100000"/>
                  </a:schemeClr>
                </a:solidFill>
                <a:latin typeface="Arial"/>
                <a:ea typeface="Arial"/>
                <a:cs typeface="Arial"/>
              </a:rPr>
              <a:t>城乡医务人员手卫生规范差异分析</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16566" b="16566"/>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城市医疗机构通常配备先进的清洁和消毒设备，而乡村医疗机构往往缺乏相应的设施，影响手卫生规范的执行。</a:t>
            </a:r>
            <a:endParaRPr lang="en-US" sz="1100"/>
          </a:p>
        </p:txBody>
      </p:sp>
      <p:sp>
        <p:nvSpPr>
          <p:cNvPr id="5" name="AutoShape 5"/>
          <p:cNvSpPr/>
          <p:nvPr/>
        </p:nvSpPr>
        <p:spPr>
          <a:xfrm>
            <a:off x="601724" y="4315960"/>
            <a:ext cx="3052052"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城市居民更容易接触到优质的医疗资源，包括专业的医务人员和规范的医疗服务，而乡村地区居民可能面临医疗资源匮乏的问题。</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城乡医疗资源分布不均</a:t>
              </a:r>
            </a:p>
          </p:txBody>
        </p:sp>
      </p:grpSp>
      <p:sp>
        <p:nvSpPr>
          <p:cNvPr id="28" name="AutoShape 28"/>
          <p:cNvSpPr/>
          <p:nvPr/>
        </p:nvSpPr>
        <p:spPr>
          <a:xfrm>
            <a:off x="601724" y="3976765"/>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医疗资源可及性</a:t>
            </a:r>
            <a:endParaRPr lang="en-US" sz="1100"/>
          </a:p>
        </p:txBody>
      </p:sp>
      <p:sp>
        <p:nvSpPr>
          <p:cNvPr id="29" name="AutoShape 29"/>
          <p:cNvSpPr/>
          <p:nvPr/>
        </p:nvSpPr>
        <p:spPr>
          <a:xfrm>
            <a:off x="563624" y="1405309"/>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医疗设备与设施</a:t>
            </a:r>
            <a:endParaRPr lang="en-US" sz="1100"/>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rcRect l="16667" r="16667"/>
          <a:stretch>
            <a:fillRect/>
          </a:stretch>
        </p:blipFill>
        <p:spPr>
          <a:xfrm>
            <a:off x="939482" y="1415327"/>
            <a:ext cx="4843296"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城市医务人员有更多机会参加手卫生规范培训，且培训内容更全面、深入；而乡村医务人员可能缺乏相应的培训机会，导致对手卫生规范掌握不足。</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培训机会与内容</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城市医疗机构通常建立完善的培训效果评估机制，确保医务人员掌握手卫生规范；而乡村医疗机构可能缺乏相应的评估机制，难以保证培训效果。</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培训效果评估</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城乡医务人员培训差异</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2">
              <a:lumMod val="75000"/>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2404" y="1375400"/>
            <a:ext cx="11247191" cy="4699510"/>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alphaModFix/>
          </a:blip>
          <a:srcRect l="19313" r="19313"/>
          <a:stretch>
            <a:fillRect/>
          </a:stretch>
        </p:blipFill>
        <p:spPr>
          <a:xfrm>
            <a:off x="740688" y="1168478"/>
            <a:ext cx="3679824" cy="4906431"/>
          </a:xfrm>
          <a:prstGeom prst="parallelogram">
            <a:avLst/>
          </a:prstGeom>
        </p:spPr>
      </p:pic>
      <p:sp>
        <p:nvSpPr>
          <p:cNvPr id="5" name="AutoShape 5"/>
          <p:cNvSpPr/>
          <p:nvPr/>
        </p:nvSpPr>
        <p:spPr>
          <a:xfrm>
            <a:off x="2499430" y="6236295"/>
            <a:ext cx="9220165"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83810" y="6236295"/>
            <a:ext cx="740059"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375876" y="6200641"/>
            <a:ext cx="158719" cy="15871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607200" y="6207253"/>
            <a:ext cx="147382" cy="147382"/>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827186" y="6213864"/>
            <a:ext cx="136045" cy="136045"/>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2027323" y="6220476"/>
            <a:ext cx="124708" cy="12470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2224635" y="6214895"/>
            <a:ext cx="113371" cy="11337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754880" y="1727606"/>
            <a:ext cx="6467541"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健康知识水平</a:t>
            </a:r>
          </a:p>
        </p:txBody>
      </p:sp>
      <p:sp>
        <p:nvSpPr>
          <p:cNvPr id="13" name="TextBox 13"/>
          <p:cNvSpPr txBox="1"/>
          <p:nvPr/>
        </p:nvSpPr>
        <p:spPr>
          <a:xfrm>
            <a:off x="4754880" y="230400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城市居民普遍具备较高的健康知识水平，更了解手卫生的重要性；而乡村居民可能缺乏相应的健康知识，对手卫生的认知不足。</a:t>
            </a:r>
          </a:p>
        </p:txBody>
      </p:sp>
      <p:sp>
        <p:nvSpPr>
          <p:cNvPr id="14" name="TextBox 14"/>
          <p:cNvSpPr txBox="1"/>
          <p:nvPr/>
        </p:nvSpPr>
        <p:spPr>
          <a:xfrm>
            <a:off x="4754880" y="3783405"/>
            <a:ext cx="6240618"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宣传与教育</a:t>
            </a:r>
          </a:p>
        </p:txBody>
      </p:sp>
      <p:sp>
        <p:nvSpPr>
          <p:cNvPr id="15" name="TextBox 15"/>
          <p:cNvSpPr txBox="1"/>
          <p:nvPr/>
        </p:nvSpPr>
        <p:spPr>
          <a:xfrm>
            <a:off x="4754880" y="4436820"/>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城市医疗机构积极开展手卫生宣传与教育活动，提高患者对手卫生的认知；而乡村医疗机构可能缺乏相应的宣传与教育措施，导致患者对手卫生规范不了解。</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城乡患者对手卫生认知差异</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514623" y="1744442"/>
            <a:ext cx="950685" cy="826132"/>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446458" y="1867338"/>
            <a:ext cx="3087014" cy="5803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3075" b="1">
                <a:solidFill>
                  <a:srgbClr val="FFFFFF">
                    <a:alpha val="100000"/>
                  </a:srgbClr>
                </a:solidFill>
                <a:latin typeface="Arial"/>
                <a:ea typeface="Arial"/>
                <a:cs typeface="Arial"/>
              </a:rPr>
              <a:t>04</a:t>
            </a:r>
          </a:p>
        </p:txBody>
      </p:sp>
      <p:sp>
        <p:nvSpPr>
          <p:cNvPr id="4" name="TextBox 4"/>
          <p:cNvSpPr txBox="1"/>
          <p:nvPr/>
        </p:nvSpPr>
        <p:spPr>
          <a:xfrm>
            <a:off x="1391305" y="2643681"/>
            <a:ext cx="8975750" cy="21043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3">
                    <a:alpha val="100000"/>
                  </a:schemeClr>
                </a:solidFill>
                <a:latin typeface="Arial"/>
                <a:ea typeface="Arial"/>
                <a:cs typeface="Arial"/>
              </a:rPr>
              <a:t>医务人员手卫生规范实施效果评价</a:t>
            </a:r>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https://d.book118.com/275223334140011101</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AF5FF"/>
      </a:lt1>
      <a:dk2>
        <a:srgbClr val="062F00"/>
      </a:dk2>
      <a:lt2>
        <a:srgbClr val="FFFFFF"/>
      </a:lt2>
      <a:accent1>
        <a:srgbClr val="AF79DE"/>
      </a:accent1>
      <a:accent2>
        <a:srgbClr val="BC95E8"/>
      </a:accent2>
      <a:accent3>
        <a:srgbClr val="816BB7"/>
      </a:accent3>
      <a:accent4>
        <a:srgbClr val="618CD0"/>
      </a:accent4>
      <a:accent5>
        <a:srgbClr val="76A1E5"/>
      </a:accent5>
      <a:accent6>
        <a:srgbClr val="FEE088"/>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70</Paragraphs>
  <Slides>15</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15</vt:i4>
      </vt:variant>
    </vt:vector>
  </HeadingPairs>
  <TitlesOfParts>
    <vt:vector baseType="lpstr" size="19">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2024-09-09T21:20:21.225</cp:lastPrinted>
  <dcterms:created xsi:type="dcterms:W3CDTF">2024-09-09T13:20:21Z</dcterms:created>
  <dcterms:modified xsi:type="dcterms:W3CDTF">2024-09-09T13:20:23Z</dcterms:modified>
</cp:coreProperties>
</file>