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4D30B6B-0954-415B-857A-D3681AA503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F630A7-A940-401D-B4C6-C40533E7DD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6386209-F6BB-4B9C-88C2-199032D47B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3AE438E-E707-4818-9C73-679B119CF9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8C6ED99-D94A-44A4-B650-47A797D016C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E680BF9-95CD-441A-B919-D4AAC77EFB0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CE867AB-CE10-4CA1-BFD2-48A410D66AA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CF58F9D-FDF6-4EE9-9E2D-16F8D4289F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26A9669-F359-4E54-9543-8A52A01B3D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27A6EB-E9FF-4134-B3BD-EBD3DBF801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08D998-559E-452F-A975-C54B7883DB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5230024030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schemeClr>
                </a:solidFill>
                <a:latin typeface="Arial"/>
                <a:ea typeface="Arial"/>
                <a:cs typeface="Arial"/>
              </a:rPr>
              <a:t>营销问题及对策分析</a:t>
            </a: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solidFill>
                <a:latin typeface="Arial"/>
                <a:ea typeface="Arial"/>
                <a:cs typeface="Arial"/>
              </a:rPr>
              <a:t>汇报人：XXX</a:t>
            </a: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solidFill>
                <a:latin typeface="Arial"/>
                <a:ea typeface="Arial"/>
                <a:cs typeface="Arial"/>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营销问题概述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营销问题识别与诊断</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营销问题对策分析</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营销问题解决与实施</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营销问题预防与监控</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营销问题对策的未来展望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solidFill>
                <a:latin typeface="Arial"/>
                <a:ea typeface="Arial"/>
                <a:cs typeface="Arial"/>
              </a:rPr>
              <a:t>营销问题概述</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定义与分类</a:t>
            </a:r>
          </a:p>
        </p:txBody>
      </p:sp>
      <p:sp>
        <p:nvSpPr>
          <p:cNvPr id="38" name="TextBox 38"/>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sp>
        <p:nvSpPr>
          <p:cNvPr id="39" name="TextBox 39"/>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营销问题是指在市场营销过程中出现的不利于实现营销目标的各种障碍和挑战，这些问题可能涉及产品、价格、促销、渠道等方面。</a:t>
            </a:r>
          </a:p>
        </p:txBody>
      </p:sp>
      <p:sp>
        <p:nvSpPr>
          <p:cNvPr id="40" name="TextBox 40"/>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分类</a:t>
            </a:r>
          </a:p>
        </p:txBody>
      </p:sp>
      <p:sp>
        <p:nvSpPr>
          <p:cNvPr id="41" name="TextBox 41"/>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营销问题可以根据不同的标准进行分类，如根据问题性质可分为战略性问题和战术性问题；根据问题来源可分为内部问题和外部问题等。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营销问题如果不及时解决，可能会导致销售额下降、市场份额减少，从而影响企业的盈利水平。</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影响企业盈利</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9375" r="93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损害品牌形象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阻碍企业发展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营销问题还可能损害企业的品牌形象，降低消费者对品牌的信任度和忠诚度。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长期存在的营销问题如果不加以解决，可能会阻碍企业的发展，影响企业的战略实施和市场拓展。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营销问题的重要性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38" r="1538"/>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早期的营销问题主要关注产品销售和市场份额的扩大。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早期阶段</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随着市场竞争的加剧和消费者需求的多样化，营销问题开始涉及到品牌建设、市场细分和消费者关系管理等。</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中期阶段</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当前的营销问题更加复杂和多样化，需要企业具备全面的市场洞察和创新能力，以应对不断变化的市场环境和消费者需求。</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当前阶段</a:t>
            </a:r>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营销问题的历史与发展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solidFill>
                <a:latin typeface="Arial"/>
                <a:ea typeface="Arial"/>
                <a:cs typeface="Arial"/>
              </a:rPr>
              <a:t>营销问题识别与诊断</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4P分析</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从产品、价格、渠道和促销四个方面分析营销策略的有效性，找出存在的问题。</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数据分析</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利用销售数据、市场调研数据等，分析市场趋势和消费者行为，发现潜在的营销问题。</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solidFill>
                <a:latin typeface="Microsoft Yahei"/>
                <a:ea typeface="Microsoft Yahei"/>
                <a:cs typeface="Microsoft Yahei"/>
              </a:rPr>
              <a:t>客户反馈</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solidFill>
                <a:latin typeface="Microsoft Yahei"/>
                <a:ea typeface="Microsoft Yahei"/>
                <a:cs typeface="Microsoft Yahei"/>
              </a:rPr>
              <a:t>通过调查、访谈等方式收集客户对产品的意见和建议，发现产品或服务中存在的问题。</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solidFill>
                <a:latin typeface="Microsoft Yahei"/>
                <a:ea typeface="Microsoft Yahei"/>
                <a:cs typeface="Microsoft Yahei"/>
              </a:rPr>
              <a:t>SWOT分析</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solidFill>
                <a:latin typeface="Microsoft Yahei"/>
                <a:ea typeface="Microsoft Yahei"/>
                <a:cs typeface="Microsoft Yahei"/>
              </a:rPr>
              <a:t>通过分析企业的优势、劣势、机会和威胁，识别出营销中存在的问题和潜在风险。</a:t>
            </a:r>
          </a:p>
        </p:txBody>
      </p:sp>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问题识别的方法与工具</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09005" y="3234448"/>
            <a:ext cx="937130" cy="788288"/>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lumMod val="60000"/>
              <a:lumOff val="40000"/>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2250101" y="4321454"/>
            <a:ext cx="0" cy="466005"/>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4" name="AutoShape 4"/>
          <p:cNvSpPr/>
          <p:nvPr/>
        </p:nvSpPr>
        <p:spPr>
          <a:xfrm>
            <a:off x="2180060" y="4237548"/>
            <a:ext cx="134112" cy="13411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929966" y="3234448"/>
            <a:ext cx="937130" cy="788288"/>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387779" y="3234448"/>
            <a:ext cx="2267776" cy="788288"/>
          </a:xfrm>
          <a:prstGeom prst="homePlate">
            <a:avLst>
              <a:gd name="adj" fmla="val 4892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461693" y="3234448"/>
            <a:ext cx="937130" cy="788288"/>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919506" y="3234448"/>
            <a:ext cx="2267776" cy="788288"/>
          </a:xfrm>
          <a:prstGeom prst="homePlate">
            <a:avLst>
              <a:gd name="adj" fmla="val 4892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993913" y="3234448"/>
            <a:ext cx="937130" cy="788288"/>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451726" y="3234448"/>
            <a:ext cx="2267776" cy="788288"/>
          </a:xfrm>
          <a:prstGeom prst="homePlate">
            <a:avLst>
              <a:gd name="adj" fmla="val 4892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8536622" y="3234448"/>
            <a:ext cx="937130" cy="788288"/>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8994435" y="3234448"/>
            <a:ext cx="2267776" cy="788288"/>
          </a:xfrm>
          <a:prstGeom prst="homePlate">
            <a:avLst>
              <a:gd name="adj" fmla="val 48923"/>
            </a:avLst>
          </a:prstGeom>
          <a:gradFill>
            <a:gsLst>
              <a:gs pos="0">
                <a:schemeClr val="accent1">
                  <a:alpha val="100000"/>
                </a:schemeClr>
              </a:gs>
              <a:gs pos="100000">
                <a:schemeClr val="accent1">
                  <a:alpha val="100000"/>
                  <a:lumMod val="75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146135" y="342380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1950" b="1">
                <a:solidFill>
                  <a:srgbClr val="FFFFFF"/>
                </a:solidFill>
                <a:latin typeface="Microsoft Yahei"/>
                <a:ea typeface="Microsoft Yahei"/>
                <a:cs typeface="Microsoft Yahei"/>
              </a:rPr>
              <a:t>收集信息</a:t>
            </a:r>
          </a:p>
        </p:txBody>
      </p:sp>
      <p:cxnSp>
        <p:nvCxnSpPr>
          <p:cNvPr id="14" name="Connector 14"/>
          <p:cNvCxnSpPr/>
          <p:nvPr/>
        </p:nvCxnSpPr>
        <p:spPr>
          <a:xfrm flipH="1">
            <a:off x="7270496" y="4301578"/>
            <a:ext cx="0" cy="466005"/>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5" name="AutoShape 15"/>
          <p:cNvSpPr/>
          <p:nvPr/>
        </p:nvSpPr>
        <p:spPr>
          <a:xfrm>
            <a:off x="7200455" y="4217672"/>
            <a:ext cx="134112" cy="13411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9809141" y="2540511"/>
            <a:ext cx="0" cy="466005"/>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7" name="AutoShape 17"/>
          <p:cNvSpPr/>
          <p:nvPr/>
        </p:nvSpPr>
        <p:spPr>
          <a:xfrm>
            <a:off x="9739100" y="2955122"/>
            <a:ext cx="134112" cy="1341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H="1">
            <a:off x="4776899" y="2540511"/>
            <a:ext cx="0" cy="466005"/>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AutoShape 19"/>
          <p:cNvSpPr/>
          <p:nvPr/>
        </p:nvSpPr>
        <p:spPr>
          <a:xfrm>
            <a:off x="4706858" y="2955122"/>
            <a:ext cx="134112" cy="1341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3107462" y="1267317"/>
            <a:ext cx="3355016"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对收集到的信息进行深入分析，识别出具体的问题所在，明确问题的性质和影响范围。</a:t>
            </a:r>
          </a:p>
        </p:txBody>
      </p:sp>
      <p:sp>
        <p:nvSpPr>
          <p:cNvPr id="21" name="TextBox 21"/>
          <p:cNvSpPr txBox="1"/>
          <p:nvPr/>
        </p:nvSpPr>
        <p:spPr>
          <a:xfrm>
            <a:off x="3716515" y="342380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1950" b="1">
                <a:solidFill>
                  <a:srgbClr val="FFFFFF"/>
                </a:solidFill>
                <a:latin typeface="Microsoft Yahei"/>
                <a:ea typeface="Microsoft Yahei"/>
                <a:cs typeface="Microsoft Yahei"/>
              </a:rPr>
              <a:t>分析信息</a:t>
            </a:r>
          </a:p>
        </p:txBody>
      </p:sp>
      <p:sp>
        <p:nvSpPr>
          <p:cNvPr id="22" name="TextBox 22"/>
          <p:cNvSpPr txBox="1"/>
          <p:nvPr/>
        </p:nvSpPr>
        <p:spPr>
          <a:xfrm>
            <a:off x="6220648" y="342380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1950" b="1">
                <a:solidFill>
                  <a:srgbClr val="FFFFFF"/>
                </a:solidFill>
                <a:latin typeface="Microsoft Yahei"/>
                <a:ea typeface="Microsoft Yahei"/>
                <a:cs typeface="Microsoft Yahei"/>
              </a:rPr>
              <a:t>确定问题</a:t>
            </a:r>
          </a:p>
        </p:txBody>
      </p:sp>
      <p:sp>
        <p:nvSpPr>
          <p:cNvPr id="23" name="TextBox 23"/>
          <p:cNvSpPr txBox="1"/>
          <p:nvPr/>
        </p:nvSpPr>
        <p:spPr>
          <a:xfrm>
            <a:off x="8812614" y="342380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1950" b="1">
                <a:solidFill>
                  <a:srgbClr val="FFFFFF"/>
                </a:solidFill>
                <a:latin typeface="Microsoft Yahei"/>
                <a:ea typeface="Microsoft Yahei"/>
                <a:cs typeface="Microsoft Yahei"/>
              </a:rPr>
              <a:t>制定方案</a:t>
            </a:r>
          </a:p>
        </p:txBody>
      </p:sp>
      <p:sp>
        <p:nvSpPr>
          <p:cNvPr id="24" name="Freeform 24"/>
          <p:cNvSpPr/>
          <p:nvPr/>
        </p:nvSpPr>
        <p:spPr>
          <a:xfrm>
            <a:off x="11063949" y="3234448"/>
            <a:ext cx="937130" cy="788288"/>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lumMod val="60000"/>
              <a:lumOff val="40000"/>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575049" y="4966719"/>
            <a:ext cx="3355016"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通过各种渠道收集关于营销问题的相关信息，包括内部数据、市场趋势、竞争对手动态等。</a:t>
            </a:r>
          </a:p>
        </p:txBody>
      </p:sp>
      <p:sp>
        <p:nvSpPr>
          <p:cNvPr id="26" name="TextBox 26"/>
          <p:cNvSpPr txBox="1"/>
          <p:nvPr/>
        </p:nvSpPr>
        <p:spPr>
          <a:xfrm>
            <a:off x="8195704" y="1267317"/>
            <a:ext cx="3355016"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针对不同的问题，制定相应的解决方案和实施计划，明确目标和预期效果。</a:t>
            </a:r>
          </a:p>
        </p:txBody>
      </p:sp>
      <p:sp>
        <p:nvSpPr>
          <p:cNvPr id="27" name="TextBox 27"/>
          <p:cNvSpPr txBox="1"/>
          <p:nvPr/>
        </p:nvSpPr>
        <p:spPr>
          <a:xfrm>
            <a:off x="5650171" y="4966719"/>
            <a:ext cx="3355016"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根据分析结果，确定营销中存在的主要问题，并对其进行分类和优先级排序。</a:t>
            </a:r>
          </a:p>
        </p:txBody>
      </p:sp>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问题诊断的流程与步骤</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476" r="12476"/>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某品牌在市场上的定位不清晰，导致消费者对其认知度不高，销售业绩不佳。通过重新定位和品牌传播，提高品牌知名度和市场份额。</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产品定位不准确</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某企业在多个渠道销售产品，但渠道间存在冲突和价格混乱。通过优化渠道结构和管理制度，提高渠道效率和客户满意度。</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渠道管理不善</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某企业采用过于频繁的促销活动，导致消费者对促销失去兴趣，购买意愿下降。通过调整促销策略和增加创新元素，重新激发消费者的购买热情。</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促销策略不当</a:t>
            </a:r>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营销问题诊断的案例分析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solidFill>
                <a:latin typeface="Arial"/>
                <a:ea typeface="Arial"/>
                <a:cs typeface="Arial"/>
              </a:rPr>
              <a:t>营销问题对策分析</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产品对策是解决营销问题的关键，主要涉及产品的设计、功能、质量和定位等方面。</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针对产品存在的问题，企业需要从设计、功能、质量和定位等方面入手，不断优化产品，提高产品的竞争力和满足用户需求的能力。例如，针对产品质量问题，企业可以加强质量管理体系建设，提高产品质量标准，确保产品质量的稳定性和可靠性。</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产品对策</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价格对策是营销问题对策的重要组成部分，主要涉及价格策略的制定、调整和执行等方面。</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针对价格存在的问题，企业需要制定合理的价格策略，根据市场需求、竞争状况和成本等因素，确定产品的定价目标、定价方法和价格水平。同时，企业还需要根据市场变化和竞争态势，及时调整价格策略，保持价格竞争力和市场占有率。</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价格对策</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渠道对策是解决营销问题的关键之一，主要涉及渠道的选择、建设和管理等方面。</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针对渠道存在的问题，企业需要选择合适的销售渠道，建立完善的渠道体系，加强渠道管理和培训，提高渠道效率和忠诚度。例如，针对渠道不畅问题，企业可以加强渠道建设和优化，提高渠道覆盖面和渗透力，同时加强渠道管理和培训，提高渠道销售和服务水平。</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渠道对策</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https://d.book118.com/275230024030011111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2024-09-16T19:40:46.466</cp:lastPrinted>
  <dcterms:created xsi:type="dcterms:W3CDTF">2024-09-16T11:40:46Z</dcterms:created>
  <dcterms:modified xsi:type="dcterms:W3CDTF">2024-09-16T11:40:48Z</dcterms:modified>
</cp:coreProperties>
</file>