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FD3361-C1C3-4C8F-882F-32A2F0A35F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02CF81-4A16-437C-AB4A-8E62EDE27B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011713-90D1-4ADC-A158-ADF8F05FB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479AB2-96D6-4E40-85E0-4CD0B27B28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61F8E4-4C8C-490B-8B80-22D5F2211C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72EFA3-6C4A-4C41-AAFB-95A2A68731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C5EBEB-9ABF-44A3-8779-4A5C621E45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3B99F2-6ED5-4817-8EAE-730754FBE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A1B77-DFDF-44EA-AD62-14EA24F292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6CD52-6C7E-4B12-AB44-DF39344D22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C5114-7EED-47DC-9C68-2A663E018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3231120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高等数学概率论与数理统计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概率论基本概念</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随机变量及其分布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多维随机变量及其分布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数理统计基本概念与方法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假设检验与方差分析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回归分析初步了解</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概率论基本概念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1423988"/>
            <a:ext cx="6085713" cy="1369790"/>
            <a:chOff x="454963" y="1423988"/>
            <a:chExt cx="6085713" cy="1369790"/>
          </a:xfrm>
        </p:grpSpPr>
        <p:sp>
          <p:nvSpPr>
            <p:cNvPr id="3" name="Freeform 3"/>
            <p:cNvSpPr/>
            <p:nvPr/>
          </p:nvSpPr>
          <p:spPr>
            <a:xfrm>
              <a:off x="1412320" y="1423988"/>
              <a:ext cx="737616" cy="1369790"/>
            </a:xfrm>
            <a:custGeom>
              <a:rect l="l" t="t" r="r" b="b"/>
              <a:pathLst>
                <a:path w="325" h="603">
                  <a:moveTo>
                    <a:pt x="0" y="0"/>
                  </a:moveTo>
                  <a:lnTo>
                    <a:pt x="325" y="316"/>
                  </a:lnTo>
                  <a:lnTo>
                    <a:pt x="325" y="603"/>
                  </a:lnTo>
                  <a:lnTo>
                    <a:pt x="0" y="397"/>
                  </a:lnTo>
                  <a:lnTo>
                    <a:pt x="0" y="0"/>
                  </a:lnTo>
                  <a:close/>
                </a:path>
              </a:pathLst>
            </a:custGeom>
            <a:solidFill>
              <a:schemeClr val="accent1">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963" y="1423988"/>
              <a:ext cx="957358" cy="9016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149841" y="2141982"/>
              <a:ext cx="4390835" cy="651796"/>
            </a:xfrm>
            <a:custGeom>
              <a:rect l="l" t="t" r="r" b="b"/>
              <a:pathLst>
                <a:path w="1931" h="287">
                  <a:moveTo>
                    <a:pt x="0" y="0"/>
                  </a:moveTo>
                  <a:lnTo>
                    <a:pt x="1831" y="0"/>
                  </a:lnTo>
                  <a:lnTo>
                    <a:pt x="1932" y="144"/>
                  </a:lnTo>
                  <a:lnTo>
                    <a:pt x="1831" y="287"/>
                  </a:lnTo>
                  <a:lnTo>
                    <a:pt x="0" y="287"/>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689754" y="1679924"/>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2400">
                <a:solidFill>
                  <a:schemeClr val="lt1">
                    <a:alpha val="100000"/>
                  </a:schemeClr>
                </a:solidFill>
                <a:latin typeface="Microsoft Yahei"/>
                <a:ea typeface="Microsoft Yahei"/>
                <a:cs typeface="Microsoft Yahei"/>
              </a:rPr>
              <a:t>01</a:t>
            </a:r>
          </a:p>
        </p:txBody>
      </p:sp>
      <p:grpSp>
        <p:nvGrpSpPr>
          <p:cNvPr id="7" name="Group 7"/>
          <p:cNvGrpSpPr/>
          <p:nvPr/>
        </p:nvGrpSpPr>
        <p:grpSpPr>
          <a:xfrm>
            <a:off x="454963" y="2325624"/>
            <a:ext cx="6085713" cy="1131951"/>
            <a:chOff x="454963" y="2325624"/>
            <a:chExt cx="6085713" cy="1131951"/>
          </a:xfrm>
        </p:grpSpPr>
        <p:sp>
          <p:nvSpPr>
            <p:cNvPr id="8" name="Freeform 8"/>
            <p:cNvSpPr/>
            <p:nvPr/>
          </p:nvSpPr>
          <p:spPr>
            <a:xfrm>
              <a:off x="1412320" y="2325624"/>
              <a:ext cx="737616" cy="1131951"/>
            </a:xfrm>
            <a:custGeom>
              <a:rect l="l" t="t" r="r" b="b"/>
              <a:pathLst>
                <a:path w="325" h="498">
                  <a:moveTo>
                    <a:pt x="0" y="0"/>
                  </a:moveTo>
                  <a:lnTo>
                    <a:pt x="325" y="206"/>
                  </a:lnTo>
                  <a:lnTo>
                    <a:pt x="325" y="498"/>
                  </a:lnTo>
                  <a:lnTo>
                    <a:pt x="0" y="398"/>
                  </a:lnTo>
                  <a:lnTo>
                    <a:pt x="0" y="0"/>
                  </a:lnTo>
                  <a:close/>
                </a:path>
              </a:pathLst>
            </a:custGeom>
            <a:solidFill>
              <a:schemeClr val="accent2">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2325624"/>
              <a:ext cx="957358" cy="9046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9841" y="2793778"/>
              <a:ext cx="4390835" cy="663797"/>
            </a:xfrm>
            <a:custGeom>
              <a:rect l="l" t="t" r="r" b="b"/>
              <a:pathLst>
                <a:path w="1931" h="292">
                  <a:moveTo>
                    <a:pt x="0" y="0"/>
                  </a:moveTo>
                  <a:lnTo>
                    <a:pt x="1831" y="0"/>
                  </a:lnTo>
                  <a:lnTo>
                    <a:pt x="1932" y="149"/>
                  </a:lnTo>
                  <a:lnTo>
                    <a:pt x="1831" y="292"/>
                  </a:lnTo>
                  <a:lnTo>
                    <a:pt x="0" y="292"/>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46129" y="2549938"/>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02</a:t>
              </a:r>
            </a:p>
          </p:txBody>
        </p:sp>
      </p:grpSp>
      <p:grpSp>
        <p:nvGrpSpPr>
          <p:cNvPr id="12" name="Group 12"/>
          <p:cNvGrpSpPr/>
          <p:nvPr/>
        </p:nvGrpSpPr>
        <p:grpSpPr>
          <a:xfrm>
            <a:off x="454963" y="3230309"/>
            <a:ext cx="6085713" cy="903160"/>
            <a:chOff x="454963" y="3230309"/>
            <a:chExt cx="6085713" cy="903160"/>
          </a:xfrm>
        </p:grpSpPr>
        <p:sp>
          <p:nvSpPr>
            <p:cNvPr id="13" name="Freeform 13"/>
            <p:cNvSpPr/>
            <p:nvPr/>
          </p:nvSpPr>
          <p:spPr>
            <a:xfrm>
              <a:off x="1412320" y="3230309"/>
              <a:ext cx="737616" cy="903160"/>
            </a:xfrm>
            <a:custGeom>
              <a:rect l="l" t="t" r="r" b="b"/>
              <a:pathLst>
                <a:path w="325" h="397">
                  <a:moveTo>
                    <a:pt x="0" y="0"/>
                  </a:moveTo>
                  <a:lnTo>
                    <a:pt x="325" y="100"/>
                  </a:lnTo>
                  <a:lnTo>
                    <a:pt x="325" y="397"/>
                  </a:lnTo>
                  <a:lnTo>
                    <a:pt x="0" y="397"/>
                  </a:lnTo>
                  <a:lnTo>
                    <a:pt x="0" y="0"/>
                  </a:lnTo>
                  <a:close/>
                </a:path>
              </a:pathLst>
            </a:custGeom>
            <a:solidFill>
              <a:schemeClr val="accent3">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230309"/>
              <a:ext cx="957358" cy="90316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149841" y="3457575"/>
              <a:ext cx="4390835" cy="675894"/>
            </a:xfrm>
            <a:custGeom>
              <a:rect l="l" t="t" r="r" b="b"/>
              <a:pathLst>
                <a:path w="1931" h="293">
                  <a:moveTo>
                    <a:pt x="0" y="0"/>
                  </a:moveTo>
                  <a:lnTo>
                    <a:pt x="1831" y="0"/>
                  </a:lnTo>
                  <a:lnTo>
                    <a:pt x="1932" y="149"/>
                  </a:lnTo>
                  <a:lnTo>
                    <a:pt x="1831" y="293"/>
                  </a:lnTo>
                  <a:lnTo>
                    <a:pt x="0" y="293"/>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46129" y="343804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03</a:t>
              </a:r>
            </a:p>
          </p:txBody>
        </p:sp>
      </p:grpSp>
      <p:grpSp>
        <p:nvGrpSpPr>
          <p:cNvPr id="17" name="Group 17"/>
          <p:cNvGrpSpPr/>
          <p:nvPr/>
        </p:nvGrpSpPr>
        <p:grpSpPr>
          <a:xfrm>
            <a:off x="454963" y="4133469"/>
            <a:ext cx="6085713" cy="892588"/>
            <a:chOff x="454963" y="4133469"/>
            <a:chExt cx="6085713" cy="892588"/>
          </a:xfrm>
        </p:grpSpPr>
        <p:sp>
          <p:nvSpPr>
            <p:cNvPr id="18" name="Freeform 18"/>
            <p:cNvSpPr/>
            <p:nvPr/>
          </p:nvSpPr>
          <p:spPr>
            <a:xfrm>
              <a:off x="1412320" y="4133469"/>
              <a:ext cx="737616" cy="892588"/>
            </a:xfrm>
            <a:custGeom>
              <a:rect l="l" t="t" r="r" b="b"/>
              <a:pathLst>
                <a:path w="325" h="393">
                  <a:moveTo>
                    <a:pt x="0" y="393"/>
                  </a:moveTo>
                  <a:lnTo>
                    <a:pt x="325" y="293"/>
                  </a:lnTo>
                  <a:lnTo>
                    <a:pt x="325" y="0"/>
                  </a:lnTo>
                  <a:lnTo>
                    <a:pt x="0" y="0"/>
                  </a:lnTo>
                  <a:lnTo>
                    <a:pt x="0" y="393"/>
                  </a:lnTo>
                  <a:close/>
                </a:path>
              </a:pathLst>
            </a:custGeom>
            <a:solidFill>
              <a:schemeClr val="accent4">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133469"/>
              <a:ext cx="957358" cy="892588"/>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149841" y="4133469"/>
              <a:ext cx="4390835" cy="665321"/>
            </a:xfrm>
            <a:custGeom>
              <a:rect l="l" t="t" r="r" b="b"/>
              <a:pathLst>
                <a:path w="1931" h="288">
                  <a:moveTo>
                    <a:pt x="0" y="288"/>
                  </a:moveTo>
                  <a:lnTo>
                    <a:pt x="1831" y="288"/>
                  </a:lnTo>
                  <a:lnTo>
                    <a:pt x="1932" y="144"/>
                  </a:lnTo>
                  <a:lnTo>
                    <a:pt x="1831" y="0"/>
                  </a:lnTo>
                  <a:lnTo>
                    <a:pt x="0" y="0"/>
                  </a:lnTo>
                  <a:lnTo>
                    <a:pt x="0" y="28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661179" y="433520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04</a:t>
              </a:r>
            </a:p>
          </p:txBody>
        </p:sp>
      </p:grpSp>
      <p:grpSp>
        <p:nvGrpSpPr>
          <p:cNvPr id="22" name="Group 22"/>
          <p:cNvGrpSpPr/>
          <p:nvPr/>
        </p:nvGrpSpPr>
        <p:grpSpPr>
          <a:xfrm>
            <a:off x="454963" y="4797266"/>
            <a:ext cx="6085713" cy="1133476"/>
            <a:chOff x="454963" y="4797266"/>
            <a:chExt cx="6085713" cy="1133476"/>
          </a:xfrm>
        </p:grpSpPr>
        <p:sp>
          <p:nvSpPr>
            <p:cNvPr id="23" name="Freeform 23"/>
            <p:cNvSpPr/>
            <p:nvPr/>
          </p:nvSpPr>
          <p:spPr>
            <a:xfrm>
              <a:off x="1412320" y="4797266"/>
              <a:ext cx="737616" cy="1133475"/>
            </a:xfrm>
            <a:custGeom>
              <a:rect l="l" t="t" r="r" b="b"/>
              <a:pathLst>
                <a:path w="325" h="498">
                  <a:moveTo>
                    <a:pt x="0" y="498"/>
                  </a:moveTo>
                  <a:lnTo>
                    <a:pt x="325" y="292"/>
                  </a:lnTo>
                  <a:lnTo>
                    <a:pt x="325" y="0"/>
                  </a:lnTo>
                  <a:lnTo>
                    <a:pt x="0" y="100"/>
                  </a:lnTo>
                  <a:lnTo>
                    <a:pt x="0" y="498"/>
                  </a:lnTo>
                  <a:close/>
                </a:path>
              </a:pathLst>
            </a:custGeom>
            <a:solidFill>
              <a:schemeClr val="accent5">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026057"/>
              <a:ext cx="957358" cy="9046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149841" y="4797266"/>
              <a:ext cx="4390835" cy="663797"/>
            </a:xfrm>
            <a:custGeom>
              <a:rect l="l" t="t" r="r" b="b"/>
              <a:pathLst>
                <a:path w="1931" h="292">
                  <a:moveTo>
                    <a:pt x="0" y="292"/>
                  </a:moveTo>
                  <a:lnTo>
                    <a:pt x="1831" y="292"/>
                  </a:lnTo>
                  <a:lnTo>
                    <a:pt x="1932" y="143"/>
                  </a:lnTo>
                  <a:lnTo>
                    <a:pt x="1831" y="0"/>
                  </a:lnTo>
                  <a:lnTo>
                    <a:pt x="0" y="0"/>
                  </a:lnTo>
                  <a:lnTo>
                    <a:pt x="0" y="292"/>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661179" y="5275992"/>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05</a:t>
              </a:r>
            </a:p>
          </p:txBody>
        </p:sp>
      </p:grpSp>
      <p:sp>
        <p:nvSpPr>
          <p:cNvPr id="27" name="TextBox 27"/>
          <p:cNvSpPr txBox="1"/>
          <p:nvPr/>
        </p:nvSpPr>
        <p:spPr>
          <a:xfrm>
            <a:off x="2398926" y="2234517"/>
            <a:ext cx="3697074" cy="48015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样本空间</a:t>
            </a:r>
          </a:p>
        </p:txBody>
      </p:sp>
      <p:sp>
        <p:nvSpPr>
          <p:cNvPr id="28" name="TextBox 28"/>
          <p:cNvSpPr txBox="1"/>
          <p:nvPr/>
        </p:nvSpPr>
        <p:spPr>
          <a:xfrm>
            <a:off x="2398926" y="289159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事件</a:t>
            </a:r>
          </a:p>
        </p:txBody>
      </p:sp>
      <p:sp>
        <p:nvSpPr>
          <p:cNvPr id="29" name="TextBox 29"/>
          <p:cNvSpPr txBox="1"/>
          <p:nvPr/>
        </p:nvSpPr>
        <p:spPr>
          <a:xfrm>
            <a:off x="2398926" y="3562160"/>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基本事件</a:t>
            </a:r>
          </a:p>
        </p:txBody>
      </p:sp>
      <p:sp>
        <p:nvSpPr>
          <p:cNvPr id="30" name="TextBox 30"/>
          <p:cNvSpPr txBox="1"/>
          <p:nvPr/>
        </p:nvSpPr>
        <p:spPr>
          <a:xfrm>
            <a:off x="2398926" y="4213114"/>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必然事件</a:t>
            </a:r>
          </a:p>
        </p:txBody>
      </p:sp>
      <p:sp>
        <p:nvSpPr>
          <p:cNvPr id="31" name="TextBox 31"/>
          <p:cNvSpPr txBox="1"/>
          <p:nvPr/>
        </p:nvSpPr>
        <p:spPr>
          <a:xfrm>
            <a:off x="2398926" y="489727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不可能事件</a:t>
            </a:r>
          </a:p>
        </p:txBody>
      </p:sp>
      <p:sp>
        <p:nvSpPr>
          <p:cNvPr id="32" name="TextBox 32"/>
          <p:cNvSpPr txBox="1"/>
          <p:nvPr/>
        </p:nvSpPr>
        <p:spPr>
          <a:xfrm>
            <a:off x="6833989" y="2108883"/>
            <a:ext cx="4716780" cy="6057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所有可能结果的集合，常用大写字母S表示。</a:t>
            </a:r>
          </a:p>
        </p:txBody>
      </p:sp>
      <p:sp>
        <p:nvSpPr>
          <p:cNvPr id="33" name="TextBox 33"/>
          <p:cNvSpPr txBox="1"/>
          <p:nvPr/>
        </p:nvSpPr>
        <p:spPr>
          <a:xfrm>
            <a:off x="6831121" y="2771823"/>
            <a:ext cx="4719647"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样本空间的子集，即某些可能结果的组合。</a:t>
            </a:r>
          </a:p>
        </p:txBody>
      </p:sp>
      <p:sp>
        <p:nvSpPr>
          <p:cNvPr id="34" name="TextBox 34"/>
          <p:cNvSpPr txBox="1"/>
          <p:nvPr/>
        </p:nvSpPr>
        <p:spPr>
          <a:xfrm>
            <a:off x="6831121" y="3435620"/>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只包含一个样本点的事件。</a:t>
            </a:r>
          </a:p>
        </p:txBody>
      </p:sp>
      <p:sp>
        <p:nvSpPr>
          <p:cNvPr id="35" name="TextBox 35"/>
          <p:cNvSpPr txBox="1"/>
          <p:nvPr/>
        </p:nvSpPr>
        <p:spPr>
          <a:xfrm>
            <a:off x="6831121" y="4111514"/>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包含样本空间中所有样本点的事件。</a:t>
            </a:r>
          </a:p>
        </p:txBody>
      </p:sp>
      <p:sp>
        <p:nvSpPr>
          <p:cNvPr id="36" name="TextBox 36"/>
          <p:cNvSpPr txBox="1"/>
          <p:nvPr/>
        </p:nvSpPr>
        <p:spPr>
          <a:xfrm>
            <a:off x="6831121" y="4776835"/>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不包含任何样本点的事件。</a:t>
            </a:r>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样本空间与事件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概率定义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概率性质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概率定义及性质</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描述某一事件发生的可能性大小的数值，常用P(A)表示事件A发生的概率。</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非负性、规范性（必然事件的概率为1，不可能事件的概率为0）、可列可加性（互不相容事件的并的概率等于各事件概率之和）。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在某一事件B发生的条件下，另一事件A发生的概率，记作P(A|B)。</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如果事件A的发生与否对事件B发生的概率没有影响，则称事件A与B相互独立。</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P(AB)=P(A)P(B|A)，用于计算两个事件的交的概率。</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条件概率</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事件的独立性</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乘法公式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全概率公式</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如果事件B1, B2, ..., Bn构成一个完备事件组，且都具有正概率，则对任一事件A，有P(A)=∑P(Bi)P(A|Bi)。</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贝叶斯公式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在全概率公式的条件下，可以计算某一原因（Bi）导致结果（A）发生的概率，即P(Bi|A)=P(ABi)/P(A)=P(Bi)P(A|Bi)/∑P(Bj)P(A|Bj)。</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随机变量及其分布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随机变量是定义在样本空间上的实值函数，它将样本空间中的每一个样本点映射到一个实数。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随机变量分类</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根据随机变量取值的特点，可以将其分为离散型随机变量和连续型随机变量两类。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随机变量定义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随机变量定义及分类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分布律定义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离散型随机变量的分布律是指它在各个可能取到的值上的概率分布情况。</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常见离散型随机变量分布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二项分布、泊松分布、几何分布等。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分布律性质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非负性、规范性、可列可加性。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离散型随机变量分布律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常见连续型随机变量分布</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正态分布、均匀分布、指数分布等。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概率密度函数性质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非负性、规范性、连续性。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概率密度函数定义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连续型随机变量的概率密度函数是一个描述随机变量在某个确定取值点附近的可能性的函数。</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连续型随机变量概率密度函数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离散型随机变量函数的分布</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通过概率加法公式和概率乘法公式求解。</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连续型随机变量函数的分布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通过概率密度函数的变换和积分求解。</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随机变量函数的定义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随机变量函数是指通过一定的函数关系将一个随机变量转化为另一个随机变量的过程。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随机变量函数分布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多维随机变量及其分布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联合分布函数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描述二维随机变量$(X,Y)$取值落在某个区域$D$内的概率，记作$F(x,y)$。</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联合概率密度函数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若二维随机变量$(X,Y)$的联合分布函数$F(x,y)$可微，则称$f(x,y)$为$(X,Y)$的联合概率密度函数，满足$F(x,y)=int_{-infty}^{x}int_{-infty}^{y}f(u,v)dudv$。</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二维随机变量联合分布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二维随机变量$(X,Y)$中，$X$或$Y$的分布函数称为边缘分布函数，分别记作$F_X(x)$和$F_Y(y)$。</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在给定$X=x$的条件下，$Y$的条件分布函数记作$F_{Y|X}(y|x)$，同理可得$F_{X|Y}(x|y)$。</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边缘分布函数</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条件分布函数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相互独立随机变量</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若二维随机变量$(X,Y)$满足对任意$x,y$有$F(x,y)=F_X(x)F_Y(y)$，则称$X$与$Y$相互独立。</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相互独立的定义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若$(X,Y)$相互独立，则对于任意实数$a,b$，事件${Xleq a}$与事件${Yleq b}$相互独立。</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相互独立的性质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https://d.book118.com/275232311204011101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2024-09-10T00:59:17.681</cp:lastPrinted>
  <dcterms:created xsi:type="dcterms:W3CDTF">2024-09-09T16:59:17Z</dcterms:created>
  <dcterms:modified xsi:type="dcterms:W3CDTF">2024-09-09T16:59:20Z</dcterms:modified>
</cp:coreProperties>
</file>