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MMMOEO+KOFQSP+ArialMT"/>
      <p:regular r:id="rId16"/>
    </p:embeddedFont>
    <p:embeddedFont>
      <p:font typeface="EUVKSU+MS-UIGothic"/>
      <p:regular r:id="rId17"/>
    </p:embeddedFont>
    <p:embeddedFont>
      <p:font typeface="IBEEVJ+VGURBN+MicrosoftYaHei-Bold"/>
      <p:regular r:id="rId18"/>
    </p:embeddedFont>
    <p:embeddedFont>
      <p:font typeface="RUOFMD+KNOWAP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99F57-C97A-4709-9420-EBD11B076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4B9D2-035A-4C51-AC37-9BC2C70AF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4ED15-A9A9-44D1-8F89-CAE5F6742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0F5A4-B083-4225-9058-89659674C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85CBA2-DC42-4EF5-8015-D05F9FFCA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5753BA-3E01-4984-BC30-D9BB15ACB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50E7EF-F691-498D-996E-D309552E0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F7C10-295F-42BB-BD70-2B6AFB6DF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D38C8-E64E-421C-958E-E622481E2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A8627-C068-47E0-8D82-3A53A515F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7CD71-3CDB-4274-B72E-F4601BA09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301320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738821" cy="13322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MMMOEO+KOFQSP+ArialMT"/>
                <a:cs typeface="MMMOEO+KOFQS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EUVKSU+MS-UIGothic"/>
                <a:cs typeface="EUVKSU+MS-UIGothic"/>
              </a:rPr>
              <a:t>浅表器官超声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EUVKSU+MS-UIGothic"/>
                <a:cs typeface="EUVKSU+MS-UIGothic"/>
              </a:rPr>
              <a:t>理基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MMMOEO+KOFQSP+ArialMT"/>
                <a:cs typeface="MMMOEO+KOFQS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EUVKSU+MS-UIGothic"/>
                <a:cs typeface="EUVKSU+MS-UIGothic"/>
              </a:rPr>
              <a:t>血管超声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EUVKSU+MS-UIGothic"/>
                <a:cs typeface="EUVKSU+MS-UIGothic"/>
              </a:rPr>
              <a:t>理基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314890"/>
            <a:ext cx="3738821" cy="13322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MMMOEO+KOFQSP+ArialMT"/>
                <a:cs typeface="MMMOEO+KOFQS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EUVKSU+MS-UIGothic"/>
                <a:cs typeface="EUVKSU+MS-UIGothic"/>
              </a:rPr>
              <a:t>浅表器官超声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EUVKSU+MS-UIGothic"/>
                <a:cs typeface="EUVKSU+MS-UIGothic"/>
              </a:rPr>
              <a:t>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960E"/>
                </a:solidFill>
                <a:latin typeface="EUVKSU+MS-UIGothic"/>
                <a:cs typeface="EUVKSU+MS-UIGothic"/>
              </a:rPr>
              <a:t>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MMMOEO+KOFQSP+ArialMT"/>
                <a:cs typeface="MMMOEO+KOFQS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EUVKSU+MS-UIGothic"/>
                <a:cs typeface="EUVKSU+MS-UIGothic"/>
              </a:rPr>
              <a:t>血管超声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EUVKSU+MS-UIGothic"/>
                <a:cs typeface="EUVKSU+MS-UIGothic"/>
              </a:rPr>
              <a:t>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960E"/>
                </a:solidFill>
                <a:latin typeface="EUVKSU+MS-UIGothic"/>
                <a:cs typeface="EUVKSU+MS-UIGothic"/>
              </a:rPr>
              <a:t>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EUVKSU+MS-UIGothic"/>
                <a:cs typeface="EUVKSU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4412170"/>
            <a:ext cx="5491421" cy="7832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MMMOEO+KOFQSP+ArialMT"/>
                <a:cs typeface="MMMOEO+KOFQS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EUVKSU+MS-UIGothic"/>
                <a:cs typeface="EUVKSU+MS-UIGothic"/>
              </a:rPr>
              <a:t>浅表器官和血管超声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EUVKSU+MS-UIGothic"/>
                <a:cs typeface="EUVKSU+MS-UIGothic"/>
              </a:rPr>
              <a:t>理案例分享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FFC483"/>
                </a:solidFill>
                <a:latin typeface="IBEEVJ+VGURBN+MicrosoftYaHei-Bold"/>
                <a:cs typeface="IBEEVJ+VGURBN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IBEEVJ+VGURBN+MicrosoftYaHei-Bold"/>
                <a:cs typeface="IBEEVJ+VGURBN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UVKSU+MS-UIGothic"/>
                <a:cs typeface="EUVKSU+MS-UIGothic"/>
              </a:rPr>
              <a:t>浅表器官超声概述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UVKSU+MS-UIGothic"/>
                <a:cs typeface="EUVKSU+MS-UIGothic"/>
              </a:rPr>
              <a:t>浅表器官超声定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UVKSU+MS-UIGothic"/>
                <a:cs typeface="EUVKSU+MS-UIGothic"/>
              </a:rPr>
              <a:t>浅表器官超声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浅表器官超声是指利用超声波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浅在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器官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断的一种影像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学技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3580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、无痛、无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射，能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够实时动态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器官形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、血流情况，提供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准确的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断信息。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8534" y="385371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UVKSU+MS-UIGothic"/>
                <a:cs typeface="EUVKSU+MS-UIGothic"/>
              </a:rPr>
              <a:t>浅表器官超声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FFFDFD"/>
                </a:solidFill>
                <a:latin typeface="EUVKSU+MS-UIGothic"/>
                <a:cs typeface="EUVKSU+MS-UIGothic"/>
              </a:rPr>
              <a:t>用范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广泛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用于乳腺、甲状腺、淋巴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肌肉骨骼等浅在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器官的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UVKSU+MS-UIGothic"/>
                <a:cs typeface="EUVKSU+MS-UIGothic"/>
              </a:rPr>
              <a:t>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UVKSU+MS-UIGothic"/>
                <a:cs typeface="EUVKSU+MS-UIGothic"/>
              </a:rPr>
              <a:t>浅表器官超声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FF960E"/>
                </a:solidFill>
                <a:latin typeface="EUVKSU+MS-UIGothic"/>
                <a:cs typeface="EUVKSU+MS-UIGothic"/>
              </a:rPr>
              <a:t>技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BEEVJ+VGURBN+MicrosoftYaHei-Bold"/>
                <a:cs typeface="IBEEVJ+VGURB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BEEVJ+VGURBN+MicrosoftYaHei-Bold"/>
                <a:cs typeface="IBEEVJ+VGURB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BEEVJ+VGURBN+MicrosoftYaHei-Bold"/>
                <a:cs typeface="IBEEVJ+VGURB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EUVKSU+MS-UIGothic"/>
                <a:cs typeface="EUVKSU+MS-UIGothic"/>
              </a:rPr>
              <a:t>直接接触法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EUVKSU+MS-UIGothic"/>
                <a:cs typeface="EUVKSU+MS-UIGothic"/>
              </a:rPr>
              <a:t>液性耦合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剂</a:t>
            </a:r>
            <a:r>
              <a:rPr sz="2000">
                <a:solidFill>
                  <a:srgbClr val="FF960E"/>
                </a:solidFill>
                <a:latin typeface="EUVKSU+MS-UIGothic"/>
                <a:cs typeface="EUVKSU+MS-UIGothic"/>
              </a:rPr>
              <a:t>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EUVKSU+MS-UIGothic"/>
                <a:cs typeface="EUVKSU+MS-UIGothic"/>
              </a:rPr>
              <a:t>特殊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检查</a:t>
            </a:r>
            <a:r>
              <a:rPr sz="2000" spc="25">
                <a:solidFill>
                  <a:srgbClr val="FF960E"/>
                </a:solidFill>
                <a:latin typeface="EUVKSU+MS-UIGothic"/>
                <a:cs typeface="EUVKSU+MS-UIGothic"/>
              </a:rPr>
              <a:t>技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UVKSU+MS-UIGothic"/>
                <a:cs typeface="EUVKSU+MS-UIGothic"/>
              </a:rPr>
              <a:t>浅表器官超声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FF960E"/>
                </a:solidFill>
                <a:latin typeface="EUVKSU+MS-UIGothic"/>
                <a:cs typeface="EUVKSU+MS-UIGothic"/>
              </a:rPr>
              <a:t>断基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EUVKSU+MS-UIGothic"/>
                <a:cs typeface="EUVKSU+MS-UIGothic"/>
              </a:rPr>
              <a:t>正常声像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图</a:t>
            </a:r>
            <a:r>
              <a:rPr sz="2300" spc="25">
                <a:solidFill>
                  <a:srgbClr val="FF960E"/>
                </a:solidFill>
                <a:latin typeface="EUVKSU+MS-UIGothic"/>
                <a:cs typeface="EUVKSU+MS-UIGothic"/>
              </a:rPr>
              <a:t>表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EUVKSU+MS-UIGothic"/>
                <a:cs typeface="EUVKSU+MS-UIGothic"/>
              </a:rPr>
              <a:t>常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见</a:t>
            </a:r>
            <a:r>
              <a:rPr sz="2300" spc="25">
                <a:solidFill>
                  <a:srgbClr val="FF960E"/>
                </a:solidFill>
                <a:latin typeface="EUVKSU+MS-UIGothic"/>
                <a:cs typeface="EUVKSU+MS-UIGothic"/>
              </a:rPr>
              <a:t>病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变</a:t>
            </a:r>
            <a:r>
              <a:rPr sz="2300" spc="25">
                <a:solidFill>
                  <a:srgbClr val="FF960E"/>
                </a:solidFill>
                <a:latin typeface="EUVKSU+MS-UIGothic"/>
                <a:cs typeface="EUVKSU+MS-UIGothic"/>
              </a:rPr>
              <a:t>声像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图</a:t>
            </a:r>
            <a:r>
              <a:rPr sz="2300" spc="25">
                <a:solidFill>
                  <a:srgbClr val="FF960E"/>
                </a:solidFill>
                <a:latin typeface="EUVKSU+MS-UIGothic"/>
                <a:cs typeface="EUVKSU+MS-UIGothic"/>
              </a:rPr>
              <a:t>表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鉴别诊</a:t>
            </a:r>
            <a:r>
              <a:rPr sz="2300">
                <a:solidFill>
                  <a:srgbClr val="FF960E"/>
                </a:solidFill>
                <a:latin typeface="EUVKSU+MS-UIGothic"/>
                <a:cs typeface="EUVKSU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IBEEVJ+VGURBN+MicrosoftYaHei-Bold"/>
                <a:cs typeface="IBEEVJ+VGURBN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UVKSU+MS-UIGothic"/>
                <a:cs typeface="EUVKSU+MS-UIGothic"/>
              </a:rPr>
              <a:t>血管超声概述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138680" cy="3821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EUVKSU+MS-UIGothic"/>
                <a:cs typeface="EUVKSU+MS-UIGothic"/>
              </a:rPr>
              <a:t>血管超声的定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1600"/>
              </a:lnSpc>
              <a:spcBef>
                <a:spcPts val="11395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EUVKSU+MS-UIGothic"/>
                <a:cs typeface="EUVKSU+MS-UIGothic"/>
              </a:rPr>
              <a:t>血管超声的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FF960E"/>
                </a:solidFill>
                <a:latin typeface="EUVKSU+MS-UIGothic"/>
                <a:cs typeface="EUVKSU+MS-UIGothic"/>
              </a:rPr>
              <a:t>用范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围</a:t>
            </a:r>
          </a:p>
          <a:p>
            <a:pPr marL="0" marR="0">
              <a:lnSpc>
                <a:spcPts val="1600"/>
              </a:lnSpc>
              <a:spcBef>
                <a:spcPts val="11494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EUVKSU+MS-UIGothic"/>
                <a:cs typeface="EUVKSU+MS-UIGothic"/>
              </a:rPr>
              <a:t>血管超声的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优</a:t>
            </a:r>
            <a:r>
              <a:rPr sz="1600">
                <a:solidFill>
                  <a:srgbClr val="FF960E"/>
                </a:solidFill>
                <a:latin typeface="EUVKSU+MS-UIGothic"/>
                <a:cs typeface="EUVKSU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IBEEVJ+VGURBN+MicrosoftYaHei-Bold"/>
                <a:cs typeface="IBEEVJ+VGURBN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IBEEVJ+VGURBN+MicrosoftYaHei-Bold"/>
                <a:cs typeface="IBEEVJ+VGURBN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IBEEVJ+VGURBN+MicrosoftYaHei-Bold"/>
                <a:cs typeface="IBEEVJ+VGURBN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UVKSU+MS-UIGothic"/>
                <a:cs typeface="EUVKSU+MS-UIGothic"/>
              </a:rPr>
              <a:t>血管超声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FF960E"/>
                </a:solidFill>
                <a:latin typeface="EUVKSU+MS-UIGothic"/>
                <a:cs typeface="EUVKSU+MS-UIGothic"/>
              </a:rPr>
              <a:t>技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55301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检查</a:t>
            </a:r>
            <a:r>
              <a:rPr sz="2300" spc="25">
                <a:solidFill>
                  <a:srgbClr val="FF960E"/>
                </a:solidFill>
                <a:latin typeface="EUVKSU+MS-UIGothic"/>
                <a:cs typeface="EUVKSU+MS-UIGothic"/>
              </a:rPr>
              <a:t>前的准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201471"/>
            <a:ext cx="3392069" cy="2383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检查过</a:t>
            </a:r>
            <a:r>
              <a:rPr sz="2300" spc="25">
                <a:solidFill>
                  <a:srgbClr val="FF960E"/>
                </a:solidFill>
                <a:latin typeface="EUVKSU+MS-UIGothic"/>
                <a:cs typeface="EUVKSU+MS-UIGothic"/>
              </a:rPr>
              <a:t>程中的注意事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300"/>
              </a:lnSpc>
              <a:spcBef>
                <a:spcPts val="10714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检查</a:t>
            </a:r>
            <a:r>
              <a:rPr sz="2300" spc="23">
                <a:solidFill>
                  <a:srgbClr val="FF960E"/>
                </a:solidFill>
                <a:latin typeface="EUVKSU+MS-UIGothic"/>
                <a:cs typeface="EUVKSU+MS-UIGothic"/>
              </a:rPr>
              <a:t>后的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300">
                <a:solidFill>
                  <a:srgbClr val="FF960E"/>
                </a:solidFill>
                <a:latin typeface="EUVKSU+MS-UIGothic"/>
                <a:cs typeface="EUVKSU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UVKSU+MS-UIGothic"/>
                <a:cs typeface="EUVKSU+MS-UIGothic"/>
              </a:rPr>
              <a:t>血管超声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FF960E"/>
                </a:solidFill>
                <a:latin typeface="EUVKSU+MS-UIGothic"/>
                <a:cs typeface="EUVKSU+MS-UIGothic"/>
              </a:rPr>
              <a:t>断基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EUVKSU+MS-UIGothic"/>
                <a:cs typeface="EUVKSU+MS-UIGothic"/>
              </a:rPr>
              <a:t>血管超声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图</a:t>
            </a:r>
            <a:r>
              <a:rPr sz="2300" spc="25">
                <a:solidFill>
                  <a:srgbClr val="FF960E"/>
                </a:solidFill>
                <a:latin typeface="EUVKSU+MS-UIGothic"/>
                <a:cs typeface="EUVKSU+MS-UIGothic"/>
              </a:rPr>
              <a:t>像分析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IBEEVJ+VGURBN+MicrosoftYaHei-Bold"/>
                <a:cs typeface="IBEEVJ+VGURBN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55490" y="3160831"/>
            <a:ext cx="4750173" cy="2469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01319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EUVKSU+MS-UIGothic"/>
                <a:cs typeface="EUVKSU+MS-UIGothic"/>
              </a:rPr>
              <a:t>常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见</a:t>
            </a:r>
            <a:r>
              <a:rPr sz="2300" spc="25">
                <a:solidFill>
                  <a:srgbClr val="FF960E"/>
                </a:solidFill>
                <a:latin typeface="EUVKSU+MS-UIGothic"/>
                <a:cs typeface="EUVKSU+MS-UIGothic"/>
              </a:rPr>
              <a:t>血管疾病的超声表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2300"/>
              </a:lnSpc>
              <a:spcBef>
                <a:spcPts val="1139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EUVKSU+MS-UIGothic"/>
                <a:cs typeface="EUVKSU+MS-UIGothic"/>
              </a:rPr>
              <a:t>血管超声与其它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检查</a:t>
            </a:r>
            <a:r>
              <a:rPr sz="2300" spc="25">
                <a:solidFill>
                  <a:srgbClr val="FF960E"/>
                </a:solidFill>
                <a:latin typeface="EUVKSU+MS-UIGothic"/>
                <a:cs typeface="EUVKSU+MS-UIGothic"/>
              </a:rPr>
              <a:t>方法的比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IBEEVJ+VGURBN+MicrosoftYaHei-Bold"/>
                <a:cs typeface="IBEEVJ+VGURBN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IBEEVJ+VGURBN+MicrosoftYaHei-Bold"/>
                <a:cs typeface="IBEEVJ+VGURBN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IBEEVJ+VGURBN+MicrosoftYaHei-Bold"/>
                <a:cs typeface="IBEEVJ+VGURBN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https://d.book118.com/275301320211011114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MMMOEO+KOFQSP+ArialMT</vt:lpstr>
      <vt:lpstr>Times New Roman</vt:lpstr>
      <vt:lpstr>EUVKSU+MS-UIGothic</vt:lpstr>
      <vt:lpstr>SimSun</vt:lpstr>
      <vt:lpstr>IBEEVJ+VGURBN+MicrosoftYaHei-Bold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2024-09-21T16:40:07.503</cp:lastPrinted>
  <dcterms:created xsi:type="dcterms:W3CDTF">2024-09-21T08:40:07Z</dcterms:created>
  <dcterms:modified xsi:type="dcterms:W3CDTF">2024-09-21T08:40:08Z</dcterms:modified>
</cp:coreProperties>
</file>