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9DA43-A05A-49B7-B290-7D75BFCAA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28478-1B37-4903-974B-EB1F43F5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2A3A0-D2D2-46F6-9C99-D3F3DB69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490C5-34B8-41A8-B2DC-8121A8BE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176FD7-4C37-4AC0-8632-DF87478A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73C96-12CB-4E24-B13E-0D9CB63B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D3939-5289-4341-BEAD-01DA9C1D7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84502-2EA1-411D-8C66-B9E8F276B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3D149-4E75-4AFE-A585-5389DFC7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944A2-C942-48FC-846F-3D7B82BF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8ABA3-2DB3-4C55-B4EC-0D905B8EE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F:/360MoveData/Users/Administrator/Desktop/图片3.png图片3"/>
          <p:cNvPicPr>
            <a:picLocks noChangeAspect="1"/>
          </p:cNvPicPr>
          <p:nvPr userDrawn="1"/>
        </p:nvPicPr>
        <p:blipFill>
          <a:blip r:embed="rId2"/>
          <a:srcRect l="5" r="5"/>
          <a:stretch>
            <a:fillRect/>
          </a:stretch>
        </p:blipFill>
        <p:spPr>
          <a:xfrm>
            <a:off x="0" y="0"/>
            <a:ext cx="12192635" cy="6858635"/>
          </a:xfrm>
          <a:prstGeom prst="rect">
            <a:avLst/>
          </a:prstGeom>
        </p:spPr>
      </p:pic>
      <p:sp>
        <p:nvSpPr>
          <p:cNvPr id="10" name="文本框 9"/>
          <p:cNvSpPr txBox="1"/>
          <p:nvPr userDrawn="1"/>
        </p:nvSpPr>
        <p:spPr>
          <a:xfrm>
            <a:off x="920750" y="2067560"/>
            <a:ext cx="54159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1.xml" /><Relationship Id="rId4" Type="http://schemas.openxmlformats.org/officeDocument/2006/relationships/hyperlink" Target="&#38539;&#28800;&#24093;&#30340;&#26292;&#25919;.wmv" TargetMode="External" /><Relationship Id="rId5" Type="http://schemas.openxmlformats.org/officeDocument/2006/relationships/image" Target="../media/image3.png" /><Relationship Id="rId6" Type="http://schemas.openxmlformats.org/officeDocument/2006/relationships/hyperlink" Target="file:///E:\&#28857;&#25320;&#35757;&#32451;&#25480;&#35838;&#35838;&#20214;&#65288;2023&#26149;&#65292;&#19979;&#20876;&#65289;&#65306;7&#21382;&#21490;&#20154;&#25945;&#29256;-&#25972;&#26412;\&#28857;&#25320;&#35757;&#32451;&#25480;&#35838;&#35838;&#20214;&#65288;2023&#26149;&#65292;&#19979;&#20876;&#65289;&#65306;7&#21382;&#21490;&#20154;&#25945;&#29256;-&#31532;&#19968;&#21333;&#20803;~&#31532;&#20108;&#21333;&#20803;&#31532;8&#35838;\&#31532;&#19968;&#21333;&#20803;%20&#38539;&#21776;&#26102;&#26399;&#65306;&#32321;&#33635;&#19982;&#24320;&#25918;&#30340;&#26102;&#20195;\&#31532;1&#35838;%20&#38539;&#26397;&#30340;&#32479;&#19968;&#19982;&#28781;&#20129;\&#38539;&#28800;&#24093;&#30340;&#26292;&#25919;.wmv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tags" Target="../tags/tag2.xml" /><Relationship Id="rId4" Type="http://schemas.openxmlformats.org/officeDocument/2006/relationships/image" Target="../media/image5.jpeg" /><Relationship Id="rId5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.xml" /><Relationship Id="rId3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3.xml" /><Relationship Id="rId11" Type="http://schemas.openxmlformats.org/officeDocument/2006/relationships/tags" Target="../tags/tag14.xml" /><Relationship Id="rId2" Type="http://schemas.openxmlformats.org/officeDocument/2006/relationships/image" Target="../media/image6.jpeg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tags" Target="../tags/tag11.xml" /><Relationship Id="rId9" Type="http://schemas.openxmlformats.org/officeDocument/2006/relationships/tags" Target="../tags/tag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4.xml" /><Relationship Id="rId3" Type="http://schemas.openxmlformats.org/officeDocument/2006/relationships/tags" Target="../tags/tag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1230400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52425" y="575310"/>
            <a:ext cx="609600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defRPr/>
            </a:pPr>
            <a:r>
              <a:rPr kumimoji="1" lang="zh-CN" altLang="en-US" sz="4400" b="1" spc="600" noProof="0">
                <a:solidFill>
                  <a:schemeClr val="tx1"/>
                </a:solidFill>
                <a:latin typeface="+mj-ea"/>
                <a:ea typeface="+mj-ea"/>
                <a:sym typeface="+mn-ea"/>
              </a:rPr>
              <a:t>课堂环节导航</a:t>
            </a:r>
            <a:endParaRPr kumimoji="1" lang="zh-CN" altLang="en-US" sz="4400" b="1" spc="600" noProof="0">
              <a:solidFill>
                <a:schemeClr val="tx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048000" y="151384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新课导入</a:t>
            </a:r>
            <a:endParaRPr lang="zh-CN" altLang="en-US" sz="40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048000" y="345313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40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048000" y="442277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0" hangingPunct="0">
              <a:buClrTx/>
              <a:buSzTx/>
              <a:buFontTx/>
              <a:defRPr/>
            </a:pPr>
            <a:r>
              <a:rPr lang="en-US" altLang="zh-CN" sz="4000" b="1" noProof="0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4000" b="1" noProof="0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课堂小结</a:t>
            </a:r>
            <a:endParaRPr lang="zh-CN" altLang="en-US" sz="4000" b="1" noProof="0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048000" y="5392420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当堂练习</a:t>
            </a:r>
            <a:endParaRPr lang="zh-CN" altLang="en-US" sz="40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048000" y="2478405"/>
            <a:ext cx="609600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40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学习目标</a:t>
            </a:r>
            <a:endParaRPr lang="zh-CN" altLang="en-US" sz="40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93065" y="584200"/>
            <a:ext cx="41186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新课导入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pic>
        <p:nvPicPr>
          <p:cNvPr id="55298" name="Picture 15" descr="2321286756">
            <a:hlinkClick r:id="rId4" action="ppaction://hlinkfile" tooltip="点击进入"/>
          </p:cNvPr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195195" y="1139825"/>
            <a:ext cx="7288213" cy="41513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2900680" y="5628005"/>
            <a:ext cx="60960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sym typeface="+mn-ea"/>
              </a:rPr>
              <a:t>隋炀帝的暴政</a:t>
            </a:r>
            <a:endParaRPr lang="zh-CN" altLang="en-US" sz="4800" b="1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sym typeface="+mn-ea"/>
            </a:endParaRPr>
          </a:p>
        </p:txBody>
      </p:sp>
      <p:pic>
        <p:nvPicPr>
          <p:cNvPr id="5" name="图片 4" descr="点训课件音视频按钮-03">
            <a:hlinkClick r:id="rId6" action="ppaction://hlinkfile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3420" y="4104640"/>
            <a:ext cx="1186815" cy="118681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878455" y="989330"/>
            <a:ext cx="643509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微软雅黑" panose="020b0503020204020204" charset="-122"/>
                <a:cs typeface="+mj-lt"/>
                <a:sym typeface="+mn-ea"/>
              </a:rPr>
              <a:t>第一单元  隋唐时期：繁荣与开放的时代</a:t>
            </a:r>
            <a:endParaRPr lang="zh-CN" altLang="en-US" sz="2800">
              <a:solidFill>
                <a:schemeClr val="tx2">
                  <a:lumMod val="90000"/>
                  <a:lumOff val="10000"/>
                </a:schemeClr>
              </a:solidFill>
              <a:latin typeface="+mj-lt"/>
              <a:ea typeface="微软雅黑" panose="020b0503020204020204" charset="-122"/>
              <a:cs typeface="+mj-lt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45235" y="1676400"/>
            <a:ext cx="97243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3333CC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第</a:t>
            </a:r>
            <a:r>
              <a:rPr lang="en-US" altLang="zh-CN" sz="3600" b="1">
                <a:solidFill>
                  <a:srgbClr val="3333CC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</a:t>
            </a:r>
            <a:r>
              <a:rPr lang="zh-CN" altLang="en-US" sz="3600" b="1">
                <a:solidFill>
                  <a:srgbClr val="3333CC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课  隋朝的统一与灭亡</a:t>
            </a:r>
            <a:endParaRPr lang="en-US" altLang="zh-CN" sz="3600" b="1">
              <a:solidFill>
                <a:srgbClr val="3333CC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pic>
        <p:nvPicPr>
          <p:cNvPr id="56323" name="图片 5125" descr="W02010082544744956481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28800" y="2854325"/>
            <a:ext cx="2970213" cy="31988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0" name="Picture 2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6320790" y="2799080"/>
            <a:ext cx="2914650" cy="33159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223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学习目标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75665" y="1837055"/>
            <a:ext cx="619981" cy="60086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025" b="1">
                <a:solidFill>
                  <a:srgbClr val="0070C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1</a:t>
            </a:r>
            <a:endParaRPr lang="en-US" altLang="zh-CN" sz="3025" b="1">
              <a:solidFill>
                <a:srgbClr val="0070C0"/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75665" y="5050221"/>
            <a:ext cx="619981" cy="5575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025" b="1">
                <a:solidFill>
                  <a:srgbClr val="0070C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3</a:t>
            </a:r>
            <a:endParaRPr lang="en-US" altLang="zh-CN" sz="3025" b="1">
              <a:solidFill>
                <a:srgbClr val="0070C0"/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875665" y="3473424"/>
            <a:ext cx="619981" cy="5575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en-US" altLang="zh-CN" sz="3025" b="1">
                <a:solidFill>
                  <a:srgbClr val="0070C0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2</a:t>
            </a:r>
            <a:endParaRPr lang="en-US" altLang="zh-CN" sz="3025" b="1">
              <a:solidFill>
                <a:srgbClr val="0070C0"/>
              </a:solidFill>
              <a:latin typeface="Arial" pitchFamily="34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495646" y="1837055"/>
            <a:ext cx="9743196" cy="497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>
              <a:lnSpc>
                <a:spcPct val="110000"/>
              </a:lnSpc>
            </a:pPr>
            <a:r>
              <a:rPr lang="zh-CN" altLang="en-US" sz="2400" noProof="0">
                <a:latin typeface="+mn-ea"/>
                <a:sym typeface="微软雅黑" panose="020b0503020204020204" charset="-122"/>
              </a:rPr>
              <a:t>了解</a:t>
            </a:r>
            <a:r>
              <a:rPr lang="zh-CN" altLang="en-US" sz="240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隋朝的兴亡，知道隋朝速亡的原因</a:t>
            </a:r>
            <a:r>
              <a:rPr lang="zh-CN" altLang="en-US" sz="2400" noProof="0">
                <a:latin typeface="+mn-ea"/>
                <a:sym typeface="微软雅黑" panose="020b0503020204020204" charset="-122"/>
              </a:rPr>
              <a:t>。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微软雅黑" panose="020b0503020204020204" charset="-122"/>
              </a:rPr>
              <a:t>（重点）</a:t>
            </a:r>
            <a:endParaRPr lang="zh-CN" altLang="zh-CN" sz="2400">
              <a:latin typeface="+mn-ea"/>
              <a:sym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495646" y="3457979"/>
            <a:ext cx="9542419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30000"/>
              </a:lnSpc>
            </a:pPr>
            <a:r>
              <a:rPr lang="zh-CN" altLang="en-US" sz="240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了解大运河的开通及其历史意义</a:t>
            </a:r>
            <a:r>
              <a:rPr lang="zh-CN" altLang="zh-CN" sz="2400" noProof="0">
                <a:latin typeface="+mn-ea"/>
                <a:sym typeface="微软雅黑" panose="020b0503020204020204" charset="-122"/>
              </a:rPr>
              <a:t>。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微软雅黑" panose="020b0503020204020204" charset="-122"/>
              </a:rPr>
              <a:t>（重点）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495425" y="5050155"/>
            <a:ext cx="1021461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lnSpc>
                <a:spcPct val="130000"/>
              </a:lnSpc>
            </a:pPr>
            <a:r>
              <a:rPr lang="zh-CN" altLang="en-US" sz="240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了解科举</a:t>
            </a:r>
            <a:r>
              <a:rPr lang="zh-CN" altLang="en-US" sz="240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sym typeface="宋体" panose="02010600030101010101" pitchFamily="2" charset="-122"/>
              </a:rPr>
              <a:t>制度形成的时间及意义</a:t>
            </a:r>
            <a:r>
              <a:rPr lang="zh-CN" altLang="zh-CN" sz="2400" noProof="0">
                <a:latin typeface="+mn-ea"/>
                <a:sym typeface="宋体" panose="02010600030101010101" pitchFamily="2" charset="-122"/>
              </a:rPr>
              <a:t>。</a:t>
            </a:r>
            <a:r>
              <a:rPr lang="zh-CN" altLang="en-US" sz="24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  <a:sym typeface="微软雅黑" panose="020b0503020204020204" charset="-122"/>
              </a:rPr>
              <a:t>（难点）</a:t>
            </a:r>
            <a:endParaRPr lang="zh-CN" altLang="en-US" sz="24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  <a:sym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313680" y="1254760"/>
            <a:ext cx="174625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pture it" pitchFamily="2" charset="0"/>
                <a:ea typeface="宋体" panose="02010600030101010101" pitchFamily="2" charset="-122"/>
                <a:sym typeface="+mn-ea"/>
              </a:rPr>
              <a:t>01</a:t>
            </a:r>
            <a:endParaRPr lang="en-US" altLang="zh-CN" sz="960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pture it" pitchFamily="2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82140" y="3091815"/>
            <a:ext cx="86093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5400">
                <a:latin typeface="华文琥珀" panose="02010800040101010101" charset="-122"/>
                <a:ea typeface="华文琥珀" panose="02010800040101010101" charset="-122"/>
              </a:rPr>
              <a:t>隋的统一</a:t>
            </a:r>
            <a:endParaRPr lang="zh-CN" sz="5400">
              <a:latin typeface="华文琥珀" panose="02010800040101010101" charset="-122"/>
              <a:ea typeface="华文琥珀" panose="020108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pic>
        <p:nvPicPr>
          <p:cNvPr id="4" name="Picture 2" descr="南北朝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67080" y="1687830"/>
            <a:ext cx="4435475" cy="4487545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  <a:ln w="9525">
            <a:noFill/>
          </a:ln>
        </p:spPr>
      </p:pic>
      <p:sp>
        <p:nvSpPr>
          <p:cNvPr id="18" name="Freeform 3"/>
          <p:cNvSpPr/>
          <p:nvPr>
            <p:custDataLst>
              <p:tags r:id="rId4"/>
            </p:custDataLst>
          </p:nvPr>
        </p:nvSpPr>
        <p:spPr>
          <a:xfrm>
            <a:off x="1894840" y="3332480"/>
            <a:ext cx="2345055" cy="2554605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2448" h="2200">
                <a:moveTo>
                  <a:pt x="2400" y="1072"/>
                </a:moveTo>
                <a:cubicBezTo>
                  <a:pt x="2400" y="1112"/>
                  <a:pt x="2288" y="968"/>
                  <a:pt x="2208" y="1024"/>
                </a:cubicBezTo>
                <a:cubicBezTo>
                  <a:pt x="2128" y="1080"/>
                  <a:pt x="1984" y="1368"/>
                  <a:pt x="1920" y="1408"/>
                </a:cubicBezTo>
                <a:cubicBezTo>
                  <a:pt x="1856" y="1448"/>
                  <a:pt x="1864" y="1256"/>
                  <a:pt x="1824" y="1264"/>
                </a:cubicBezTo>
                <a:cubicBezTo>
                  <a:pt x="1784" y="1272"/>
                  <a:pt x="1728" y="1448"/>
                  <a:pt x="1680" y="1456"/>
                </a:cubicBezTo>
                <a:cubicBezTo>
                  <a:pt x="1632" y="1464"/>
                  <a:pt x="1600" y="1296"/>
                  <a:pt x="1536" y="1312"/>
                </a:cubicBezTo>
                <a:cubicBezTo>
                  <a:pt x="1472" y="1328"/>
                  <a:pt x="1320" y="1496"/>
                  <a:pt x="1296" y="1552"/>
                </a:cubicBezTo>
                <a:cubicBezTo>
                  <a:pt x="1272" y="1608"/>
                  <a:pt x="1400" y="1640"/>
                  <a:pt x="1392" y="1648"/>
                </a:cubicBezTo>
                <a:cubicBezTo>
                  <a:pt x="1384" y="1656"/>
                  <a:pt x="1272" y="1576"/>
                  <a:pt x="1248" y="1600"/>
                </a:cubicBezTo>
                <a:cubicBezTo>
                  <a:pt x="1224" y="1624"/>
                  <a:pt x="1248" y="1728"/>
                  <a:pt x="1248" y="1792"/>
                </a:cubicBezTo>
                <a:cubicBezTo>
                  <a:pt x="1248" y="1856"/>
                  <a:pt x="1280" y="1952"/>
                  <a:pt x="1248" y="1984"/>
                </a:cubicBezTo>
                <a:cubicBezTo>
                  <a:pt x="1216" y="2016"/>
                  <a:pt x="1072" y="1952"/>
                  <a:pt x="1056" y="1984"/>
                </a:cubicBezTo>
                <a:cubicBezTo>
                  <a:pt x="1040" y="2016"/>
                  <a:pt x="1184" y="2152"/>
                  <a:pt x="1152" y="2176"/>
                </a:cubicBezTo>
                <a:cubicBezTo>
                  <a:pt x="1120" y="2200"/>
                  <a:pt x="992" y="2184"/>
                  <a:pt x="864" y="2128"/>
                </a:cubicBezTo>
                <a:cubicBezTo>
                  <a:pt x="736" y="2072"/>
                  <a:pt x="464" y="1920"/>
                  <a:pt x="384" y="1840"/>
                </a:cubicBezTo>
                <a:cubicBezTo>
                  <a:pt x="304" y="1760"/>
                  <a:pt x="360" y="1672"/>
                  <a:pt x="384" y="1648"/>
                </a:cubicBezTo>
                <a:cubicBezTo>
                  <a:pt x="408" y="1624"/>
                  <a:pt x="480" y="1704"/>
                  <a:pt x="528" y="1696"/>
                </a:cubicBezTo>
                <a:cubicBezTo>
                  <a:pt x="576" y="1688"/>
                  <a:pt x="624" y="1712"/>
                  <a:pt x="672" y="1600"/>
                </a:cubicBezTo>
                <a:cubicBezTo>
                  <a:pt x="720" y="1488"/>
                  <a:pt x="808" y="1128"/>
                  <a:pt x="816" y="1024"/>
                </a:cubicBezTo>
                <a:cubicBezTo>
                  <a:pt x="824" y="920"/>
                  <a:pt x="744" y="1040"/>
                  <a:pt x="720" y="976"/>
                </a:cubicBezTo>
                <a:cubicBezTo>
                  <a:pt x="696" y="912"/>
                  <a:pt x="776" y="744"/>
                  <a:pt x="672" y="640"/>
                </a:cubicBezTo>
                <a:cubicBezTo>
                  <a:pt x="568" y="536"/>
                  <a:pt x="192" y="424"/>
                  <a:pt x="96" y="352"/>
                </a:cubicBezTo>
                <a:cubicBezTo>
                  <a:pt x="0" y="280"/>
                  <a:pt x="24" y="256"/>
                  <a:pt x="96" y="208"/>
                </a:cubicBezTo>
                <a:cubicBezTo>
                  <a:pt x="168" y="160"/>
                  <a:pt x="400" y="72"/>
                  <a:pt x="528" y="64"/>
                </a:cubicBezTo>
                <a:cubicBezTo>
                  <a:pt x="656" y="56"/>
                  <a:pt x="720" y="128"/>
                  <a:pt x="864" y="160"/>
                </a:cubicBezTo>
                <a:cubicBezTo>
                  <a:pt x="1008" y="192"/>
                  <a:pt x="1152" y="280"/>
                  <a:pt x="1392" y="256"/>
                </a:cubicBezTo>
                <a:cubicBezTo>
                  <a:pt x="1632" y="232"/>
                  <a:pt x="2160" y="32"/>
                  <a:pt x="2304" y="16"/>
                </a:cubicBezTo>
                <a:cubicBezTo>
                  <a:pt x="2448" y="0"/>
                  <a:pt x="2272" y="144"/>
                  <a:pt x="2256" y="160"/>
                </a:cubicBezTo>
                <a:cubicBezTo>
                  <a:pt x="2240" y="176"/>
                  <a:pt x="2248" y="72"/>
                  <a:pt x="2208" y="112"/>
                </a:cubicBezTo>
                <a:cubicBezTo>
                  <a:pt x="2168" y="152"/>
                  <a:pt x="2032" y="328"/>
                  <a:pt x="2016" y="400"/>
                </a:cubicBezTo>
                <a:cubicBezTo>
                  <a:pt x="2000" y="472"/>
                  <a:pt x="2080" y="536"/>
                  <a:pt x="2112" y="544"/>
                </a:cubicBezTo>
                <a:cubicBezTo>
                  <a:pt x="2144" y="552"/>
                  <a:pt x="2160" y="456"/>
                  <a:pt x="2208" y="448"/>
                </a:cubicBezTo>
                <a:cubicBezTo>
                  <a:pt x="2256" y="440"/>
                  <a:pt x="2368" y="496"/>
                  <a:pt x="2400" y="496"/>
                </a:cubicBezTo>
                <a:cubicBezTo>
                  <a:pt x="2432" y="496"/>
                  <a:pt x="2400" y="448"/>
                  <a:pt x="2400" y="448"/>
                </a:cubicBezTo>
                <a:cubicBezTo>
                  <a:pt x="2400" y="448"/>
                  <a:pt x="2432" y="440"/>
                  <a:pt x="2400" y="496"/>
                </a:cubicBezTo>
                <a:cubicBezTo>
                  <a:pt x="2368" y="552"/>
                  <a:pt x="2208" y="688"/>
                  <a:pt x="2208" y="784"/>
                </a:cubicBezTo>
                <a:cubicBezTo>
                  <a:pt x="2208" y="880"/>
                  <a:pt x="2400" y="1032"/>
                  <a:pt x="2400" y="1072"/>
                </a:cubicBezTo>
                <a:close/>
              </a:path>
            </a:pathLst>
          </a:custGeom>
          <a:solidFill>
            <a:srgbClr val="C0000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72070" name="Text Box 6"/>
          <p:cNvSpPr txBox="1"/>
          <p:nvPr>
            <p:custDataLst>
              <p:tags r:id="rId5"/>
            </p:custDataLst>
          </p:nvPr>
        </p:nvSpPr>
        <p:spPr>
          <a:xfrm>
            <a:off x="2738438" y="3608388"/>
            <a:ext cx="1754187" cy="784225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FontTx/>
            </a:pPr>
            <a:r>
              <a:rPr lang="zh-CN" altLang="en-US" sz="4500">
                <a:latin typeface="微软雅黑" panose="020b0503020204020204" charset="-122"/>
                <a:ea typeface="微软雅黑" panose="020b0503020204020204" charset="-122"/>
              </a:rPr>
              <a:t>北 周</a:t>
            </a:r>
            <a:endParaRPr lang="zh-CN" altLang="en-US" sz="45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2069" name="Text Box 5"/>
          <p:cNvSpPr txBox="1"/>
          <p:nvPr>
            <p:custDataLst>
              <p:tags r:id="rId6"/>
            </p:custDataLst>
          </p:nvPr>
        </p:nvSpPr>
        <p:spPr>
          <a:xfrm>
            <a:off x="3416300" y="4910138"/>
            <a:ext cx="665163" cy="784225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1219200">
              <a:buClrTx/>
              <a:buSzTx/>
              <a:buFontTx/>
              <a:defRPr/>
            </a:pPr>
            <a:r>
              <a:rPr kumimoji="0" lang="zh-CN" altLang="en-US" sz="4500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cs"/>
              </a:rPr>
              <a:t>陈</a:t>
            </a:r>
            <a:endParaRPr kumimoji="0" lang="zh-CN" altLang="en-US" sz="4500" kern="1200" cap="none" spc="0" normalizeH="0" baseline="0" noProof="1">
              <a:effectLst>
                <a:outerShdw blurRad="38100" dist="38100" dir="2700000">
                  <a:srgbClr val="C0C0C0"/>
                </a:outerShdw>
              </a:effectLst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472068" name="Text Box 4"/>
          <p:cNvSpPr txBox="1"/>
          <p:nvPr>
            <p:custDataLst>
              <p:tags r:id="rId7"/>
            </p:custDataLst>
          </p:nvPr>
        </p:nvSpPr>
        <p:spPr>
          <a:xfrm>
            <a:off x="3168650" y="3608388"/>
            <a:ext cx="895350" cy="784225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1219200">
              <a:buClrTx/>
              <a:buSzTx/>
              <a:buFontTx/>
              <a:defRPr/>
            </a:pPr>
            <a:r>
              <a:rPr kumimoji="0" lang="zh-CN" altLang="en-US" sz="4500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cs"/>
              </a:rPr>
              <a:t>隋</a:t>
            </a:r>
            <a:endParaRPr kumimoji="0" lang="zh-CN" altLang="en-US" sz="4500" kern="1200" cap="none" spc="0" normalizeH="0" baseline="0" noProof="1">
              <a:effectLst>
                <a:outerShdw blurRad="38100" dist="38100" dir="2700000">
                  <a:srgbClr val="C0C0C0"/>
                </a:outerShdw>
              </a:effectLst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472075" name="Text Box 9"/>
          <p:cNvSpPr txBox="1"/>
          <p:nvPr>
            <p:custDataLst>
              <p:tags r:id="rId8"/>
            </p:custDataLst>
          </p:nvPr>
        </p:nvSpPr>
        <p:spPr>
          <a:xfrm>
            <a:off x="9047163" y="4904740"/>
            <a:ext cx="1377950" cy="762000"/>
          </a:xfrm>
          <a:prstGeom prst="rect">
            <a:avLst/>
          </a:prstGeom>
          <a:noFill/>
          <a:ln w="9525">
            <a:noFill/>
          </a:ln>
        </p:spPr>
        <p:txBody>
          <a:bodyPr lIns="91426" tIns="45712" rIns="91426" bIns="45712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4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杨坚</a:t>
            </a:r>
            <a:endParaRPr lang="zh-CN" altLang="en-US" sz="44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Text Box 3"/>
          <p:cNvSpPr/>
          <p:nvPr>
            <p:custDataLst>
              <p:tags r:id="rId9"/>
            </p:custDataLst>
          </p:nvPr>
        </p:nvSpPr>
        <p:spPr>
          <a:xfrm>
            <a:off x="6886575" y="910590"/>
            <a:ext cx="3381375" cy="823913"/>
          </a:xfrm>
          <a:prstGeom prst="rect">
            <a:avLst/>
          </a:prstGeom>
          <a:noFill/>
          <a:ln w="19050">
            <a:noFill/>
          </a:ln>
          <a:effectLst>
            <a:outerShdw dist="50800" dir="5400000" algn="ctr" rotWithShape="0">
              <a:srgbClr val="000000">
                <a:alpha val="42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A6A6A6"/>
                </a:solidFill>
              </a14:hiddenFill>
            </a:ext>
          </a:extLst>
        </p:spPr>
        <p:txBody>
          <a:bodyPr lIns="91438" tIns="45719" rIns="91438" bIns="45719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隋朝的建立</a:t>
            </a:r>
            <a:endParaRPr lang="zh-CN" altLang="en-US" sz="4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Text Box 5"/>
          <p:cNvSpPr txBox="1"/>
          <p:nvPr/>
        </p:nvSpPr>
        <p:spPr>
          <a:xfrm>
            <a:off x="6886575" y="2205990"/>
            <a:ext cx="2057400" cy="3460750"/>
          </a:xfrm>
          <a:prstGeom prst="rect">
            <a:avLst/>
          </a:prstGeom>
          <a:noFill/>
          <a:ln w="9525">
            <a:noFill/>
          </a:ln>
        </p:spPr>
        <p:txBody>
          <a:bodyPr lIns="91426" tIns="45712" rIns="91426" bIns="45712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4800">
                <a:latin typeface="黑体" panose="02010609060101010101" charset="-122"/>
                <a:ea typeface="黑体" panose="02010609060101010101" charset="-122"/>
              </a:rPr>
              <a:t>时间：</a:t>
            </a:r>
            <a:endParaRPr lang="zh-CN" altLang="en-US" sz="4400">
              <a:latin typeface="楷体" panose="02010609060101010101" charset="-122"/>
              <a:ea typeface="楷体" panose="02010609060101010101" charset="-122"/>
            </a:endParaRPr>
          </a:p>
          <a:p>
            <a:pPr defTabSz="914400">
              <a:buFontTx/>
            </a:pPr>
            <a:endParaRPr lang="zh-CN" altLang="en-US" sz="4400">
              <a:latin typeface="楷体" panose="02010609060101010101" charset="-122"/>
              <a:ea typeface="楷体" panose="02010609060101010101" charset="-122"/>
            </a:endParaRPr>
          </a:p>
          <a:p>
            <a:pPr defTabSz="914400">
              <a:buFontTx/>
            </a:pPr>
            <a:r>
              <a:rPr lang="zh-CN" altLang="en-US" sz="4300">
                <a:latin typeface="黑体" panose="02010609060101010101" charset="-122"/>
                <a:ea typeface="黑体" panose="02010609060101010101" charset="-122"/>
              </a:rPr>
              <a:t>都城：</a:t>
            </a:r>
            <a:endParaRPr lang="zh-CN" altLang="en-US" sz="4300"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endParaRPr lang="zh-CN" altLang="en-US" sz="4300"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r>
              <a:rPr lang="zh-CN" altLang="en-US" sz="4300">
                <a:latin typeface="黑体" panose="02010609060101010101" charset="-122"/>
                <a:ea typeface="黑体" panose="02010609060101010101" charset="-122"/>
              </a:rPr>
              <a:t>建立者：</a:t>
            </a:r>
            <a:endParaRPr lang="zh-CN" altLang="en-US" sz="43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Text Box 6"/>
          <p:cNvSpPr txBox="1"/>
          <p:nvPr>
            <p:custDataLst>
              <p:tags r:id="rId10"/>
            </p:custDataLst>
          </p:nvPr>
        </p:nvSpPr>
        <p:spPr>
          <a:xfrm>
            <a:off x="8831263" y="2214563"/>
            <a:ext cx="2057400" cy="823912"/>
          </a:xfrm>
          <a:prstGeom prst="rect">
            <a:avLst/>
          </a:prstGeom>
          <a:noFill/>
          <a:ln w="9525">
            <a:noFill/>
          </a:ln>
        </p:spPr>
        <p:txBody>
          <a:bodyPr lIns="91426" tIns="45712" rIns="91426" bIns="45712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zh-CN" sz="4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581</a:t>
            </a:r>
            <a:r>
              <a:rPr lang="zh-CN" altLang="en-US" sz="4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年</a:t>
            </a:r>
            <a:endParaRPr lang="zh-CN" altLang="en-US" sz="48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8" name="Text Box 8"/>
          <p:cNvSpPr txBox="1"/>
          <p:nvPr>
            <p:custDataLst>
              <p:tags r:id="rId11"/>
            </p:custDataLst>
          </p:nvPr>
        </p:nvSpPr>
        <p:spPr>
          <a:xfrm>
            <a:off x="8907780" y="3630930"/>
            <a:ext cx="1981200" cy="767080"/>
          </a:xfrm>
          <a:prstGeom prst="rect">
            <a:avLst/>
          </a:prstGeom>
          <a:noFill/>
          <a:ln w="9525">
            <a:noFill/>
          </a:ln>
        </p:spPr>
        <p:txBody>
          <a:bodyPr lIns="91426" tIns="45712" rIns="91426" bIns="45712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44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大兴</a:t>
            </a:r>
            <a:endParaRPr lang="zh-CN" altLang="en-US" sz="44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7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500"/>
                                        <p:tgtEl>
                                          <p:spTgt spid="4720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7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7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7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7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2070" grpId="0"/>
      <p:bldP spid="472070" grpId="1"/>
      <p:bldP spid="472068" grpId="0"/>
      <p:bldP spid="472075" grpId="0"/>
      <p:bldP spid="7" grpId="0"/>
      <p:bldP spid="8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pic>
        <p:nvPicPr>
          <p:cNvPr id="62465" name="Picture 2" descr="南北朝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757555" y="1318895"/>
            <a:ext cx="5070475" cy="49917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6" name="Freeform 6"/>
          <p:cNvSpPr/>
          <p:nvPr>
            <p:custDataLst>
              <p:tags r:id="rId4"/>
            </p:custDataLst>
          </p:nvPr>
        </p:nvSpPr>
        <p:spPr>
          <a:xfrm>
            <a:off x="2343150" y="3172460"/>
            <a:ext cx="2415540" cy="2574925"/>
          </a:xfrm>
          <a:custGeom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0" t="0" r="0" b="0"/>
            <a:pathLst>
              <a:path w="2448" h="2200">
                <a:moveTo>
                  <a:pt x="2400" y="1072"/>
                </a:moveTo>
                <a:cubicBezTo>
                  <a:pt x="2400" y="1112"/>
                  <a:pt x="2288" y="968"/>
                  <a:pt x="2208" y="1024"/>
                </a:cubicBezTo>
                <a:cubicBezTo>
                  <a:pt x="2128" y="1080"/>
                  <a:pt x="1984" y="1368"/>
                  <a:pt x="1920" y="1408"/>
                </a:cubicBezTo>
                <a:cubicBezTo>
                  <a:pt x="1856" y="1448"/>
                  <a:pt x="1864" y="1256"/>
                  <a:pt x="1824" y="1264"/>
                </a:cubicBezTo>
                <a:cubicBezTo>
                  <a:pt x="1784" y="1272"/>
                  <a:pt x="1728" y="1448"/>
                  <a:pt x="1680" y="1456"/>
                </a:cubicBezTo>
                <a:cubicBezTo>
                  <a:pt x="1632" y="1464"/>
                  <a:pt x="1600" y="1296"/>
                  <a:pt x="1536" y="1312"/>
                </a:cubicBezTo>
                <a:cubicBezTo>
                  <a:pt x="1472" y="1328"/>
                  <a:pt x="1320" y="1496"/>
                  <a:pt x="1296" y="1552"/>
                </a:cubicBezTo>
                <a:cubicBezTo>
                  <a:pt x="1272" y="1608"/>
                  <a:pt x="1400" y="1640"/>
                  <a:pt x="1392" y="1648"/>
                </a:cubicBezTo>
                <a:cubicBezTo>
                  <a:pt x="1384" y="1656"/>
                  <a:pt x="1272" y="1576"/>
                  <a:pt x="1248" y="1600"/>
                </a:cubicBezTo>
                <a:cubicBezTo>
                  <a:pt x="1224" y="1624"/>
                  <a:pt x="1248" y="1728"/>
                  <a:pt x="1248" y="1792"/>
                </a:cubicBezTo>
                <a:cubicBezTo>
                  <a:pt x="1248" y="1856"/>
                  <a:pt x="1280" y="1952"/>
                  <a:pt x="1248" y="1984"/>
                </a:cubicBezTo>
                <a:cubicBezTo>
                  <a:pt x="1216" y="2016"/>
                  <a:pt x="1072" y="1952"/>
                  <a:pt x="1056" y="1984"/>
                </a:cubicBezTo>
                <a:cubicBezTo>
                  <a:pt x="1040" y="2016"/>
                  <a:pt x="1184" y="2152"/>
                  <a:pt x="1152" y="2176"/>
                </a:cubicBezTo>
                <a:cubicBezTo>
                  <a:pt x="1120" y="2200"/>
                  <a:pt x="992" y="2184"/>
                  <a:pt x="864" y="2128"/>
                </a:cubicBezTo>
                <a:cubicBezTo>
                  <a:pt x="736" y="2072"/>
                  <a:pt x="464" y="1920"/>
                  <a:pt x="384" y="1840"/>
                </a:cubicBezTo>
                <a:cubicBezTo>
                  <a:pt x="304" y="1760"/>
                  <a:pt x="360" y="1672"/>
                  <a:pt x="384" y="1648"/>
                </a:cubicBezTo>
                <a:cubicBezTo>
                  <a:pt x="408" y="1624"/>
                  <a:pt x="480" y="1704"/>
                  <a:pt x="528" y="1696"/>
                </a:cubicBezTo>
                <a:cubicBezTo>
                  <a:pt x="576" y="1688"/>
                  <a:pt x="624" y="1712"/>
                  <a:pt x="672" y="1600"/>
                </a:cubicBezTo>
                <a:cubicBezTo>
                  <a:pt x="720" y="1488"/>
                  <a:pt x="808" y="1128"/>
                  <a:pt x="816" y="1024"/>
                </a:cubicBezTo>
                <a:cubicBezTo>
                  <a:pt x="824" y="920"/>
                  <a:pt x="744" y="1040"/>
                  <a:pt x="720" y="976"/>
                </a:cubicBezTo>
                <a:cubicBezTo>
                  <a:pt x="696" y="912"/>
                  <a:pt x="776" y="744"/>
                  <a:pt x="672" y="640"/>
                </a:cubicBezTo>
                <a:cubicBezTo>
                  <a:pt x="568" y="536"/>
                  <a:pt x="192" y="424"/>
                  <a:pt x="96" y="352"/>
                </a:cubicBezTo>
                <a:cubicBezTo>
                  <a:pt x="0" y="280"/>
                  <a:pt x="24" y="256"/>
                  <a:pt x="96" y="208"/>
                </a:cubicBezTo>
                <a:cubicBezTo>
                  <a:pt x="168" y="160"/>
                  <a:pt x="400" y="72"/>
                  <a:pt x="528" y="64"/>
                </a:cubicBezTo>
                <a:cubicBezTo>
                  <a:pt x="656" y="56"/>
                  <a:pt x="720" y="128"/>
                  <a:pt x="864" y="160"/>
                </a:cubicBezTo>
                <a:cubicBezTo>
                  <a:pt x="1008" y="192"/>
                  <a:pt x="1152" y="280"/>
                  <a:pt x="1392" y="256"/>
                </a:cubicBezTo>
                <a:cubicBezTo>
                  <a:pt x="1632" y="232"/>
                  <a:pt x="2160" y="32"/>
                  <a:pt x="2304" y="16"/>
                </a:cubicBezTo>
                <a:cubicBezTo>
                  <a:pt x="2448" y="0"/>
                  <a:pt x="2272" y="144"/>
                  <a:pt x="2256" y="160"/>
                </a:cubicBezTo>
                <a:cubicBezTo>
                  <a:pt x="2240" y="176"/>
                  <a:pt x="2248" y="72"/>
                  <a:pt x="2208" y="112"/>
                </a:cubicBezTo>
                <a:cubicBezTo>
                  <a:pt x="2168" y="152"/>
                  <a:pt x="2032" y="328"/>
                  <a:pt x="2016" y="400"/>
                </a:cubicBezTo>
                <a:cubicBezTo>
                  <a:pt x="2000" y="472"/>
                  <a:pt x="2080" y="536"/>
                  <a:pt x="2112" y="544"/>
                </a:cubicBezTo>
                <a:cubicBezTo>
                  <a:pt x="2144" y="552"/>
                  <a:pt x="2160" y="456"/>
                  <a:pt x="2208" y="448"/>
                </a:cubicBezTo>
                <a:cubicBezTo>
                  <a:pt x="2256" y="440"/>
                  <a:pt x="2368" y="496"/>
                  <a:pt x="2400" y="496"/>
                </a:cubicBezTo>
                <a:cubicBezTo>
                  <a:pt x="2432" y="496"/>
                  <a:pt x="2400" y="448"/>
                  <a:pt x="2400" y="448"/>
                </a:cubicBezTo>
                <a:cubicBezTo>
                  <a:pt x="2400" y="448"/>
                  <a:pt x="2432" y="440"/>
                  <a:pt x="2400" y="496"/>
                </a:cubicBezTo>
                <a:cubicBezTo>
                  <a:pt x="2368" y="552"/>
                  <a:pt x="2208" y="688"/>
                  <a:pt x="2208" y="784"/>
                </a:cubicBezTo>
                <a:cubicBezTo>
                  <a:pt x="2208" y="880"/>
                  <a:pt x="2400" y="1032"/>
                  <a:pt x="2400" y="1072"/>
                </a:cubicBezTo>
                <a:close/>
              </a:path>
            </a:pathLst>
          </a:custGeom>
          <a:solidFill>
            <a:srgbClr val="FF000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3" name="Group 7"/>
          <p:cNvGrpSpPr/>
          <p:nvPr/>
        </p:nvGrpSpPr>
        <p:grpSpPr>
          <a:xfrm>
            <a:off x="3078084" y="4210050"/>
            <a:ext cx="1770380" cy="1934210"/>
            <a:chOff x="2263" y="2544"/>
            <a:chExt cx="1794" cy="1709"/>
          </a:xfrm>
        </p:grpSpPr>
        <p:sp>
          <p:nvSpPr>
            <p:cNvPr id="13318" name="Freeform 8"/>
            <p:cNvSpPr/>
            <p:nvPr>
              <p:custDataLst>
                <p:tags r:id="rId5"/>
              </p:custDataLst>
            </p:nvPr>
          </p:nvSpPr>
          <p:spPr>
            <a:xfrm>
              <a:off x="2263" y="2762"/>
              <a:ext cx="1794" cy="1491"/>
            </a:xfrm>
            <a:custGeom>
              <a:cxnLst>
                <a:cxn ang="0">
                  <a:pos x="1673" y="0"/>
                </a:cxn>
                <a:cxn ang="0">
                  <a:pos x="1736" y="63"/>
                </a:cxn>
                <a:cxn ang="0">
                  <a:pos x="1649" y="118"/>
                </a:cxn>
                <a:cxn ang="0">
                  <a:pos x="1657" y="173"/>
                </a:cxn>
                <a:cxn ang="0">
                  <a:pos x="1752" y="165"/>
                </a:cxn>
                <a:cxn ang="0">
                  <a:pos x="1783" y="173"/>
                </a:cxn>
                <a:cxn ang="0">
                  <a:pos x="1759" y="244"/>
                </a:cxn>
                <a:cxn ang="0">
                  <a:pos x="1736" y="434"/>
                </a:cxn>
                <a:cxn ang="0">
                  <a:pos x="1688" y="442"/>
                </a:cxn>
                <a:cxn ang="0">
                  <a:pos x="1665" y="457"/>
                </a:cxn>
                <a:cxn ang="0">
                  <a:pos x="1649" y="505"/>
                </a:cxn>
                <a:cxn ang="0">
                  <a:pos x="1617" y="663"/>
                </a:cxn>
                <a:cxn ang="0">
                  <a:pos x="1657" y="718"/>
                </a:cxn>
                <a:cxn ang="0">
                  <a:pos x="1554" y="757"/>
                </a:cxn>
                <a:cxn ang="0">
                  <a:pos x="1444" y="907"/>
                </a:cxn>
                <a:cxn ang="0">
                  <a:pos x="1396" y="954"/>
                </a:cxn>
                <a:cxn ang="0">
                  <a:pos x="1341" y="1018"/>
                </a:cxn>
                <a:cxn ang="0">
                  <a:pos x="1286" y="1089"/>
                </a:cxn>
                <a:cxn ang="0">
                  <a:pos x="1223" y="1097"/>
                </a:cxn>
                <a:cxn ang="0">
                  <a:pos x="1081" y="1183"/>
                </a:cxn>
                <a:cxn ang="0">
                  <a:pos x="1049" y="1128"/>
                </a:cxn>
                <a:cxn ang="0">
                  <a:pos x="1002" y="1199"/>
                </a:cxn>
                <a:cxn ang="0">
                  <a:pos x="813" y="1231"/>
                </a:cxn>
                <a:cxn ang="0">
                  <a:pos x="781" y="1270"/>
                </a:cxn>
                <a:cxn ang="0">
                  <a:pos x="749" y="1317"/>
                </a:cxn>
                <a:cxn ang="0">
                  <a:pos x="757" y="1388"/>
                </a:cxn>
                <a:cxn ang="0">
                  <a:pos x="742" y="1365"/>
                </a:cxn>
                <a:cxn ang="0">
                  <a:pos x="718" y="1357"/>
                </a:cxn>
                <a:cxn ang="0">
                  <a:pos x="686" y="1310"/>
                </a:cxn>
                <a:cxn ang="0">
                  <a:pos x="607" y="1270"/>
                </a:cxn>
                <a:cxn ang="0">
                  <a:pos x="473" y="1278"/>
                </a:cxn>
                <a:cxn ang="0">
                  <a:pos x="410" y="1317"/>
                </a:cxn>
                <a:cxn ang="0">
                  <a:pos x="339" y="1373"/>
                </a:cxn>
                <a:cxn ang="0">
                  <a:pos x="276" y="1459"/>
                </a:cxn>
                <a:cxn ang="0">
                  <a:pos x="268" y="1483"/>
                </a:cxn>
                <a:cxn ang="0">
                  <a:pos x="205" y="1428"/>
                </a:cxn>
                <a:cxn ang="0">
                  <a:pos x="205" y="1302"/>
                </a:cxn>
                <a:cxn ang="0">
                  <a:pos x="181" y="1286"/>
                </a:cxn>
                <a:cxn ang="0">
                  <a:pos x="134" y="1270"/>
                </a:cxn>
                <a:cxn ang="0">
                  <a:pos x="55" y="1215"/>
                </a:cxn>
                <a:cxn ang="0">
                  <a:pos x="63" y="1128"/>
                </a:cxn>
                <a:cxn ang="0">
                  <a:pos x="87" y="1120"/>
                </a:cxn>
                <a:cxn ang="0">
                  <a:pos x="181" y="1010"/>
                </a:cxn>
                <a:cxn ang="0">
                  <a:pos x="229" y="852"/>
                </a:cxn>
                <a:cxn ang="0">
                  <a:pos x="260" y="757"/>
                </a:cxn>
                <a:cxn ang="0">
                  <a:pos x="323" y="655"/>
                </a:cxn>
                <a:cxn ang="0">
                  <a:pos x="418" y="465"/>
                </a:cxn>
                <a:cxn ang="0">
                  <a:pos x="465" y="426"/>
                </a:cxn>
                <a:cxn ang="0">
                  <a:pos x="536" y="355"/>
                </a:cxn>
                <a:cxn ang="0">
                  <a:pos x="560" y="323"/>
                </a:cxn>
                <a:cxn ang="0">
                  <a:pos x="584" y="300"/>
                </a:cxn>
                <a:cxn ang="0">
                  <a:pos x="615" y="252"/>
                </a:cxn>
                <a:cxn ang="0">
                  <a:pos x="694" y="213"/>
                </a:cxn>
                <a:cxn ang="0">
                  <a:pos x="852" y="165"/>
                </a:cxn>
                <a:cxn ang="0">
                  <a:pos x="963" y="118"/>
                </a:cxn>
                <a:cxn ang="0">
                  <a:pos x="1262" y="63"/>
                </a:cxn>
                <a:cxn ang="0">
                  <a:pos x="1483" y="8"/>
                </a:cxn>
                <a:cxn ang="0">
                  <a:pos x="1673" y="0"/>
                </a:cxn>
              </a:cxnLst>
              <a:rect l="0" t="0" r="0" b="0"/>
              <a:pathLst>
                <a:path w="1794" h="1491">
                  <a:moveTo>
                    <a:pt x="1673" y="0"/>
                  </a:moveTo>
                  <a:cubicBezTo>
                    <a:pt x="1658" y="60"/>
                    <a:pt x="1683" y="54"/>
                    <a:pt x="1736" y="63"/>
                  </a:cubicBezTo>
                  <a:cubicBezTo>
                    <a:pt x="1722" y="116"/>
                    <a:pt x="1703" y="110"/>
                    <a:pt x="1649" y="118"/>
                  </a:cubicBezTo>
                  <a:cubicBezTo>
                    <a:pt x="1652" y="136"/>
                    <a:pt x="1649" y="156"/>
                    <a:pt x="1657" y="173"/>
                  </a:cubicBezTo>
                  <a:cubicBezTo>
                    <a:pt x="1667" y="193"/>
                    <a:pt x="1734" y="171"/>
                    <a:pt x="1752" y="165"/>
                  </a:cubicBezTo>
                  <a:cubicBezTo>
                    <a:pt x="1762" y="168"/>
                    <a:pt x="1779" y="163"/>
                    <a:pt x="1783" y="173"/>
                  </a:cubicBezTo>
                  <a:cubicBezTo>
                    <a:pt x="1794" y="200"/>
                    <a:pt x="1772" y="225"/>
                    <a:pt x="1759" y="244"/>
                  </a:cubicBezTo>
                  <a:cubicBezTo>
                    <a:pt x="1758" y="251"/>
                    <a:pt x="1736" y="434"/>
                    <a:pt x="1736" y="434"/>
                  </a:cubicBezTo>
                  <a:cubicBezTo>
                    <a:pt x="1728" y="448"/>
                    <a:pt x="1704" y="439"/>
                    <a:pt x="1688" y="442"/>
                  </a:cubicBezTo>
                  <a:cubicBezTo>
                    <a:pt x="1680" y="447"/>
                    <a:pt x="1670" y="449"/>
                    <a:pt x="1665" y="457"/>
                  </a:cubicBezTo>
                  <a:cubicBezTo>
                    <a:pt x="1656" y="471"/>
                    <a:pt x="1649" y="505"/>
                    <a:pt x="1649" y="505"/>
                  </a:cubicBezTo>
                  <a:cubicBezTo>
                    <a:pt x="1638" y="650"/>
                    <a:pt x="1645" y="578"/>
                    <a:pt x="1617" y="663"/>
                  </a:cubicBezTo>
                  <a:cubicBezTo>
                    <a:pt x="1631" y="705"/>
                    <a:pt x="1643" y="675"/>
                    <a:pt x="1657" y="718"/>
                  </a:cubicBezTo>
                  <a:cubicBezTo>
                    <a:pt x="1623" y="741"/>
                    <a:pt x="1588" y="734"/>
                    <a:pt x="1554" y="757"/>
                  </a:cubicBezTo>
                  <a:cubicBezTo>
                    <a:pt x="1529" y="831"/>
                    <a:pt x="1533" y="884"/>
                    <a:pt x="1444" y="907"/>
                  </a:cubicBezTo>
                  <a:cubicBezTo>
                    <a:pt x="1428" y="923"/>
                    <a:pt x="1412" y="938"/>
                    <a:pt x="1396" y="954"/>
                  </a:cubicBezTo>
                  <a:cubicBezTo>
                    <a:pt x="1294" y="1054"/>
                    <a:pt x="1414" y="969"/>
                    <a:pt x="1341" y="1018"/>
                  </a:cubicBezTo>
                  <a:cubicBezTo>
                    <a:pt x="1336" y="1026"/>
                    <a:pt x="1289" y="1088"/>
                    <a:pt x="1286" y="1089"/>
                  </a:cubicBezTo>
                  <a:cubicBezTo>
                    <a:pt x="1266" y="1097"/>
                    <a:pt x="1244" y="1094"/>
                    <a:pt x="1223" y="1097"/>
                  </a:cubicBezTo>
                  <a:cubicBezTo>
                    <a:pt x="1158" y="1107"/>
                    <a:pt x="1118" y="1129"/>
                    <a:pt x="1081" y="1183"/>
                  </a:cubicBezTo>
                  <a:cubicBezTo>
                    <a:pt x="1079" y="1175"/>
                    <a:pt x="1078" y="1122"/>
                    <a:pt x="1049" y="1128"/>
                  </a:cubicBezTo>
                  <a:cubicBezTo>
                    <a:pt x="1021" y="1134"/>
                    <a:pt x="1029" y="1190"/>
                    <a:pt x="1002" y="1199"/>
                  </a:cubicBezTo>
                  <a:cubicBezTo>
                    <a:pt x="937" y="1221"/>
                    <a:pt x="883" y="1225"/>
                    <a:pt x="813" y="1231"/>
                  </a:cubicBezTo>
                  <a:cubicBezTo>
                    <a:pt x="769" y="1246"/>
                    <a:pt x="803" y="1227"/>
                    <a:pt x="781" y="1270"/>
                  </a:cubicBezTo>
                  <a:cubicBezTo>
                    <a:pt x="772" y="1287"/>
                    <a:pt x="749" y="1317"/>
                    <a:pt x="749" y="1317"/>
                  </a:cubicBezTo>
                  <a:cubicBezTo>
                    <a:pt x="768" y="1373"/>
                    <a:pt x="771" y="1349"/>
                    <a:pt x="757" y="1388"/>
                  </a:cubicBezTo>
                  <a:cubicBezTo>
                    <a:pt x="752" y="1380"/>
                    <a:pt x="749" y="1371"/>
                    <a:pt x="742" y="1365"/>
                  </a:cubicBezTo>
                  <a:cubicBezTo>
                    <a:pt x="735" y="1360"/>
                    <a:pt x="724" y="1363"/>
                    <a:pt x="718" y="1357"/>
                  </a:cubicBezTo>
                  <a:cubicBezTo>
                    <a:pt x="704" y="1344"/>
                    <a:pt x="702" y="1321"/>
                    <a:pt x="686" y="1310"/>
                  </a:cubicBezTo>
                  <a:cubicBezTo>
                    <a:pt x="630" y="1272"/>
                    <a:pt x="657" y="1283"/>
                    <a:pt x="607" y="1270"/>
                  </a:cubicBezTo>
                  <a:cubicBezTo>
                    <a:pt x="563" y="1239"/>
                    <a:pt x="518" y="1256"/>
                    <a:pt x="473" y="1278"/>
                  </a:cubicBezTo>
                  <a:cubicBezTo>
                    <a:pt x="454" y="1308"/>
                    <a:pt x="443" y="1307"/>
                    <a:pt x="410" y="1317"/>
                  </a:cubicBezTo>
                  <a:cubicBezTo>
                    <a:pt x="386" y="1342"/>
                    <a:pt x="362" y="1346"/>
                    <a:pt x="339" y="1373"/>
                  </a:cubicBezTo>
                  <a:cubicBezTo>
                    <a:pt x="313" y="1403"/>
                    <a:pt x="309" y="1438"/>
                    <a:pt x="276" y="1459"/>
                  </a:cubicBezTo>
                  <a:cubicBezTo>
                    <a:pt x="273" y="1467"/>
                    <a:pt x="276" y="1479"/>
                    <a:pt x="268" y="1483"/>
                  </a:cubicBezTo>
                  <a:cubicBezTo>
                    <a:pt x="252" y="1491"/>
                    <a:pt x="214" y="1437"/>
                    <a:pt x="205" y="1428"/>
                  </a:cubicBezTo>
                  <a:cubicBezTo>
                    <a:pt x="211" y="1384"/>
                    <a:pt x="222" y="1347"/>
                    <a:pt x="205" y="1302"/>
                  </a:cubicBezTo>
                  <a:cubicBezTo>
                    <a:pt x="202" y="1293"/>
                    <a:pt x="190" y="1290"/>
                    <a:pt x="181" y="1286"/>
                  </a:cubicBezTo>
                  <a:cubicBezTo>
                    <a:pt x="166" y="1279"/>
                    <a:pt x="150" y="1275"/>
                    <a:pt x="134" y="1270"/>
                  </a:cubicBezTo>
                  <a:cubicBezTo>
                    <a:pt x="105" y="1260"/>
                    <a:pt x="83" y="1229"/>
                    <a:pt x="55" y="1215"/>
                  </a:cubicBezTo>
                  <a:cubicBezTo>
                    <a:pt x="25" y="1169"/>
                    <a:pt x="0" y="1160"/>
                    <a:pt x="63" y="1128"/>
                  </a:cubicBezTo>
                  <a:cubicBezTo>
                    <a:pt x="71" y="1124"/>
                    <a:pt x="79" y="1123"/>
                    <a:pt x="87" y="1120"/>
                  </a:cubicBezTo>
                  <a:cubicBezTo>
                    <a:pt x="125" y="1094"/>
                    <a:pt x="166" y="1055"/>
                    <a:pt x="181" y="1010"/>
                  </a:cubicBezTo>
                  <a:cubicBezTo>
                    <a:pt x="199" y="957"/>
                    <a:pt x="203" y="902"/>
                    <a:pt x="229" y="852"/>
                  </a:cubicBezTo>
                  <a:cubicBezTo>
                    <a:pt x="237" y="821"/>
                    <a:pt x="244" y="786"/>
                    <a:pt x="260" y="757"/>
                  </a:cubicBezTo>
                  <a:cubicBezTo>
                    <a:pt x="279" y="722"/>
                    <a:pt x="306" y="691"/>
                    <a:pt x="323" y="655"/>
                  </a:cubicBezTo>
                  <a:cubicBezTo>
                    <a:pt x="354" y="592"/>
                    <a:pt x="387" y="529"/>
                    <a:pt x="418" y="465"/>
                  </a:cubicBezTo>
                  <a:cubicBezTo>
                    <a:pt x="426" y="448"/>
                    <a:pt x="452" y="438"/>
                    <a:pt x="465" y="426"/>
                  </a:cubicBezTo>
                  <a:cubicBezTo>
                    <a:pt x="490" y="404"/>
                    <a:pt x="516" y="382"/>
                    <a:pt x="536" y="355"/>
                  </a:cubicBezTo>
                  <a:cubicBezTo>
                    <a:pt x="544" y="344"/>
                    <a:pt x="551" y="333"/>
                    <a:pt x="560" y="323"/>
                  </a:cubicBezTo>
                  <a:cubicBezTo>
                    <a:pt x="567" y="315"/>
                    <a:pt x="577" y="309"/>
                    <a:pt x="584" y="300"/>
                  </a:cubicBezTo>
                  <a:cubicBezTo>
                    <a:pt x="596" y="285"/>
                    <a:pt x="597" y="258"/>
                    <a:pt x="615" y="252"/>
                  </a:cubicBezTo>
                  <a:cubicBezTo>
                    <a:pt x="644" y="242"/>
                    <a:pt x="667" y="225"/>
                    <a:pt x="694" y="213"/>
                  </a:cubicBezTo>
                  <a:cubicBezTo>
                    <a:pt x="743" y="191"/>
                    <a:pt x="800" y="176"/>
                    <a:pt x="852" y="165"/>
                  </a:cubicBezTo>
                  <a:cubicBezTo>
                    <a:pt x="888" y="148"/>
                    <a:pt x="924" y="128"/>
                    <a:pt x="963" y="118"/>
                  </a:cubicBezTo>
                  <a:cubicBezTo>
                    <a:pt x="1045" y="61"/>
                    <a:pt x="1170" y="68"/>
                    <a:pt x="1262" y="63"/>
                  </a:cubicBezTo>
                  <a:cubicBezTo>
                    <a:pt x="1332" y="45"/>
                    <a:pt x="1412" y="13"/>
                    <a:pt x="1483" y="8"/>
                  </a:cubicBezTo>
                  <a:cubicBezTo>
                    <a:pt x="1546" y="3"/>
                    <a:pt x="1610" y="3"/>
                    <a:pt x="1673" y="0"/>
                  </a:cubicBez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2471" name="Oval 9"/>
            <p:cNvSpPr/>
            <p:nvPr>
              <p:custDataLst>
                <p:tags r:id="rId6"/>
              </p:custDataLst>
            </p:nvPr>
          </p:nvSpPr>
          <p:spPr>
            <a:xfrm>
              <a:off x="3552" y="2544"/>
              <a:ext cx="336" cy="240"/>
            </a:xfrm>
            <a:prstGeom prst="ellipse">
              <a:avLst/>
            </a:prstGeom>
            <a:solidFill>
              <a:srgbClr val="FF0000"/>
            </a:solidFill>
            <a:ln w="9525">
              <a:noFill/>
            </a:ln>
          </p:spPr>
          <p:txBody>
            <a:bodyPr wrap="none" lIns="121917" tIns="60958" rIns="121917" bIns="60958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>
                <a:buFontTx/>
              </a:pPr>
              <a:endParaRPr lang="zh-CN" altLang="en-US" sz="13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sp>
        <p:nvSpPr>
          <p:cNvPr id="476169" name="Text Box 11"/>
          <p:cNvSpPr txBox="1"/>
          <p:nvPr>
            <p:custDataLst>
              <p:tags r:id="rId7"/>
            </p:custDataLst>
          </p:nvPr>
        </p:nvSpPr>
        <p:spPr>
          <a:xfrm>
            <a:off x="3601720" y="3780790"/>
            <a:ext cx="521335" cy="676275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1219200">
              <a:buClrTx/>
              <a:buSzTx/>
              <a:buFontTx/>
              <a:defRPr/>
            </a:pPr>
            <a:r>
              <a:rPr kumimoji="0" lang="zh-CN" altLang="en-US" sz="4500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cs"/>
              </a:rPr>
              <a:t>隋</a:t>
            </a:r>
            <a:endParaRPr kumimoji="0" lang="zh-CN" altLang="en-US" sz="4500" kern="1200" cap="none" spc="0" normalizeH="0" baseline="0" noProof="1">
              <a:effectLst>
                <a:outerShdw blurRad="38100" dist="38100" dir="2700000">
                  <a:srgbClr val="C0C0C0"/>
                </a:outerShdw>
              </a:effectLst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476170" name="Text Box 4"/>
          <p:cNvSpPr txBox="1"/>
          <p:nvPr/>
        </p:nvSpPr>
        <p:spPr>
          <a:xfrm>
            <a:off x="5978525" y="1891030"/>
            <a:ext cx="4998085" cy="4419600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endParaRPr lang="zh-CN" altLang="en-US" sz="37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r>
              <a:rPr lang="zh-CN" altLang="en-US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</a:rPr>
              <a:t>时间：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r>
              <a:rPr lang="zh-CN" altLang="en-US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</a:rPr>
              <a:t>事件：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r>
              <a:rPr lang="zh-CN" altLang="en-US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</a:rPr>
              <a:t>意义：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378065" y="1152525"/>
            <a:ext cx="3598545" cy="660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en-US" altLang="zh-CN" sz="37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隋朝的统一</a:t>
            </a:r>
            <a:endParaRPr lang="en-US" altLang="zh-CN" sz="37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378065" y="2444115"/>
            <a:ext cx="35985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en-US" altLang="zh-CN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589</a:t>
            </a:r>
            <a:r>
              <a:rPr lang="zh-CN" altLang="en-US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年</a:t>
            </a:r>
            <a:endParaRPr lang="en-US" altLang="zh-CN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378065" y="3258820"/>
            <a:ext cx="35985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en-US" altLang="zh-CN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隋文帝灭陈</a:t>
            </a:r>
            <a:endParaRPr lang="en-US" altLang="zh-CN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378065" y="4135120"/>
            <a:ext cx="3598545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结束了长期分裂割据的局面，顺应了统一多民族国家的历史发展大趋势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6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6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76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476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6169" grpId="0"/>
      <p:bldP spid="4" grpId="0"/>
      <p:bldP spid="476170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64518" name="Rectangle 11"/>
          <p:cNvSpPr/>
          <p:nvPr/>
        </p:nvSpPr>
        <p:spPr>
          <a:xfrm>
            <a:off x="5515610" y="5300980"/>
            <a:ext cx="1610360" cy="762000"/>
          </a:xfrm>
          <a:prstGeom prst="rect">
            <a:avLst/>
          </a:prstGeom>
          <a:gradFill rotWithShape="0">
            <a:gsLst>
              <a:gs pos="0">
                <a:srgbClr val="DDE3D8"/>
              </a:gs>
              <a:gs pos="100000">
                <a:srgbClr val="B3CED5"/>
              </a:gs>
            </a:gsLst>
            <a:lin ang="5400000" scaled="1"/>
          </a:gradFill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FontTx/>
            </a:pPr>
            <a:r>
              <a:rPr lang="en-US" altLang="en-US" sz="40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南朝</a:t>
            </a:r>
            <a:endParaRPr lang="en-US" altLang="en-US" sz="4000" b="1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8217" name="Rectangle 13"/>
          <p:cNvSpPr/>
          <p:nvPr/>
        </p:nvSpPr>
        <p:spPr>
          <a:xfrm>
            <a:off x="6361113" y="4411663"/>
            <a:ext cx="998538" cy="60960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梁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478218" name="Rectangle 14"/>
          <p:cNvSpPr/>
          <p:nvPr/>
        </p:nvSpPr>
        <p:spPr>
          <a:xfrm>
            <a:off x="5107305" y="4411663"/>
            <a:ext cx="1000125" cy="60960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齐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grpSp>
        <p:nvGrpSpPr>
          <p:cNvPr id="64530" name="Group 23"/>
          <p:cNvGrpSpPr/>
          <p:nvPr/>
        </p:nvGrpSpPr>
        <p:grpSpPr>
          <a:xfrm>
            <a:off x="4293235" y="5046980"/>
            <a:ext cx="1199515" cy="629920"/>
            <a:chOff x="2160" y="1248"/>
            <a:chExt cx="912" cy="960"/>
          </a:xfrm>
        </p:grpSpPr>
        <p:sp>
          <p:nvSpPr>
            <p:cNvPr id="7187" name="Line 24"/>
            <p:cNvSpPr/>
            <p:nvPr>
              <p:custDataLst>
                <p:tags r:id="rId2"/>
              </p:custDataLst>
            </p:nvPr>
          </p:nvSpPr>
          <p:spPr>
            <a:xfrm flipH="1">
              <a:off x="2160" y="1248"/>
              <a:ext cx="0" cy="96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  <p:sp>
          <p:nvSpPr>
            <p:cNvPr id="7188" name="Line 25"/>
            <p:cNvSpPr/>
            <p:nvPr>
              <p:custDataLst>
                <p:tags r:id="rId3"/>
              </p:custDataLst>
            </p:nvPr>
          </p:nvSpPr>
          <p:spPr>
            <a:xfrm>
              <a:off x="2160" y="2208"/>
              <a:ext cx="912" cy="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</p:grpSp>
      <p:grpSp>
        <p:nvGrpSpPr>
          <p:cNvPr id="64533" name="Group 26"/>
          <p:cNvGrpSpPr/>
          <p:nvPr/>
        </p:nvGrpSpPr>
        <p:grpSpPr>
          <a:xfrm>
            <a:off x="7130415" y="5046980"/>
            <a:ext cx="932815" cy="629285"/>
            <a:chOff x="3984" y="1632"/>
            <a:chExt cx="864" cy="576"/>
          </a:xfrm>
        </p:grpSpPr>
        <p:sp>
          <p:nvSpPr>
            <p:cNvPr id="7190" name="Line 27"/>
            <p:cNvSpPr/>
            <p:nvPr>
              <p:custDataLst>
                <p:tags r:id="rId4"/>
              </p:custDataLst>
            </p:nvPr>
          </p:nvSpPr>
          <p:spPr>
            <a:xfrm>
              <a:off x="3984" y="2208"/>
              <a:ext cx="864" cy="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  <p:sp>
          <p:nvSpPr>
            <p:cNvPr id="7191" name="Line 28"/>
            <p:cNvSpPr/>
            <p:nvPr>
              <p:custDataLst>
                <p:tags r:id="rId5"/>
              </p:custDataLst>
            </p:nvPr>
          </p:nvSpPr>
          <p:spPr>
            <a:xfrm flipH="1" flipV="1">
              <a:off x="4848" y="1632"/>
              <a:ext cx="0" cy="576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</p:grpSp>
      <p:sp>
        <p:nvSpPr>
          <p:cNvPr id="478220" name="Rectangle 16"/>
          <p:cNvSpPr/>
          <p:nvPr/>
        </p:nvSpPr>
        <p:spPr>
          <a:xfrm>
            <a:off x="2221230" y="4413250"/>
            <a:ext cx="773430" cy="104902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东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晋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7181" name="Line 18"/>
          <p:cNvSpPr/>
          <p:nvPr/>
        </p:nvSpPr>
        <p:spPr>
          <a:xfrm flipV="1">
            <a:off x="6107113" y="4724083"/>
            <a:ext cx="2540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7182" name="Line 19"/>
          <p:cNvSpPr/>
          <p:nvPr/>
        </p:nvSpPr>
        <p:spPr>
          <a:xfrm flipV="1">
            <a:off x="7359968" y="4724083"/>
            <a:ext cx="254000" cy="4763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7185" name="Line 22"/>
          <p:cNvSpPr/>
          <p:nvPr/>
        </p:nvSpPr>
        <p:spPr>
          <a:xfrm>
            <a:off x="3214688" y="2731770"/>
            <a:ext cx="349250" cy="7938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grpSp>
        <p:nvGrpSpPr>
          <p:cNvPr id="64542" name="Group 35"/>
          <p:cNvGrpSpPr/>
          <p:nvPr/>
        </p:nvGrpSpPr>
        <p:grpSpPr>
          <a:xfrm>
            <a:off x="1649413" y="4475163"/>
            <a:ext cx="571500" cy="254000"/>
            <a:chOff x="384" y="2736"/>
            <a:chExt cx="432" cy="336"/>
          </a:xfrm>
        </p:grpSpPr>
        <p:grpSp>
          <p:nvGrpSpPr>
            <p:cNvPr id="64543" name="Group 36"/>
            <p:cNvGrpSpPr/>
            <p:nvPr/>
          </p:nvGrpSpPr>
          <p:grpSpPr>
            <a:xfrm>
              <a:off x="384" y="2736"/>
              <a:ext cx="336" cy="336"/>
              <a:chOff x="2160" y="1248"/>
              <a:chExt cx="912" cy="960"/>
            </a:xfrm>
          </p:grpSpPr>
          <p:sp>
            <p:nvSpPr>
              <p:cNvPr id="7200" name="Line 37"/>
              <p:cNvSpPr/>
              <p:nvPr>
                <p:custDataLst>
                  <p:tags r:id="rId6"/>
                </p:custDataLst>
              </p:nvPr>
            </p:nvSpPr>
            <p:spPr>
              <a:xfrm flipH="1">
                <a:off x="2160" y="1248"/>
                <a:ext cx="0" cy="960"/>
              </a:xfrm>
              <a:prstGeom prst="line">
                <a:avLst/>
              </a:prstGeom>
              <a:ln w="5715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5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隶书" panose="02010509060101010101" pitchFamily="49" charset="-122"/>
                  <a:ea typeface="隶书" panose="02010509060101010101" pitchFamily="49" charset="-122"/>
                  <a:cs typeface="+mn-cs"/>
                </a:endParaRPr>
              </a:p>
            </p:txBody>
          </p:sp>
          <p:sp>
            <p:nvSpPr>
              <p:cNvPr id="7201" name="Line 38"/>
              <p:cNvSpPr/>
              <p:nvPr>
                <p:custDataLst>
                  <p:tags r:id="rId7"/>
                </p:custDataLst>
              </p:nvPr>
            </p:nvSpPr>
            <p:spPr>
              <a:xfrm>
                <a:off x="2160" y="2208"/>
                <a:ext cx="912" cy="0"/>
              </a:xfrm>
              <a:prstGeom prst="line">
                <a:avLst/>
              </a:prstGeom>
              <a:ln w="5715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5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隶书" panose="02010509060101010101" pitchFamily="49" charset="-122"/>
                  <a:ea typeface="隶书" panose="02010509060101010101" pitchFamily="49" charset="-122"/>
                  <a:cs typeface="+mn-cs"/>
                </a:endParaRPr>
              </a:p>
            </p:txBody>
          </p:sp>
        </p:grpSp>
        <p:sp>
          <p:nvSpPr>
            <p:cNvPr id="7202" name="Line 39"/>
            <p:cNvSpPr/>
            <p:nvPr>
              <p:custDataLst>
                <p:tags r:id="rId8"/>
              </p:custDataLst>
            </p:nvPr>
          </p:nvSpPr>
          <p:spPr>
            <a:xfrm>
              <a:off x="672" y="3072"/>
              <a:ext cx="144" cy="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</p:grpSp>
      <p:grpSp>
        <p:nvGrpSpPr>
          <p:cNvPr id="64547" name="Group 40"/>
          <p:cNvGrpSpPr/>
          <p:nvPr/>
        </p:nvGrpSpPr>
        <p:grpSpPr>
          <a:xfrm>
            <a:off x="1649730" y="2697480"/>
            <a:ext cx="649605" cy="254000"/>
            <a:chOff x="432" y="1536"/>
            <a:chExt cx="384" cy="384"/>
          </a:xfrm>
        </p:grpSpPr>
        <p:grpSp>
          <p:nvGrpSpPr>
            <p:cNvPr id="64548" name="Group 41"/>
            <p:cNvGrpSpPr/>
            <p:nvPr/>
          </p:nvGrpSpPr>
          <p:grpSpPr>
            <a:xfrm>
              <a:off x="432" y="1536"/>
              <a:ext cx="240" cy="384"/>
              <a:chOff x="2016" y="3024"/>
              <a:chExt cx="1056" cy="432"/>
            </a:xfrm>
          </p:grpSpPr>
          <p:sp>
            <p:nvSpPr>
              <p:cNvPr id="7205" name="Line 42"/>
              <p:cNvSpPr/>
              <p:nvPr>
                <p:custDataLst>
                  <p:tags r:id="rId9"/>
                </p:custDataLst>
              </p:nvPr>
            </p:nvSpPr>
            <p:spPr>
              <a:xfrm flipH="1" flipV="1">
                <a:off x="2016" y="3024"/>
                <a:ext cx="0" cy="432"/>
              </a:xfrm>
              <a:prstGeom prst="line">
                <a:avLst/>
              </a:prstGeom>
              <a:ln w="5715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5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隶书" panose="02010509060101010101" pitchFamily="49" charset="-122"/>
                  <a:ea typeface="隶书" panose="02010509060101010101" pitchFamily="49" charset="-122"/>
                  <a:cs typeface="+mn-cs"/>
                </a:endParaRPr>
              </a:p>
            </p:txBody>
          </p:sp>
          <p:sp>
            <p:nvSpPr>
              <p:cNvPr id="7206" name="Line 43"/>
              <p:cNvSpPr/>
              <p:nvPr>
                <p:custDataLst>
                  <p:tags r:id="rId10"/>
                </p:custDataLst>
              </p:nvPr>
            </p:nvSpPr>
            <p:spPr>
              <a:xfrm>
                <a:off x="2016" y="3024"/>
                <a:ext cx="1056" cy="0"/>
              </a:xfrm>
              <a:prstGeom prst="line">
                <a:avLst/>
              </a:prstGeom>
              <a:ln w="5715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6858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05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隶书" panose="02010509060101010101" pitchFamily="49" charset="-122"/>
                  <a:ea typeface="隶书" panose="02010509060101010101" pitchFamily="49" charset="-122"/>
                  <a:cs typeface="+mn-cs"/>
                </a:endParaRPr>
              </a:p>
            </p:txBody>
          </p:sp>
        </p:grpSp>
        <p:sp>
          <p:nvSpPr>
            <p:cNvPr id="7207" name="Line 44"/>
            <p:cNvSpPr/>
            <p:nvPr>
              <p:custDataLst>
                <p:tags r:id="rId11"/>
              </p:custDataLst>
            </p:nvPr>
          </p:nvSpPr>
          <p:spPr>
            <a:xfrm>
              <a:off x="672" y="1536"/>
              <a:ext cx="144" cy="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</p:grpSp>
      <p:sp>
        <p:nvSpPr>
          <p:cNvPr id="64557" name="Rectangle 50"/>
          <p:cNvSpPr/>
          <p:nvPr/>
        </p:nvSpPr>
        <p:spPr>
          <a:xfrm>
            <a:off x="1331913" y="2951163"/>
            <a:ext cx="698500" cy="1524000"/>
          </a:xfrm>
          <a:prstGeom prst="rect">
            <a:avLst/>
          </a:prstGeom>
          <a:noFill/>
          <a:ln w="9525">
            <a:solidFill>
              <a:schemeClr val="tx2">
                <a:lumMod val="90000"/>
                <a:lumOff val="1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C1D0C9"/>
                    </a:gs>
                    <a:gs pos="100000">
                      <a:srgbClr val="878D69"/>
                    </a:gs>
                  </a:gsLst>
                  <a:lin ang="5400000" scaled="1"/>
                  <a:tileRect/>
                </a:gradFill>
              </a14:hiddenFill>
            </a:ext>
          </a:extLst>
        </p:spPr>
        <p:txBody>
          <a:bodyPr wrap="none" lIns="121917" tIns="60958" rIns="121917" bIns="60958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FontTx/>
            </a:pPr>
            <a:r>
              <a:rPr lang="en-US" altLang="en-US" sz="4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西</a:t>
            </a:r>
            <a:endParaRPr lang="en-US" altLang="en-US" sz="4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 defTabSz="914400">
              <a:buFontTx/>
            </a:pPr>
            <a:r>
              <a:rPr lang="en-US" altLang="en-US" sz="44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晋</a:t>
            </a:r>
            <a:endParaRPr lang="en-US" altLang="en-US" sz="44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4560" name="文本框 6"/>
          <p:cNvSpPr txBox="1"/>
          <p:nvPr/>
        </p:nvSpPr>
        <p:spPr>
          <a:xfrm>
            <a:off x="2338070" y="1919605"/>
            <a:ext cx="811530" cy="164973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eaVert" wrap="square"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700" b="1">
                <a:latin typeface="微软雅黑" panose="020b0503020204020204" charset="-122"/>
                <a:ea typeface="微软雅黑" panose="020b0503020204020204" charset="-122"/>
              </a:rPr>
              <a:t>十六国</a:t>
            </a:r>
            <a:endParaRPr lang="zh-CN" altLang="en-US" sz="3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78212" name="Rectangle 6"/>
          <p:cNvSpPr/>
          <p:nvPr/>
        </p:nvSpPr>
        <p:spPr>
          <a:xfrm>
            <a:off x="5447030" y="2947035"/>
            <a:ext cx="1139825" cy="64135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西魏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64516" name="Rectangle 9"/>
          <p:cNvSpPr/>
          <p:nvPr/>
        </p:nvSpPr>
        <p:spPr>
          <a:xfrm>
            <a:off x="5014913" y="838200"/>
            <a:ext cx="2000250" cy="762000"/>
          </a:xfrm>
          <a:prstGeom prst="rect">
            <a:avLst/>
          </a:prstGeom>
          <a:gradFill rotWithShape="0">
            <a:gsLst>
              <a:gs pos="0">
                <a:srgbClr val="DDE3D8"/>
              </a:gs>
              <a:gs pos="100000">
                <a:srgbClr val="B3CED5"/>
              </a:gs>
            </a:gsLst>
            <a:lin ang="5400000" scaled="1"/>
          </a:gradFill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buFontTx/>
            </a:pPr>
            <a:r>
              <a:rPr lang="en-US" altLang="en-US" sz="40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北朝</a:t>
            </a:r>
            <a:endParaRPr lang="en-US" altLang="en-US" sz="4000" b="1">
              <a:solidFill>
                <a:schemeClr val="tx1">
                  <a:lumMod val="95000"/>
                  <a:lumOff val="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64536" name="Group 29"/>
          <p:cNvGrpSpPr/>
          <p:nvPr/>
        </p:nvGrpSpPr>
        <p:grpSpPr>
          <a:xfrm>
            <a:off x="4126230" y="1172210"/>
            <a:ext cx="884555" cy="1183640"/>
            <a:chOff x="2016" y="3024"/>
            <a:chExt cx="1056" cy="432"/>
          </a:xfrm>
        </p:grpSpPr>
        <p:sp>
          <p:nvSpPr>
            <p:cNvPr id="7193" name="Line 30"/>
            <p:cNvSpPr/>
            <p:nvPr>
              <p:custDataLst>
                <p:tags r:id="rId12"/>
              </p:custDataLst>
            </p:nvPr>
          </p:nvSpPr>
          <p:spPr>
            <a:xfrm flipH="1" flipV="1">
              <a:off x="2016" y="3024"/>
              <a:ext cx="0" cy="432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  <p:sp>
          <p:nvSpPr>
            <p:cNvPr id="7194" name="Line 31"/>
            <p:cNvSpPr/>
            <p:nvPr>
              <p:custDataLst>
                <p:tags r:id="rId13"/>
              </p:custDataLst>
            </p:nvPr>
          </p:nvSpPr>
          <p:spPr>
            <a:xfrm>
              <a:off x="2016" y="3024"/>
              <a:ext cx="1056" cy="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</p:grpSp>
      <p:grpSp>
        <p:nvGrpSpPr>
          <p:cNvPr id="64539" name="Group 32"/>
          <p:cNvGrpSpPr/>
          <p:nvPr/>
        </p:nvGrpSpPr>
        <p:grpSpPr>
          <a:xfrm>
            <a:off x="7037705" y="1172845"/>
            <a:ext cx="576580" cy="815975"/>
            <a:chOff x="3984" y="3024"/>
            <a:chExt cx="912" cy="432"/>
          </a:xfrm>
        </p:grpSpPr>
        <p:sp>
          <p:nvSpPr>
            <p:cNvPr id="7196" name="Line 33"/>
            <p:cNvSpPr/>
            <p:nvPr>
              <p:custDataLst>
                <p:tags r:id="rId14"/>
              </p:custDataLst>
            </p:nvPr>
          </p:nvSpPr>
          <p:spPr>
            <a:xfrm>
              <a:off x="3984" y="3024"/>
              <a:ext cx="912" cy="0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  <p:sp>
          <p:nvSpPr>
            <p:cNvPr id="7197" name="Line 34"/>
            <p:cNvSpPr/>
            <p:nvPr>
              <p:custDataLst>
                <p:tags r:id="rId15"/>
              </p:custDataLst>
            </p:nvPr>
          </p:nvSpPr>
          <p:spPr>
            <a:xfrm flipH="1">
              <a:off x="4896" y="3024"/>
              <a:ext cx="0" cy="432"/>
            </a:xfrm>
            <a:prstGeom prst="line">
              <a:avLst/>
            </a:prstGeom>
            <a:ln w="571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6858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05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endParaRPr>
            </a:p>
          </p:txBody>
        </p:sp>
      </p:grpSp>
      <p:sp>
        <p:nvSpPr>
          <p:cNvPr id="478259" name="Rectangle 5"/>
          <p:cNvSpPr/>
          <p:nvPr/>
        </p:nvSpPr>
        <p:spPr>
          <a:xfrm>
            <a:off x="3617913" y="2376488"/>
            <a:ext cx="1138238" cy="639763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北魏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478260" name="Rectangle 5"/>
          <p:cNvSpPr/>
          <p:nvPr/>
        </p:nvSpPr>
        <p:spPr>
          <a:xfrm>
            <a:off x="5447030" y="1988503"/>
            <a:ext cx="1136650" cy="639763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东魏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7" name="Line 20"/>
          <p:cNvSpPr/>
          <p:nvPr/>
        </p:nvSpPr>
        <p:spPr>
          <a:xfrm>
            <a:off x="5038408" y="3136265"/>
            <a:ext cx="3810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cxnSp>
        <p:nvCxnSpPr>
          <p:cNvPr id="8" name="直接连接符 7"/>
          <p:cNvCxnSpPr>
            <a:endCxn id="7" idx="0"/>
          </p:cNvCxnSpPr>
          <p:nvPr/>
        </p:nvCxnSpPr>
        <p:spPr>
          <a:xfrm>
            <a:off x="5032375" y="2275840"/>
            <a:ext cx="6350" cy="8604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78211" name="Rectangle 5"/>
          <p:cNvSpPr/>
          <p:nvPr/>
        </p:nvSpPr>
        <p:spPr>
          <a:xfrm>
            <a:off x="7078663" y="2000250"/>
            <a:ext cx="1138238" cy="636588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北齐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7183" name="Line 20"/>
          <p:cNvSpPr/>
          <p:nvPr/>
        </p:nvSpPr>
        <p:spPr>
          <a:xfrm>
            <a:off x="6634163" y="2308225"/>
            <a:ext cx="3810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7184" name="Line 21"/>
          <p:cNvSpPr/>
          <p:nvPr/>
        </p:nvSpPr>
        <p:spPr>
          <a:xfrm flipV="1">
            <a:off x="6634480" y="3136265"/>
            <a:ext cx="393700" cy="635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478258" name="Rectangle 5"/>
          <p:cNvSpPr/>
          <p:nvPr/>
        </p:nvSpPr>
        <p:spPr>
          <a:xfrm>
            <a:off x="7045008" y="2951480"/>
            <a:ext cx="1138238" cy="636588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北周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9" name="Line 21"/>
          <p:cNvSpPr/>
          <p:nvPr/>
        </p:nvSpPr>
        <p:spPr>
          <a:xfrm rot="1440000" flipV="1">
            <a:off x="8180070" y="3342005"/>
            <a:ext cx="1200785" cy="7874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478262" name="Rectangle 5"/>
          <p:cNvSpPr/>
          <p:nvPr/>
        </p:nvSpPr>
        <p:spPr>
          <a:xfrm>
            <a:off x="9407208" y="3144838"/>
            <a:ext cx="671513" cy="1279525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隋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en-US" sz="3300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朝</a:t>
            </a:r>
            <a:endParaRPr kumimoji="0" lang="en-US" altLang="en-US" sz="3300" b="1" i="0" u="none" strike="noStrike" kern="1200" cap="none" spc="0" normalizeH="0" baseline="0" noProof="1">
              <a:ln>
                <a:noFill/>
              </a:ln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10" name="Line 21"/>
          <p:cNvSpPr/>
          <p:nvPr/>
        </p:nvSpPr>
        <p:spPr>
          <a:xfrm rot="20460000" flipV="1">
            <a:off x="8500110" y="4116070"/>
            <a:ext cx="935355" cy="47879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18" name="Line 20"/>
          <p:cNvSpPr/>
          <p:nvPr/>
        </p:nvSpPr>
        <p:spPr>
          <a:xfrm>
            <a:off x="5038408" y="2277745"/>
            <a:ext cx="3810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cxnSp>
        <p:nvCxnSpPr>
          <p:cNvPr id="20" name="直接连接符 19"/>
          <p:cNvCxnSpPr/>
          <p:nvPr/>
        </p:nvCxnSpPr>
        <p:spPr>
          <a:xfrm>
            <a:off x="4756785" y="2696845"/>
            <a:ext cx="258445" cy="127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Line 18"/>
          <p:cNvSpPr/>
          <p:nvPr/>
        </p:nvSpPr>
        <p:spPr>
          <a:xfrm rot="5400000" flipV="1">
            <a:off x="7522528" y="2819718"/>
            <a:ext cx="254000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22" name="Rectangle 13"/>
          <p:cNvSpPr/>
          <p:nvPr/>
        </p:nvSpPr>
        <p:spPr>
          <a:xfrm>
            <a:off x="7613968" y="4411663"/>
            <a:ext cx="998538" cy="60960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陈</a:t>
            </a:r>
            <a:endParaRPr kumimoji="0" lang="zh-CN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23" name="Rectangle 16"/>
          <p:cNvSpPr/>
          <p:nvPr/>
        </p:nvSpPr>
        <p:spPr>
          <a:xfrm>
            <a:off x="3343593" y="4438650"/>
            <a:ext cx="1460500" cy="608013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lIns="121917" tIns="60958" rIns="121917" bIns="609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3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宋</a:t>
            </a:r>
            <a:endParaRPr kumimoji="0" lang="zh-CN" altLang="en-US" sz="33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  <p:sp>
        <p:nvSpPr>
          <p:cNvPr id="24" name="Line 22"/>
          <p:cNvSpPr/>
          <p:nvPr/>
        </p:nvSpPr>
        <p:spPr>
          <a:xfrm>
            <a:off x="2994343" y="4716145"/>
            <a:ext cx="349250" cy="7938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25" name="Line 22"/>
          <p:cNvSpPr/>
          <p:nvPr/>
        </p:nvSpPr>
        <p:spPr>
          <a:xfrm rot="240000" flipV="1">
            <a:off x="4805045" y="4691380"/>
            <a:ext cx="317500" cy="23495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5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4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645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64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4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478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0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2000"/>
                                        <p:tgtEl>
                                          <p:spTgt spid="478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478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78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47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478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2000"/>
                                        <p:tgtEl>
                                          <p:spTgt spid="64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2000"/>
                                        <p:tgtEl>
                                          <p:spTgt spid="64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0" dur="2000"/>
                                        <p:tgtEl>
                                          <p:spTgt spid="645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500"/>
                                        <p:tgtEl>
                                          <p:spTgt spid="478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0" dur="20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478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0" dur="5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4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64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64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64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 nodeType="clickPar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2000"/>
                                        <p:tgtEl>
                                          <p:spTgt spid="478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57" grpId="0"/>
      <p:bldP spid="64560" grpId="0"/>
      <p:bldP spid="478220" grpId="0"/>
      <p:bldP spid="478259" grpId="0"/>
      <p:bldP spid="478260" grpId="0"/>
      <p:bldP spid="478212" grpId="0"/>
      <p:bldP spid="478211" grpId="0"/>
      <p:bldP spid="478258" grpId="0"/>
      <p:bldP spid="64516" grpId="0"/>
      <p:bldP spid="23" grpId="0"/>
      <p:bldP spid="478218" grpId="0"/>
      <p:bldP spid="478217" grpId="0"/>
      <p:bldP spid="22" grpId="0"/>
      <p:bldP spid="64518" grpId="0"/>
      <p:bldP spid="47826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67588" name="矩形 11"/>
          <p:cNvSpPr/>
          <p:nvPr>
            <p:custDataLst>
              <p:tags r:id="rId2"/>
            </p:custDataLst>
          </p:nvPr>
        </p:nvSpPr>
        <p:spPr>
          <a:xfrm>
            <a:off x="3899218" y="675005"/>
            <a:ext cx="5595937" cy="520700"/>
          </a:xfrm>
          <a:prstGeom prst="rect">
            <a:avLst/>
          </a:prstGeom>
          <a:noFill/>
          <a:ln w="19050">
            <a:noFill/>
          </a:ln>
          <a:effectLst>
            <a:outerShdw dist="50800" dir="5400000" algn="ctr" rotWithShape="0">
              <a:srgbClr val="000000">
                <a:alpha val="42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A6A6A6"/>
                </a:solidFill>
              </a14:hiddenFill>
            </a:ext>
          </a:extLst>
        </p:spPr>
        <p:txBody>
          <a:bodyPr lIns="91438" tIns="45719" rIns="91438" bIns="45719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buClrTx/>
              <a:buSzTx/>
              <a:buFontTx/>
            </a:pPr>
            <a:r>
              <a:rPr lang="zh-CN" altLang="en-US" sz="2800" b="1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ea"/>
                <a:ea typeface="+mj-ea"/>
                <a:sym typeface="+mn-ea"/>
              </a:rPr>
              <a:t>隋朝前期的繁荣（开皇之治）</a:t>
            </a:r>
            <a:endParaRPr lang="zh-CN" altLang="en-US" sz="2800" b="1" noProof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81282" name="TextBox 59"/>
          <p:cNvSpPr txBox="1"/>
          <p:nvPr/>
        </p:nvSpPr>
        <p:spPr>
          <a:xfrm>
            <a:off x="1752600" y="4333875"/>
            <a:ext cx="9540875" cy="571500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FontTx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经济：发展经济，编订户籍，统一南北币制和度量衡</a:t>
            </a:r>
            <a:endParaRPr lang="zh-CN" altLang="en-US" sz="32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81283" name="TextBox 60"/>
          <p:cNvSpPr txBox="1"/>
          <p:nvPr/>
        </p:nvSpPr>
        <p:spPr>
          <a:xfrm>
            <a:off x="1573213" y="5489575"/>
            <a:ext cx="8675687" cy="571500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FontTx/>
            </a:pPr>
            <a:r>
              <a:rPr lang="en-US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政治：加强中央集权，提高行政效率。</a:t>
            </a:r>
            <a:endParaRPr lang="zh-CN" altLang="en-US" sz="32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1444" name="矩形 61"/>
          <p:cNvSpPr/>
          <p:nvPr/>
        </p:nvSpPr>
        <p:spPr>
          <a:xfrm>
            <a:off x="884238" y="4587875"/>
            <a:ext cx="600075" cy="1082675"/>
          </a:xfrm>
          <a:prstGeom prst="rect">
            <a:avLst/>
          </a:prstGeom>
          <a:noFill/>
          <a:ln w="28575" cap="flat" cmpd="sng">
            <a:noFill/>
            <a:prstDash val="solid"/>
            <a:miter/>
            <a:headEnd type="none" w="med" len="med"/>
            <a:tailEnd type="none" w="med" len="med"/>
          </a:ln>
        </p:spPr>
        <p:txBody>
          <a:bodyPr lIns="78142" tIns="39071" rIns="78142" bIns="39071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措施</a:t>
            </a:r>
            <a:endParaRPr lang="zh-CN" altLang="en-US" sz="32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7589" name="矩形 125973"/>
          <p:cNvSpPr/>
          <p:nvPr>
            <p:custDataLst>
              <p:tags r:id="rId3"/>
            </p:custDataLst>
          </p:nvPr>
        </p:nvSpPr>
        <p:spPr>
          <a:xfrm>
            <a:off x="1054100" y="2380139"/>
            <a:ext cx="10301288" cy="828675"/>
          </a:xfrm>
          <a:prstGeom prst="rect">
            <a:avLst/>
          </a:prstGeom>
          <a:noFill/>
          <a:ln w="28575">
            <a:noFill/>
          </a:ln>
          <a:effectLst>
            <a:outerShdw dist="50800" dir="2819986" algn="ctr" rotWithShape="0">
              <a:srgbClr val="7F6000">
                <a:alpha val="42998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B9B46"/>
                </a:solidFill>
              </a14:hiddenFill>
            </a:ext>
          </a:extLst>
        </p:spPr>
        <p:txBody>
          <a:bodyPr lIns="91438" tIns="45719" rIns="91438" bIns="45719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defTabSz="685800">
              <a:lnSpc>
                <a:spcPct val="150000"/>
              </a:lnSpc>
            </a:pPr>
            <a:r>
              <a:rPr lang="zh-CN" altLang="en-US" sz="3200">
                <a:latin typeface="黑体" panose="02010609060101010101" charset="-122"/>
                <a:ea typeface="黑体" panose="02010609060101010101" charset="-122"/>
                <a:sym typeface="+mn-ea"/>
              </a:rPr>
              <a:t>  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81287" name="TextBox 8"/>
          <p:cNvSpPr txBox="1"/>
          <p:nvPr/>
        </p:nvSpPr>
        <p:spPr>
          <a:xfrm>
            <a:off x="2965450" y="4916488"/>
            <a:ext cx="1476375" cy="615950"/>
          </a:xfrm>
          <a:prstGeom prst="rect">
            <a:avLst/>
          </a:prstGeom>
          <a:noFill/>
          <a:ln w="9525">
            <a:noFill/>
          </a:ln>
        </p:spPr>
        <p:txBody>
          <a:bodyPr wrap="none"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制度。</a:t>
            </a:r>
            <a:endParaRPr lang="zh-CN" altLang="en-US" sz="32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47700" y="1810385"/>
            <a:ext cx="10897235" cy="15201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2800">
                <a:solidFill>
                  <a:srgbClr val="0D0D0D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隋朝政府清理出隐漏人口164万，还有大量逃亡农民通过申报户口重新成为国家的编户齐民。国家控制了大量的自耕农，并以此为依据来收取赋税。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8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81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8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61444" grpId="0"/>
      <p:bldP spid="481282" grpId="0"/>
      <p:bldP spid="481287" grpId="0"/>
      <p:bldP spid="48128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graphicFrame>
        <p:nvGraphicFramePr>
          <p:cNvPr id="483360" name="表格 483359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79145" y="1254760"/>
          <a:ext cx="10239375" cy="4783455"/>
        </p:xfrm>
        <a:graphic>
          <a:graphicData uri="http://schemas.openxmlformats.org/drawingml/2006/table">
            <a:tbl>
              <a:tblPr/>
              <a:tblGrid>
                <a:gridCol w="1006475"/>
                <a:gridCol w="3178810"/>
                <a:gridCol w="3513455"/>
                <a:gridCol w="2540635"/>
              </a:tblGrid>
              <a:tr h="719455"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solidFill>
                            <a:srgbClr val="848587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　</a:t>
                      </a:r>
                      <a:endParaRPr lang="zh-CN" altLang="en-US" sz="3200" b="1">
                        <a:solidFill>
                          <a:srgbClr val="848587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latin typeface="黑体" panose="02010609060101010101" charset="-122"/>
                          <a:ea typeface="黑体" panose="02010609060101010101" charset="-122"/>
                        </a:rPr>
                        <a:t>隋初 </a:t>
                      </a:r>
                      <a:endParaRPr lang="zh-CN" altLang="en-US" sz="3200" b="1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 smtClean="0">
                          <a:latin typeface="黑体" panose="02010609060101010101" charset="-122"/>
                          <a:ea typeface="黑体" panose="02010609060101010101" charset="-122"/>
                        </a:rPr>
                        <a:t>隋盛时 </a:t>
                      </a:r>
                      <a:endParaRPr lang="zh-CN" altLang="en-US" sz="3200" b="1" smtClean="0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latin typeface="黑体" panose="02010609060101010101" charset="-122"/>
                          <a:ea typeface="黑体" panose="02010609060101010101" charset="-122"/>
                        </a:rPr>
                        <a:t>结论 </a:t>
                      </a:r>
                      <a:endParaRPr lang="zh-CN" altLang="en-US" sz="3200" b="1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</a:tr>
              <a:tr h="1353820"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latin typeface="黑体" panose="02010609060101010101" charset="-122"/>
                          <a:ea typeface="黑体" panose="02010609060101010101" charset="-122"/>
                        </a:rPr>
                        <a:t>人口 </a:t>
                      </a:r>
                      <a:endParaRPr lang="zh-CN" altLang="en-US" sz="3200" b="1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en-US" altLang="zh-CN" sz="3200" b="1" smtClean="0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3000</a:t>
                      </a: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多万人 </a:t>
                      </a:r>
                      <a:endParaRPr lang="zh-CN" altLang="en-US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en-US" altLang="zh-CN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4600</a:t>
                      </a: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多万人 </a:t>
                      </a:r>
                      <a:endParaRPr lang="zh-CN" altLang="en-US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endParaRPr lang="zh-CN" altLang="zh-CN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</a:tr>
              <a:tr h="1355090"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latin typeface="黑体" panose="02010609060101010101" charset="-122"/>
                          <a:ea typeface="黑体" panose="02010609060101010101" charset="-122"/>
                        </a:rPr>
                        <a:t>垦田 </a:t>
                      </a:r>
                      <a:endParaRPr lang="zh-CN" altLang="en-US" sz="3200" b="1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en-US" altLang="zh-CN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1900</a:t>
                      </a: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多万顷 </a:t>
                      </a:r>
                      <a:endParaRPr lang="zh-CN" altLang="en-US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en-US" altLang="zh-CN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5500</a:t>
                      </a: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多万顷 </a:t>
                      </a:r>
                      <a:endParaRPr lang="zh-CN" altLang="en-US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endParaRPr lang="zh-CN" altLang="zh-CN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</a:tr>
              <a:tr h="1355090"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latin typeface="黑体" panose="02010609060101010101" charset="-122"/>
                          <a:ea typeface="黑体" panose="02010609060101010101" charset="-122"/>
                        </a:rPr>
                        <a:t>粮仓 </a:t>
                      </a:r>
                      <a:endParaRPr lang="zh-CN" altLang="en-US" sz="3200" b="1"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大兴太仓 </a:t>
                      </a:r>
                      <a:endParaRPr lang="zh-CN" altLang="en-US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洛阳含嘉</a:t>
                      </a:r>
                      <a:r>
                        <a:rPr lang="zh-CN" altLang="en-US" sz="3200" b="1" smtClean="0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仓洛</a:t>
                      </a:r>
                      <a:r>
                        <a:rPr lang="zh-CN" altLang="en-US" sz="3200" b="1">
                          <a:solidFill>
                            <a:srgbClr val="404040"/>
                          </a:solidFill>
                          <a:latin typeface="黑体" panose="02010609060101010101" charset="-122"/>
                          <a:ea typeface="黑体" panose="02010609060101010101" charset="-122"/>
                        </a:rPr>
                        <a:t>口仓 </a:t>
                      </a:r>
                      <a:endParaRPr lang="zh-CN" altLang="en-US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  <a:tc>
                  <a:txBody>
                    <a:bodyPr vert="horz" wrap="square"/>
                    <a:lstStyle>
                      <a:lvl1pPr marL="323850" lvl="0" indent="-32385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02310" lvl="1" indent="-27051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080135" lvl="2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512570" lvl="3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–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944370" lvl="4" indent="-215900" algn="l" defTabSz="864235" rtl="0" eaLnBrk="0" fontAlgn="base" hangingPunct="0">
                        <a:spcBef>
                          <a:spcPct val="25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»"/>
                        <a:defRPr sz="189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0" lvl="0" indent="0" algn="ctr" defTabSz="914400">
                        <a:buFontTx/>
                        <a:buNone/>
                      </a:pPr>
                      <a:endParaRPr lang="zh-CN" altLang="zh-CN" sz="3200" b="1">
                        <a:solidFill>
                          <a:srgbClr val="404040"/>
                        </a:solidFill>
                        <a:latin typeface="黑体" panose="02010609060101010101" charset="-122"/>
                        <a:ea typeface="黑体" panose="02010609060101010101" charset="-122"/>
                      </a:endParaRPr>
                    </a:p>
                  </a:txBody>
                  <a:tcPr marL="72563" marR="72563" marT="43566" marB="43566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00">
                        <a:alpha val="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83357" name="Rectangle 250"/>
          <p:cNvSpPr/>
          <p:nvPr>
            <p:custDataLst>
              <p:tags r:id="rId3"/>
            </p:custDataLst>
          </p:nvPr>
        </p:nvSpPr>
        <p:spPr>
          <a:xfrm>
            <a:off x="8498523" y="2321560"/>
            <a:ext cx="2519363" cy="755650"/>
          </a:xfrm>
          <a:prstGeom prst="rect">
            <a:avLst/>
          </a:prstGeom>
          <a:noFill/>
          <a:ln w="9525">
            <a:noFill/>
          </a:ln>
        </p:spPr>
        <p:txBody>
          <a:bodyPr lIns="78142" tIns="39071" rIns="78142" bIns="390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人口激增 </a:t>
            </a:r>
            <a:endParaRPr kumimoji="0" lang="zh-CN" altLang="en-US" sz="44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483358" name="Rectangle 251"/>
          <p:cNvSpPr/>
          <p:nvPr>
            <p:custDataLst>
              <p:tags r:id="rId4"/>
            </p:custDataLst>
          </p:nvPr>
        </p:nvSpPr>
        <p:spPr>
          <a:xfrm>
            <a:off x="8498840" y="3646488"/>
            <a:ext cx="2420938" cy="755650"/>
          </a:xfrm>
          <a:prstGeom prst="rect">
            <a:avLst/>
          </a:prstGeom>
          <a:noFill/>
          <a:ln w="9525">
            <a:noFill/>
          </a:ln>
        </p:spPr>
        <p:txBody>
          <a:bodyPr wrap="none" lIns="78142" tIns="39071" rIns="78142" bIns="390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垦田扩大</a:t>
            </a:r>
            <a:endParaRPr kumimoji="0" lang="zh-CN" altLang="en-US" sz="44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  <p:sp>
        <p:nvSpPr>
          <p:cNvPr id="483359" name="Rectangle 252"/>
          <p:cNvSpPr/>
          <p:nvPr>
            <p:custDataLst>
              <p:tags r:id="rId5"/>
            </p:custDataLst>
          </p:nvPr>
        </p:nvSpPr>
        <p:spPr>
          <a:xfrm>
            <a:off x="8498840" y="5013325"/>
            <a:ext cx="2420938" cy="757238"/>
          </a:xfrm>
          <a:prstGeom prst="rect">
            <a:avLst/>
          </a:prstGeom>
          <a:noFill/>
          <a:ln w="9525">
            <a:noFill/>
          </a:ln>
        </p:spPr>
        <p:txBody>
          <a:bodyPr wrap="none" lIns="78142" tIns="39071" rIns="78142" bIns="3907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12192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  <a:cs typeface="+mn-cs"/>
              </a:rPr>
              <a:t>粮仓丰实</a:t>
            </a:r>
            <a:endParaRPr kumimoji="0" lang="zh-CN" altLang="en-US" sz="44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3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83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83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3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83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3357" grpId="0"/>
      <p:bldP spid="483358" grpId="0"/>
      <p:bldP spid="48335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313680" y="1254760"/>
            <a:ext cx="174625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>
                <a:solidFill>
                  <a:schemeClr val="tx2">
                    <a:lumMod val="90000"/>
                    <a:lumOff val="1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pture it" pitchFamily="2" charset="0"/>
                <a:ea typeface="宋体" panose="02010600030101010101" pitchFamily="2" charset="-122"/>
                <a:sym typeface="+mn-ea"/>
              </a:rPr>
              <a:t>02</a:t>
            </a:r>
            <a:endParaRPr lang="en-US" altLang="zh-CN" sz="9600">
              <a:solidFill>
                <a:schemeClr val="tx2">
                  <a:lumMod val="90000"/>
                  <a:lumOff val="10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pture it" pitchFamily="2" charset="0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82140" y="3091815"/>
            <a:ext cx="860933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5400">
                <a:latin typeface="华文琥珀" panose="02010800040101010101" charset="-122"/>
                <a:ea typeface="华文琥珀" panose="02010800040101010101" charset="-122"/>
              </a:rPr>
              <a:t>开通大运河</a:t>
            </a:r>
            <a:endParaRPr lang="zh-CN" sz="5400">
              <a:latin typeface="华文琥珀" panose="02010800040101010101" charset="-122"/>
              <a:ea typeface="华文琥珀" panose="0201080004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72705" name="文本框 114691"/>
          <p:cNvSpPr txBox="1"/>
          <p:nvPr>
            <p:custDataLst>
              <p:tags r:id="rId2"/>
            </p:custDataLst>
          </p:nvPr>
        </p:nvSpPr>
        <p:spPr>
          <a:xfrm>
            <a:off x="474980" y="1136968"/>
            <a:ext cx="11072813" cy="684212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700" b="1">
                <a:latin typeface="微软雅黑" panose="020b0503020204020204" charset="-122"/>
                <a:ea typeface="微软雅黑" panose="020b0503020204020204" charset="-122"/>
              </a:rPr>
              <a:t>隋炀帝时为什么能够开通纵贯南北的大运河？（条件）</a:t>
            </a:r>
            <a:endParaRPr lang="zh-CN" altLang="en-US" sz="37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6403" name="文本框 114696"/>
          <p:cNvSpPr txBox="1"/>
          <p:nvPr/>
        </p:nvSpPr>
        <p:spPr>
          <a:xfrm>
            <a:off x="384175" y="1989455"/>
            <a:ext cx="10614025" cy="1105535"/>
          </a:xfrm>
          <a:prstGeom prst="rect">
            <a:avLst/>
          </a:prstGeom>
          <a:noFill/>
          <a:ln w="9525">
            <a:noFill/>
          </a:ln>
        </p:spPr>
        <p:txBody>
          <a:bodyPr wrap="square"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）隋文帝在位的二十多年里，隋朝经济繁荣，使隋炀帝开通大运河具备了经济实力。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6404" name="文本框 114697"/>
          <p:cNvSpPr txBox="1"/>
          <p:nvPr/>
        </p:nvSpPr>
        <p:spPr>
          <a:xfrm>
            <a:off x="383540" y="3633788"/>
            <a:ext cx="11288713" cy="615950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）隋朝国家的统一，使隋炀帝有征发几百万人的可能性。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86405" name="文本框 114698"/>
          <p:cNvSpPr txBox="1"/>
          <p:nvPr/>
        </p:nvSpPr>
        <p:spPr>
          <a:xfrm>
            <a:off x="383223" y="4785995"/>
            <a:ext cx="9556750" cy="608013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3200" b="1"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）有前代开凿的几段古运河为基础。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6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6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8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8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6403" grpId="0"/>
      <p:bldP spid="486404" grpId="0"/>
      <p:bldP spid="48640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11175" y="1254760"/>
            <a:ext cx="6595745" cy="25082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2800">
                <a:latin typeface="黑体" panose="02010609060101010101" charset="-122"/>
                <a:ea typeface="黑体" panose="02010609060101010101" charset="-122"/>
                <a:sym typeface="+mn-ea"/>
              </a:rPr>
              <a:t>中国古代在没有铁路、汽车等交通工具的条件下，陆路运输粮食只能利用车、马，靠人力、畜力进行，运量小，速度慢，费用大。而水运粮食比起陆运，运量大，速度快，费用小。</a:t>
            </a: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buFontTx/>
            </a:pPr>
            <a:endParaRPr lang="zh-CN" altLang="en-US" sz="2800">
              <a:solidFill>
                <a:srgbClr val="0D0D0D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901950" y="4438650"/>
            <a:ext cx="6096000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  <a:buFontTx/>
            </a:pPr>
            <a:r>
              <a:rPr lang="zh-CN" altLang="en-US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目的：</a:t>
            </a:r>
            <a:r>
              <a:rPr lang="zh-CN" altLang="zh-CN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为了加强南北交通，</a:t>
            </a:r>
            <a:endParaRPr lang="en-US" altLang="zh-CN" sz="4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914400">
              <a:lnSpc>
                <a:spcPct val="120000"/>
              </a:lnSpc>
              <a:buFontTx/>
            </a:pPr>
            <a:r>
              <a:rPr lang="zh-CN" altLang="zh-CN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巩固隋王朝对全国的统治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。</a:t>
            </a:r>
            <a:endParaRPr lang="zh-CN" altLang="en-US" sz="4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76801" name="文本框 135169"/>
          <p:cNvSpPr txBox="1"/>
          <p:nvPr>
            <p:custDataLst>
              <p:tags r:id="rId2"/>
            </p:custDataLst>
          </p:nvPr>
        </p:nvSpPr>
        <p:spPr>
          <a:xfrm>
            <a:off x="678815" y="1254443"/>
            <a:ext cx="6338570" cy="612775"/>
          </a:xfrm>
          <a:prstGeom prst="rect">
            <a:avLst/>
          </a:prstGeom>
          <a:noFill/>
          <a:ln w="9525">
            <a:noFill/>
          </a:ln>
        </p:spPr>
        <p:txBody>
          <a:bodyPr wrap="none"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200">
                <a:latin typeface="黑体" panose="02010609060101010101" charset="-122"/>
                <a:ea typeface="黑体" panose="02010609060101010101" charset="-122"/>
              </a:rPr>
              <a:t>隋朝的大运河</a:t>
            </a:r>
            <a:r>
              <a:rPr lang="zh-CN" altLang="en-US" sz="2400">
                <a:latin typeface="黑体" panose="02010609060101010101" charset="-122"/>
                <a:ea typeface="黑体" panose="02010609060101010101" charset="-122"/>
              </a:rPr>
              <a:t>（隋炀帝 </a:t>
            </a:r>
            <a:r>
              <a:rPr lang="en-US" altLang="zh-CN" sz="2400">
                <a:latin typeface="黑体" panose="02010609060101010101" charset="-122"/>
                <a:ea typeface="黑体" panose="02010609060101010101" charset="-122"/>
              </a:rPr>
              <a:t>605</a:t>
            </a:r>
            <a:r>
              <a:rPr lang="zh-CN" altLang="en-US" sz="2400">
                <a:latin typeface="黑体" panose="02010609060101010101" charset="-122"/>
                <a:ea typeface="黑体" panose="02010609060101010101" charset="-122"/>
              </a:rPr>
              <a:t>年开始开凿）</a:t>
            </a:r>
            <a:endParaRPr lang="zh-CN" altLang="en-US" sz="24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90530" name="Text Box 40"/>
          <p:cNvSpPr txBox="1"/>
          <p:nvPr/>
        </p:nvSpPr>
        <p:spPr>
          <a:xfrm>
            <a:off x="5446713" y="1846263"/>
            <a:ext cx="5951537" cy="2919095"/>
          </a:xfrm>
          <a:prstGeom prst="rect">
            <a:avLst/>
          </a:prstGeom>
          <a:noFill/>
          <a:ln w="9525">
            <a:noFill/>
          </a:ln>
        </p:spPr>
        <p:txBody>
          <a:bodyPr lIns="121917" tIns="60958" rIns="121917" bIns="60958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30000"/>
              </a:lnSpc>
              <a:buFontTx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概况：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defTabSz="1219200">
              <a:lnSpc>
                <a:spcPct val="130000"/>
              </a:lnSpc>
              <a:buFontTx/>
            </a:pP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三点：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defTabSz="1219200">
              <a:lnSpc>
                <a:spcPct val="130000"/>
              </a:lnSpc>
              <a:buFontTx/>
            </a:pP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四段：</a:t>
            </a:r>
            <a:endParaRPr lang="zh-CN" altLang="en-US" sz="2800" b="1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1219200">
              <a:lnSpc>
                <a:spcPct val="130000"/>
              </a:lnSpc>
              <a:buFontTx/>
            </a:pPr>
            <a:endParaRPr lang="zh-CN" altLang="en-US" sz="2800" b="1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defTabSz="1219200">
              <a:lnSpc>
                <a:spcPct val="130000"/>
              </a:lnSpc>
              <a:buFontTx/>
            </a:pP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五大水系：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</a:rPr>
              <a:t>       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548755" y="2520315"/>
            <a:ext cx="45065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涿郡、洛阳（中心）、余杭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548755" y="3109595"/>
            <a:ext cx="45065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永济渠、通济渠、邗沟、江   南河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218680" y="4243705"/>
            <a:ext cx="450659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海河、黄河、淮河、长江、钱塘江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90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0530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3540" y="609600"/>
            <a:ext cx="609600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·</a:t>
            </a:r>
            <a:r>
              <a:rPr lang="zh-CN" altLang="en-US" sz="3600" b="1">
                <a:solidFill>
                  <a:srgbClr val="00206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知识讲解</a:t>
            </a:r>
            <a:endParaRPr lang="zh-CN" altLang="en-US" sz="3600" b="1">
              <a:solidFill>
                <a:srgbClr val="00206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83540" y="3684270"/>
            <a:ext cx="6833870" cy="1764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千里长河一旦开，亡隋波浪九天来。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锦帆未落干戈起，惆怅龙舟更不回。        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               </a:t>
            </a:r>
            <a:r>
              <a:rPr lang="en-US" altLang="zh-CN" sz="3200" noProof="0">
                <a:ln>
                  <a:noFill/>
                </a:ln>
                <a:effectLst/>
                <a:uLnTx/>
                <a:uFillTx/>
                <a:latin typeface="+mn-ea"/>
                <a:sym typeface="+mn-ea"/>
              </a:rPr>
              <a:t>——</a:t>
            </a:r>
            <a:r>
              <a:rPr lang="zh-CN" altLang="en-US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胡曾</a:t>
            </a:r>
            <a:r>
              <a:rPr lang="en-US" altLang="zh-CN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《</a:t>
            </a:r>
            <a:r>
              <a:rPr lang="zh-CN" altLang="en-US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汴水</a:t>
            </a:r>
            <a:r>
              <a:rPr lang="en-US" altLang="zh-CN" sz="3200" noProof="0">
                <a:ln>
                  <a:noFill/>
                </a:ln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》</a:t>
            </a:r>
            <a:endParaRPr lang="en-US" altLang="zh-CN" sz="3200" noProof="0">
              <a:ln>
                <a:noFill/>
              </a:ln>
              <a:effectLst/>
              <a:uLnTx/>
              <a:uFillTx/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71170" y="1372870"/>
            <a:ext cx="5200650" cy="1799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00">
                <a:latin typeface="黑体" panose="02010609060101010101" charset="-122"/>
                <a:ea typeface="黑体" panose="02010609060101010101" charset="-122"/>
                <a:sym typeface="+mn-ea"/>
              </a:rPr>
              <a:t>北通涿郡之渔商，南运江都之转输，其为利也博哉！</a:t>
            </a:r>
            <a:endParaRPr lang="zh-CN" altLang="en-US" sz="3700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818505" y="1473200"/>
            <a:ext cx="5891530" cy="1799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Tx/>
            </a:pPr>
            <a:r>
              <a:rPr lang="zh-CN" altLang="en-US" sz="3700" b="1">
                <a:latin typeface="黑体" panose="02010609060101010101" charset="-122"/>
                <a:ea typeface="黑体" panose="02010609060101010101" charset="-122"/>
                <a:sym typeface="+mn-ea"/>
              </a:rPr>
              <a:t>意义（作用）</a:t>
            </a:r>
            <a:r>
              <a:rPr lang="zh-CN" altLang="en-US" sz="3700" b="1">
                <a:solidFill>
                  <a:schemeClr val="tx2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：</a:t>
            </a:r>
            <a:r>
              <a:rPr lang="zh-CN" altLang="en-US" sz="37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大运河的开通，加强了南北地区</a:t>
            </a:r>
            <a:r>
              <a:rPr lang="zh-CN" altLang="en-US" sz="37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政治</a:t>
            </a:r>
            <a:r>
              <a:rPr lang="zh-CN" altLang="en-US" sz="37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、</a:t>
            </a:r>
            <a:r>
              <a:rPr lang="zh-CN" altLang="en-US" sz="37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经济</a:t>
            </a:r>
            <a:r>
              <a:rPr lang="zh-CN" altLang="en-US" sz="37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和</a:t>
            </a:r>
            <a:r>
              <a:rPr lang="zh-CN" altLang="en-US" sz="37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文化</a:t>
            </a:r>
            <a:r>
              <a:rPr lang="zh-CN" altLang="en-US" sz="37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交流。</a:t>
            </a:r>
            <a:endParaRPr lang="zh-CN" altLang="en-US" sz="37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067550" y="3782695"/>
            <a:ext cx="4642485" cy="1568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开凿运河带来沉重的徭役负担，加速了隋朝的灭亡。</a:t>
            </a:r>
            <a:endParaRPr lang="zh-CN" altLang="en-US" sz="3200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https://d.book118.com/275312304002011123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  <p:tag name="TABLE_ENDDRAG_ORIGIN_RECT" val="806*376"/>
  <p:tag name="TABLE_ENDDRAG_RECT" val="61*98*806*376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4874CB"/>
      </a:accent1>
      <a:accent2>
        <a:srgbClr val="E6724B"/>
      </a:accent2>
      <a:accent3>
        <a:srgbClr val="EFBB1F"/>
      </a:accent3>
      <a:accent4>
        <a:srgbClr val="75BD42"/>
      </a:accent4>
      <a:accent5>
        <a:srgbClr val="30C0B4"/>
      </a:accent5>
      <a:accent6>
        <a:srgbClr val="E05269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微软雅黑</vt:lpstr>
      <vt:lpstr>仿宋</vt:lpstr>
      <vt:lpstr>宋体</vt:lpstr>
      <vt:lpstr>楷体</vt:lpstr>
      <vt:lpstr>Times New Roman</vt:lpstr>
      <vt:lpstr>Capture it</vt:lpstr>
      <vt:lpstr>华文琥珀</vt:lpstr>
      <vt:lpstr>黑体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2024-09-26T17:06:22.338</cp:lastPrinted>
  <dcterms:created xsi:type="dcterms:W3CDTF">2024-09-26T09:06:22Z</dcterms:created>
  <dcterms:modified xsi:type="dcterms:W3CDTF">2024-09-26T09:06:24Z</dcterms:modified>
</cp:coreProperties>
</file>