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D179D-00D3-45DE-981C-764F1BB5761A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1C7E6-46EB-49E9-ADE7-6BD55595B01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4100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621C7E6-46EB-49E9-ADE7-6BD55595B01C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435920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FCEE64D-EEAD-4B68-A2F0-1D6D3A29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F951A9D-2F66-4EBB-9B19-FBA49E72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D281C64-D594-4B43-883D-7A485C13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49A093-062B-4B33-8A6C-6546DE9A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885C641-0029-4208-B9BC-6D8CEB4F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0CA7511-DCE3-4E85-97AF-00F838F7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2E0B6EA-4ADF-4407-9D56-AA4555C3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7EABF3D-2C48-4C79-8324-76ADADE8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9044AF3-F883-4AD4-AEFD-1F76B8523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A95DF0D-6991-4686-9778-98995EAF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BE0FAF0-916E-4250-979F-247604740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CA709C2-FE5E-5F09-AB5F-07803C355560}"/>
              </a:ext>
            </a:extLst>
          </p:cNvPr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99B6150-D866-F3F6-2102-1FC1495254DC}"/>
              </a:ext>
            </a:extLst>
          </p:cNvPr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1FBDFEC-E4A5-8701-EAA9-F1B22800C2C1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5BEDEF9-8A28-A492-3D5F-4EA2C2ED8C95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B8ACC22-D670-1E94-F72D-34DFE338BA54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16839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814C9B-A77F-2EAC-9A0D-446DA90F3BD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1094795-A4AC-EC42-E141-6AC4B69D3C15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7C5119-4CD4-7F39-C31E-981F0AED2CC3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A195F1D-FEB6-FBA6-A5E6-249872027D08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D312251-AC39-0E39-1B3D-E94358DC08A7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976410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C8DE82A-E13A-B77A-BCF9-7ECE5B638BF6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628784F-B8DA-D97C-A263-DB04270D0A23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AD3A390-B22F-2E05-6AD8-A73FC9609F38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37E617B-3EFC-8F14-E802-D3BB33E23A33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1CD4B50-D1D7-26A3-6C03-AA298A192515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48687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7A269E1-8590-710C-6A62-A7F88860FB3F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F821CB7-1CA2-6C51-2011-315CAA1151AB}"/>
              </a:ext>
            </a:extLst>
          </p:cNvPr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B6B22A7-208F-07F5-0FC9-E6FF37160833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E5B39B0-548B-2106-08C8-F5B2BC30693E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D7FA660-5BA2-35CC-AC2F-29520762B46E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DEF3882-42EA-8E8B-5DC3-8AFEC9E357DD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083368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5427C1B-811F-A9A9-340E-8C4CE0795B53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196B554-92C5-01D1-5526-F17374AD67DE}"/>
              </a:ext>
            </a:extLst>
          </p:cNvPr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A0EDCF9-DAE8-1A45-7409-38B3026E5A14}"/>
              </a:ext>
            </a:extLst>
          </p:cNvPr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B8E1B41-EE84-2EBE-E513-6CAF613180AB}"/>
              </a:ext>
            </a:extLst>
          </p:cNvPr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F5C31EBF-7C22-4FD1-35AE-6E181BAB3B33}"/>
              </a:ext>
            </a:extLst>
          </p:cNvPr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A0BD1B52-ACD8-08A5-4C3C-C645B84D8DA4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130E3286-60CD-FA69-F3A5-BB598790222A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6BB529DF-7948-5976-68DB-1BB41967FE25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179335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4E97BC-E316-7C31-656E-9D41E73AC8A9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5D1EE0D-5A0F-053E-BC2C-401455B0758D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A4D7728-8B96-D520-5D23-3E504FAC8A33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0BC7DAE-FCC2-E9DC-4594-D904485A1ED0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2552925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3B4560E-A668-3751-F15C-55B3B0283BC6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404B9BD-B798-D9A5-2F2F-D9B783D7CC3F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997EFC8-5530-EBC4-F58E-58E11557904D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73146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7C48BD-4120-A155-B19A-09AA592F9ECD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D944AEA-2BA7-EF79-32EA-0F7479BDF6F4}"/>
              </a:ext>
            </a:extLst>
          </p:cNvPr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2727233-4B82-F51A-A420-6F080A7956FD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A44E5AD-A503-725F-3112-B768BC3122F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03F3D5A3-C342-6578-CD7C-2A220ECA694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EB7FFBE-D061-2967-9673-0FE513E2B202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52507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9838A1F-07F7-1B17-8530-EB4B0BE949DC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B07F2C9-5FB0-395C-EF0B-77000A75C487}"/>
              </a:ext>
            </a:extLst>
          </p:cNvPr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18B46A74-ABD6-A92A-7965-AEA3428799B0}"/>
              </a:ext>
            </a:extLst>
          </p:cNvPr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8E72F13-295A-DA6D-4937-E709A8F182BA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04981EF-C3B3-93A7-0AE8-666397106234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A42A62F-623C-99F4-1A80-6F8A9A0EAE6C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855241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3A5DDB5-1A47-8915-27AB-D93C44F3254D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BBF742A-D288-275C-FCFC-57D4B49E1AA2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2A780C8-B0C1-7377-B568-398581593D21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B4230D1-6750-962F-E088-ACCB7CC535B7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C20854-789C-CC33-2E90-7C4A6B5EBF33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29611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F3C07080-63FE-216B-021E-C4E15BD1180E}"/>
              </a:ext>
            </a:extLst>
          </p:cNvPr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876B538-8114-2B75-FA03-E47DAAF23120}"/>
              </a:ext>
            </a:extLst>
          </p:cNvPr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3A9F956-F8EA-A6B2-53D0-E772374C0272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F9294DF-05E1-95B0-D1E4-012B8E49BC1C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0E1D03C-FD49-8D72-C521-9E8C8852D13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793989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DC1FFCC1-D6B2-D4DB-8C14-720A562B2066}"/>
              </a:ext>
            </a:extLst>
          </p:cNvPr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1B6FA47-66FD-748D-EE03-44A6A2B234C0}"/>
              </a:ext>
            </a:extLst>
          </p:cNvPr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2BA2C4A-114E-B180-4827-77EEF1A63334}"/>
              </a:ext>
            </a:extLst>
          </p:cNvPr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8645D1C-E2CE-4182-9AA9-36E031272A7C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79B278-6F24-BD9A-E235-64D0D06C017F}"/>
              </a:ext>
            </a:extLst>
          </p:cNvPr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BD9104D-B7A5-21C2-8341-10BE9CC217C5}"/>
              </a:ext>
            </a:extLst>
          </p:cNvPr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35EE7EC-4116-46D3-BFD3-70A60778808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83399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image" Target="../media/image2.png" /><Relationship Id="rId8" Type="http://schemas.openxmlformats.org/officeDocument/2006/relationships/tags" Target="../tags/tag1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33" Type="http://schemas.openxmlformats.org/officeDocument/2006/relationships/tags" Target="../tags/tag208.xml" /><Relationship Id="rId34" Type="http://schemas.openxmlformats.org/officeDocument/2006/relationships/tags" Target="../tags/tag209.xml" /><Relationship Id="rId35" Type="http://schemas.openxmlformats.org/officeDocument/2006/relationships/tags" Target="../tags/tag210.xml" /><Relationship Id="rId36" Type="http://schemas.openxmlformats.org/officeDocument/2006/relationships/tags" Target="../tags/tag211.xml" /><Relationship Id="rId37" Type="http://schemas.openxmlformats.org/officeDocument/2006/relationships/tags" Target="../tags/tag212.xml" /><Relationship Id="rId38" Type="http://schemas.openxmlformats.org/officeDocument/2006/relationships/tags" Target="../tags/tag213.xml" /><Relationship Id="rId39" Type="http://schemas.openxmlformats.org/officeDocument/2006/relationships/tags" Target="../tags/tag214.xml" /><Relationship Id="rId4" Type="http://schemas.openxmlformats.org/officeDocument/2006/relationships/tags" Target="../tags/tag179.xml" /><Relationship Id="rId40" Type="http://schemas.openxmlformats.org/officeDocument/2006/relationships/tags" Target="../tags/tag215.xml" /><Relationship Id="rId41" Type="http://schemas.openxmlformats.org/officeDocument/2006/relationships/tags" Target="../tags/tag216.xml" /><Relationship Id="rId42" Type="http://schemas.openxmlformats.org/officeDocument/2006/relationships/tags" Target="../tags/tag217.xml" /><Relationship Id="rId43" Type="http://schemas.openxmlformats.org/officeDocument/2006/relationships/tags" Target="../tags/tag218.xml" /><Relationship Id="rId44" Type="http://schemas.openxmlformats.org/officeDocument/2006/relationships/tags" Target="../tags/tag219.xml" /><Relationship Id="rId45" Type="http://schemas.openxmlformats.org/officeDocument/2006/relationships/tags" Target="../tags/tag220.xml" /><Relationship Id="rId46" Type="http://schemas.openxmlformats.org/officeDocument/2006/relationships/tags" Target="../tags/tag221.xml" /><Relationship Id="rId47" Type="http://schemas.openxmlformats.org/officeDocument/2006/relationships/tags" Target="../tags/tag222.xml" /><Relationship Id="rId48" Type="http://schemas.openxmlformats.org/officeDocument/2006/relationships/tags" Target="../tags/tag223.xml" /><Relationship Id="rId49" Type="http://schemas.openxmlformats.org/officeDocument/2006/relationships/tags" Target="../tags/tag224.xml" /><Relationship Id="rId5" Type="http://schemas.openxmlformats.org/officeDocument/2006/relationships/tags" Target="../tags/tag180.xml" /><Relationship Id="rId50" Type="http://schemas.openxmlformats.org/officeDocument/2006/relationships/tags" Target="../tags/tag225.xml" /><Relationship Id="rId51" Type="http://schemas.openxmlformats.org/officeDocument/2006/relationships/tags" Target="../tags/tag226.xml" /><Relationship Id="rId52" Type="http://schemas.openxmlformats.org/officeDocument/2006/relationships/tags" Target="../tags/tag227.xml" /><Relationship Id="rId53" Type="http://schemas.openxmlformats.org/officeDocument/2006/relationships/tags" Target="../tags/tag228.xml" /><Relationship Id="rId54" Type="http://schemas.openxmlformats.org/officeDocument/2006/relationships/tags" Target="../tags/tag229.xml" /><Relationship Id="rId55" Type="http://schemas.openxmlformats.org/officeDocument/2006/relationships/tags" Target="../tags/tag230.xml" /><Relationship Id="rId56" Type="http://schemas.openxmlformats.org/officeDocument/2006/relationships/tags" Target="../tags/tag231.xml" /><Relationship Id="rId57" Type="http://schemas.openxmlformats.org/officeDocument/2006/relationships/tags" Target="../tags/tag232.xml" /><Relationship Id="rId58" Type="http://schemas.openxmlformats.org/officeDocument/2006/relationships/tags" Target="../tags/tag233.xml" /><Relationship Id="rId59" Type="http://schemas.openxmlformats.org/officeDocument/2006/relationships/tags" Target="../tags/tag234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image" Target="../media/image4.png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image" Target="../media/image3.png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.png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18" Type="http://schemas.openxmlformats.org/officeDocument/2006/relationships/tags" Target="../tags/tag302.xml" /><Relationship Id="rId19" Type="http://schemas.openxmlformats.org/officeDocument/2006/relationships/image" Target="../media/image8.png" /><Relationship Id="rId2" Type="http://schemas.openxmlformats.org/officeDocument/2006/relationships/tags" Target="../tags/tag288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6.jpeg" /><Relationship Id="rId7" Type="http://schemas.openxmlformats.org/officeDocument/2006/relationships/tags" Target="../tags/tag292.xml" /><Relationship Id="rId8" Type="http://schemas.openxmlformats.org/officeDocument/2006/relationships/image" Target="../media/image7.png" /><Relationship Id="rId9" Type="http://schemas.openxmlformats.org/officeDocument/2006/relationships/tags" Target="../tags/tag2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image" Target="../media/image9.png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35.xml" /><Relationship Id="rId11" Type="http://schemas.openxmlformats.org/officeDocument/2006/relationships/image" Target="../media/image14.png" /><Relationship Id="rId12" Type="http://schemas.openxmlformats.org/officeDocument/2006/relationships/tags" Target="../tags/tag336.xml" /><Relationship Id="rId13" Type="http://schemas.openxmlformats.org/officeDocument/2006/relationships/image" Target="../media/image15.png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2" Type="http://schemas.openxmlformats.org/officeDocument/2006/relationships/tags" Target="../tags/tag331.xml" /><Relationship Id="rId3" Type="http://schemas.openxmlformats.org/officeDocument/2006/relationships/image" Target="../media/image10.png" /><Relationship Id="rId4" Type="http://schemas.openxmlformats.org/officeDocument/2006/relationships/tags" Target="../tags/tag332.xml" /><Relationship Id="rId5" Type="http://schemas.openxmlformats.org/officeDocument/2006/relationships/image" Target="../media/image11.png" /><Relationship Id="rId6" Type="http://schemas.openxmlformats.org/officeDocument/2006/relationships/tags" Target="../tags/tag333.xml" /><Relationship Id="rId7" Type="http://schemas.openxmlformats.org/officeDocument/2006/relationships/image" Target="../media/image12.png" /><Relationship Id="rId8" Type="http://schemas.openxmlformats.org/officeDocument/2006/relationships/tags" Target="../tags/tag334.xml" /><Relationship Id="rId9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hyperlink" Target="https://d.book118.com/2753202211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1" title="">
            <a:extLst>
              <a:ext uri="{FF2B5EF4-FFF2-40B4-BE49-F238E27FC236}">
                <a16:creationId xmlns:a16="http://schemas.microsoft.com/office/drawing/2014/main" id="{CCBBF817-561C-9CB6-CEA6-F87C27E5FA31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400051" y="162565"/>
            <a:ext cx="9105900" cy="501650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Aa新华霜剑体" panose="02010600010101010101" pitchFamily="2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Aa新华霜剑体" panose="0201060001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Aa新华霜剑体" panose="0201060001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Aa新华霜剑体" panose="0201060001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Aa新华霜剑体" panose="02010600010101010101" pitchFamily="2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Arial" pitchFamily="34" charset="0"/>
              </a:rPr>
              <a:t>第八单元：</a:t>
            </a:r>
            <a:r>
              <a:rPr lang="en-US" altLang="zh-CN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Arial" pitchFamily="34" charset="0"/>
              </a:rPr>
              <a:t>20</a:t>
            </a:r>
            <a:r>
              <a:rPr lang="zh-CN" altLang="en-US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Arial" pitchFamily="34" charset="0"/>
              </a:rPr>
              <a:t>世纪下半叶冷战时期阶段特征</a:t>
            </a:r>
            <a:r>
              <a:rPr lang="en-US" altLang="zh-CN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  <a:sym typeface="Arial" pitchFamily="34" charset="0"/>
              </a:rPr>
              <a:t>(1945—1991)</a:t>
            </a:r>
          </a:p>
          <a:p>
            <a:endParaRPr lang="en-US" altLang="zh-CN" b="1">
              <a:solidFill>
                <a:srgbClr val="002060"/>
              </a:solidFill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graphicFrame>
        <p:nvGraphicFramePr>
          <p:cNvPr id="5" name="表格 4" title="">
            <a:extLst>
              <a:ext uri="{FF2B5EF4-FFF2-40B4-BE49-F238E27FC236}">
                <a16:creationId xmlns:a16="http://schemas.microsoft.com/office/drawing/2014/main" id="{2FE4CB95-61D2-B5FE-262C-55BEDC31DA93}"/>
              </a:ext>
            </a:extLst>
          </p:cNvPr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07683" y="966161"/>
          <a:ext cx="11957583" cy="589183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79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196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6050">
                <a:tc>
                  <a:txBody>
                    <a:bodyPr vert="horz" wrap="square"/>
                    <a:lstStyle/>
                    <a:p>
                      <a:pPr algn="ctr"/>
                      <a:r>
                        <a:rPr kumimoji="0" lang="zh-CN" altLang="en-US" sz="2400" b="1">
                          <a:solidFill>
                            <a:srgbClr val="3333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总体特征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25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>
                          <a:latin typeface="微软雅黑" pitchFamily="34" charset="-122"/>
                          <a:ea typeface="微软雅黑" pitchFamily="34" charset="-122"/>
                          <a:sym typeface="Arial" pitchFamily="34" charset="0"/>
                        </a:rPr>
                        <a:t>政治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400" b="1"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  <a:p>
                      <a:pPr algn="ctr"/>
                      <a:endParaRPr lang="en-US" altLang="zh-CN" sz="2400" b="1"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  <a:p>
                      <a:pPr algn="ctr"/>
                      <a:endParaRPr lang="en-US" altLang="zh-CN" sz="2400" b="1"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  <a:p>
                      <a:pPr algn="ctr"/>
                      <a:endParaRPr lang="en-US" altLang="zh-CN" sz="2400" b="1"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93293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>
                          <a:latin typeface="微软雅黑" pitchFamily="34" charset="-122"/>
                          <a:ea typeface="微软雅黑" pitchFamily="34" charset="-122"/>
                          <a:sym typeface="Arial" pitchFamily="34" charset="0"/>
                        </a:rPr>
                        <a:t>经济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9916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>
                          <a:latin typeface="微软雅黑" pitchFamily="34" charset="-122"/>
                          <a:ea typeface="微软雅黑" pitchFamily="34" charset="-122"/>
                          <a:sym typeface="Arial" pitchFamily="34" charset="0"/>
                        </a:rPr>
                        <a:t>文化</a:t>
                      </a:r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400" b="1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  <a:sym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count" title="">
            <a:extLst>
              <a:ext uri="{FF2B5EF4-FFF2-40B4-BE49-F238E27FC236}">
                <a16:creationId xmlns:a16="http://schemas.microsoft.com/office/drawing/2014/main" id="{74EE513F-8576-6F53-7AEB-6D28B799DB34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1123950" y="2383980"/>
            <a:ext cx="10655040" cy="1806264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从两极格局向多极化过渡。美苏为争夺世界霸权进行了长时间的“冷战”；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20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世纪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60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～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70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年代，多极化趋势出现；当今世界格局的基本特点是“一超多强”，多极化趋势加强。战后殖民体系的崩溃，是人类历史的巨大进步。和平与发展成为时代主题，人类面对诸多问题和挑战。</a:t>
            </a:r>
            <a:endParaRPr sz="2400" b="1">
              <a:solidFill>
                <a:srgbClr val="00206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2" charset="-122"/>
              <a:sym typeface="Arial" pitchFamily="34" charset="0"/>
            </a:endParaRP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3F5651D9-5AE4-5F2E-E6EA-6217BD87D4A7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210088" y="4415556"/>
            <a:ext cx="10273211" cy="14160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2" charset="-122"/>
                <a:sym typeface="Arial" pitchFamily="34" charset="0"/>
              </a:rPr>
              <a:t>资本主义世界经济体系的重建、社会主义国家与资本主义国家经济体制的调整，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两种现代化模式发生冲突和自我调整，两种制度从冷战相持到和平竞争、相互借鉴。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  <a:sym typeface="Arial" pitchFamily="34" charset="0"/>
              </a:rPr>
              <a:t>经济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2" charset="-122"/>
                <a:sym typeface="Arial" pitchFamily="34" charset="0"/>
              </a:rPr>
              <a:t>区域集团化与经济全球化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05D7E1D3-CD74-B925-B1E7-34EC36F4B68D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975819" y="5929294"/>
            <a:ext cx="109513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79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ahoma" pitchFamily="34" charset="0"/>
              </a:rPr>
              <a:t>第三次科技革命，信息技术迅猛发展，人类进入“信息时代”，社会信息化、文化多样化深入发展；现代主义文学、美术、音乐也得到一定程度的发展。</a:t>
            </a:r>
            <a:endParaRPr lang="zh-CN" altLang="en-US" sz="24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  <a:cs typeface="宋体" pitchFamily="2" charset="-122"/>
            </a:endParaRPr>
          </a:p>
        </p:txBody>
      </p:sp>
      <p:sp>
        <p:nvSpPr>
          <p:cNvPr id="9" name="文本占位符 2" title="">
            <a:extLst>
              <a:ext uri="{FF2B5EF4-FFF2-40B4-BE49-F238E27FC236}">
                <a16:creationId xmlns:a16="http://schemas.microsoft.com/office/drawing/2014/main" id="{23538E48-38EF-D826-0FCA-312BF5BFF57E}"/>
              </a:ext>
            </a:extLst>
          </p:cNvPr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8397650" y="374187"/>
            <a:ext cx="2302329" cy="551180"/>
          </a:xfrm>
          <a:solidFill>
            <a:srgbClr val="9966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zh-CN" altLang="en-US" sz="2400" b="1">
              <a:solidFill>
                <a:srgbClr val="002060"/>
              </a:solidFill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" name="Text Box 8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314863" y="1027696"/>
            <a:ext cx="1039136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0" lang="zh-CN" altLang="en-US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两大制度从对峙对抗、到和平竞争并存、相互借鉴，全球联系不断加强，经济全球化到来。</a:t>
            </a:r>
            <a:endParaRPr kumimoji="0" lang="zh-CN" altLang="en-US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10"/>
            </p:custDataLst>
          </p:nvPr>
        </p:nvSpPr>
        <p:spPr>
          <a:xfrm>
            <a:off x="9751006" y="122958"/>
            <a:ext cx="2348720" cy="523220"/>
          </a:xfrm>
          <a:prstGeom prst="rect">
            <a:avLst/>
          </a:prstGeom>
          <a:solidFill>
            <a:srgbClr val="00B0F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段阶特征</a:t>
            </a: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  <p:custDataLst>
      <p:tags r:id="rId11"/>
    </p:custDataLst>
    <p:extLst>
      <p:ext uri="{BB962C8B-B14F-4D97-AF65-F5344CB8AC3E}">
        <p14:creationId xmlns:p14="http://schemas.microsoft.com/office/powerpoint/2010/main" val="118793709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>
            <a:extLst>
              <a:ext uri="{FF2B5EF4-FFF2-40B4-BE49-F238E27FC236}">
                <a16:creationId xmlns:a16="http://schemas.microsoft.com/office/drawing/2014/main" id="{E27EC7B8-00EE-418C-AF41-928024090324}"/>
              </a:ext>
            </a:extLst>
          </p:cNvPr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914400" y="12623"/>
            <a:ext cx="10363200" cy="800193"/>
          </a:xfrm>
        </p:spPr>
        <p:txBody>
          <a:bodyPr>
            <a:normAutofit/>
          </a:bodyPr>
          <a:lstStyle/>
          <a:p>
            <a:r>
              <a:rPr lang="zh-CN" altLang="en-US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</a:t>
            </a:r>
            <a:r>
              <a:rPr lang="en-US" altLang="zh-CN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</a:t>
            </a:r>
            <a:r>
              <a:rPr lang="zh-CN" altLang="en-US" sz="4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讲 资本主义国家的新变化</a:t>
            </a:r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DDC2265A-3AC9-40E0-9A5F-DBAB61AF81A5}"/>
              </a:ext>
            </a:extLst>
          </p:cNvPr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80156" y="812816"/>
            <a:ext cx="1620957" cy="59323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en-US" sz="2800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课程标准</a:t>
            </a:r>
            <a:endParaRPr lang="zh-CN" altLang="zh-CN" sz="2800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EA36E32C-68D1-86A3-CEA6-F35900EEA180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652462" y="1649527"/>
            <a:ext cx="108870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通过了解第二次世界大战后资本主义国家的变化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认识其发展中的成就与问题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7C57CC07-184D-70E8-5769-3B2C93B553C7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533197" y="2501845"/>
            <a:ext cx="10990283" cy="39624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zh-CN" altLang="en-US" sz="2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课标新解读：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战后资本主义的调整：凯恩斯主义、福利国家、滞胀、新自由主义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社会主义国家的改革尝试及评价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亚非拉的独立与崛起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冷战的根源：国家利益与意识形态的对抗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5.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冷战的影响：全面对抗与相对稳定</a:t>
            </a:r>
          </a:p>
          <a:p>
            <a:pPr>
              <a:lnSpc>
                <a:spcPct val="140000"/>
              </a:lnSpc>
            </a:pPr>
            <a:r>
              <a:rPr lang="en-US" altLang="zh-CN" sz="2600" b="1">
                <a:latin typeface="黑体" panose="02010609060101010101" pitchFamily="49" charset="-122"/>
                <a:ea typeface="黑体" panose="02010609060101010101" pitchFamily="49" charset="-122"/>
              </a:rPr>
              <a:t>6.</a:t>
            </a:r>
            <a:r>
              <a:rPr lang="zh-CN" altLang="en-US" sz="2600" b="1">
                <a:latin typeface="黑体" panose="02010609060101010101" pitchFamily="49" charset="-122"/>
                <a:ea typeface="黑体" panose="02010609060101010101" pitchFamily="49" charset="-122"/>
              </a:rPr>
              <a:t>多极化趋势在两极格局中不断发展</a:t>
            </a:r>
            <a:endParaRPr lang="en-US" altLang="zh-CN" sz="2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12382500" y="104267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519908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 title="">
            <a:extLst>
              <a:ext uri="{FF2B5EF4-FFF2-40B4-BE49-F238E27FC236}">
                <a16:creationId xmlns:a16="http://schemas.microsoft.com/office/drawing/2014/main" id="{AD7C0FB0-8B0F-405D-AF9E-69E901A65165}"/>
              </a:ext>
            </a:extLst>
          </p:cNvPr>
          <p:cNvGraphicFramePr>
            <a:graphicFrameLocks noGrp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220470529"/>
              </p:ext>
            </p:extLst>
          </p:nvPr>
        </p:nvGraphicFramePr>
        <p:xfrm>
          <a:off x="99377" y="115887"/>
          <a:ext cx="11993245" cy="6626225"/>
        </p:xfrm>
        <a:graphic>
          <a:graphicData uri="http://schemas.openxmlformats.org/drawingml/2006/table">
            <a:tbl>
              <a:tblPr/>
              <a:tblGrid>
                <a:gridCol w="8591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85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8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05868">
                  <a:extLst>
                    <a:ext uri="{9D8B030D-6E8A-4147-A177-3AD203B41FA5}">
                      <a16:colId xmlns:a16="http://schemas.microsoft.com/office/drawing/2014/main" val="2078664543"/>
                    </a:ext>
                  </a:extLst>
                </a:gridCol>
              </a:tblGrid>
              <a:tr h="505460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lvl="0" algn="ctr" defTabSz="914400" rtl="0" eaLnBrk="1" latinLnBrk="0" hangingPunct="1">
                        <a:lnSpc>
                          <a:spcPct val="100000"/>
                        </a:lnSpc>
                        <a:buClrTx/>
                        <a:buSzTx/>
                        <a:buFontTx/>
                        <a:buNone/>
                      </a:pPr>
                      <a:r>
                        <a:rPr lang="en-US" sz="2400" b="0" i="0" u="none" kern="1200" baseline="0" err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时间</a:t>
                      </a:r>
                      <a:endParaRPr lang="en-US" sz="2400" b="0" i="0" u="none" kern="1200" baseline="0">
                        <a:solidFill>
                          <a:srgbClr val="C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charset="-122"/>
                      </a:endParaRPr>
                    </a:p>
                  </a:txBody>
                  <a:tcPr marL="89176" marR="89176" marT="44586" marB="44586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lvl="0" algn="ctr" defTabSz="914400" eaLnBrk="1" hangingPunct="1">
                        <a:buClrTx/>
                        <a:buSzTx/>
                        <a:buFontTx/>
                        <a:buNone/>
                      </a:pPr>
                      <a:r>
                        <a:rPr lang="en-US" sz="2400" b="0" err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  <a:sym typeface="+mn-ea"/>
                        </a:rPr>
                        <a:t>全国卷</a:t>
                      </a:r>
                      <a:endParaRPr lang="en-US" sz="2400" b="0">
                        <a:solidFill>
                          <a:srgbClr val="C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charset="-122"/>
                        <a:sym typeface="+mn-ea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lvl="0" algn="ctr" defTabSz="914400" eaLnBrk="1" hangingPunct="1">
                        <a:buClrTx/>
                        <a:buSzTx/>
                        <a:buFontTx/>
                        <a:buNone/>
                      </a:pPr>
                      <a:r>
                        <a:rPr lang="en-US" sz="2400" b="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地方卷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lvl="0" algn="ctr" defTabSz="914400" eaLnBrk="1" hangingPunct="1">
                        <a:buClrTx/>
                        <a:buSzTx/>
                        <a:buFontTx/>
                        <a:buNone/>
                      </a:pPr>
                      <a:endParaRPr lang="en-US" sz="2400" b="0">
                        <a:solidFill>
                          <a:srgbClr val="C00000"/>
                        </a:solidFill>
                        <a:latin typeface="黑体" panose="02010609060101010101" charset="-122"/>
                        <a:ea typeface="黑体" panose="02010609060101010101" charset="-122"/>
                        <a:cs typeface="黑体" panose="02010609060101010101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885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2023</a:t>
                      </a:r>
                    </a:p>
                  </a:txBody>
                  <a:tcPr marL="66881" marR="66881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山东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15·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二战后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美国研发投资中用于国防研究的占比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广东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16·“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滞涨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”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后，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适当减少对经济的干预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浙江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15·社会福利开支增加的同时贫困状况并没有缓解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浙江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14·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科学技术的发展【湖南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16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·农业技术变迁呈现出节约劳动力的倾向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浙江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17·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二战后就业人口分布变化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山东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15·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二战后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美国研发投资中用于国防研究的占比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广东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16·“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滞涨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”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后，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适当减少对经济的干预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浙江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15·社会福利开支增加的同时贫困状况并没有缓解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浙江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14·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科学技术的发展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【湖南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16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·农业技术变迁呈现出节约劳动力的倾向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浙江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17·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二战后就业人口分布变化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endParaRPr lang="zh-CN" altLang="en-US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4560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2022</a:t>
                      </a:r>
                    </a:p>
                  </a:txBody>
                  <a:tcPr marL="66881" marR="66881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【甲】35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·美国对待种族问题的态度受冷战意识影响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【海南】9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·体制机制创新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对经济增长的重要性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【湖北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16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·“滞胀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”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后，</a:t>
                      </a:r>
                      <a:r>
                        <a:rPr lang="en-US" altLang="zh-CN" sz="2400" err="1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调整社会保障政策</a:t>
                      </a:r>
                      <a:endParaRPr lang="en-US" altLang="zh-CN" sz="2400">
                        <a:latin typeface="黑体" panose="02010609060101010101" charset="-122"/>
                        <a:ea typeface="黑体" panose="02010609060101010101" charset="-122"/>
                        <a:sym typeface="+mn-ea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【浙江】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月·21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·胡佛仍奉行自由放任政策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【海南】9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·体制机制创新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对经济增长的重要性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【湖北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16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·“滞胀</a:t>
                      </a:r>
                      <a:r>
                        <a:rPr lang="en-US" altLang="zh-CN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”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后，</a:t>
                      </a:r>
                      <a:r>
                        <a:rPr lang="en-US" altLang="zh-CN" sz="2400" b="0" err="1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调整社会保障政策</a:t>
                      </a:r>
                      <a:endParaRPr lang="en-US" altLang="zh-CN" sz="2400" b="0">
                        <a:latin typeface="黑体" panose="02010609060101010101" pitchFamily="49" charset="-122"/>
                        <a:ea typeface="黑体" panose="02010609060101010101" pitchFamily="49" charset="-122"/>
                        <a:sym typeface="+mn-ea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【浙江】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月·21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·胡佛仍奉行自由放任政策</a:t>
                      </a:r>
                      <a:endParaRPr lang="zh-CN" altLang="en-US" sz="2400" b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33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2021</a:t>
                      </a:r>
                    </a:p>
                  </a:txBody>
                  <a:tcPr marL="66881" marR="66881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【乙】34·经典力学和量子学</a:t>
                      </a:r>
                      <a:endParaRPr lang="zh-CN" altLang="en-US" sz="2400" b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【广东】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14·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罗斯福新政的背景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【海南】19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·资本主义国家经济政策的调整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</a:t>
                      </a:r>
                      <a:r>
                        <a:rPr lang="en-US" altLang="zh-CN" sz="2400" err="1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北京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14·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二战后日本的崛起【山东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14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·科技发展对生活的影响具有双重性</a:t>
                      </a:r>
                      <a:endParaRPr lang="en-US" altLang="zh-CN" sz="2400">
                        <a:solidFill>
                          <a:schemeClr val="tx1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【广东】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14·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罗斯福新政的背景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【海南】19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·资本主义国家经济政策的调整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</a:t>
                      </a:r>
                      <a:r>
                        <a:rPr lang="en-US" altLang="zh-CN" sz="2400" b="0" err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北京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14·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二战后日本的崛起【山东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14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·科技发展对生活的影响具有双重性</a:t>
                      </a:r>
                      <a:endParaRPr lang="en-US" altLang="zh-CN" sz="2400" b="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3040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黑体" panose="02010609060101010101" charset="-122"/>
                        </a:rPr>
                        <a:t>2020</a:t>
                      </a:r>
                    </a:p>
                  </a:txBody>
                  <a:tcPr marL="66881" marR="66881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【海南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】17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·罗斯福新政的评价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【海南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18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·二战后资本主义国家的宏观调控</a:t>
                      </a: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【天津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12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胡佛与罗斯福应对大萧条措施的差异【浙江</a:t>
                      </a:r>
                      <a:r>
                        <a:rPr lang="zh-CN" altLang="en-US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】</a:t>
                      </a:r>
                      <a:r>
                        <a:rPr lang="en-US" altLang="zh-CN" sz="2400" b="0">
                          <a:latin typeface="黑体" panose="02010609060101010101" pitchFamily="49" charset="-122"/>
                          <a:ea typeface="黑体" panose="02010609060101010101" pitchFamily="49" charset="-122"/>
                          <a:sym typeface="+mn-ea"/>
                        </a:rPr>
                        <a:t>12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·</a:t>
                      </a:r>
                      <a:r>
                        <a:rPr lang="zh-CN" altLang="en-US" sz="2400" b="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战后资本主义世界经济体系的形成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【海南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】17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·罗斯福新政的评价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【海南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18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·二战后资本主义国家的宏观调控</a:t>
                      </a: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【天津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12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胡佛与罗斯福应对大萧条措施的差异</a:t>
                      </a: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【浙江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12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战后资本主义世界经济体系的形成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【海南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】17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·罗斯福新政的评价</a:t>
                      </a:r>
                    </a:p>
                    <a:p>
                      <a:pPr algn="l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【海南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18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·二战后资本主义国家的宏观调控</a:t>
                      </a: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【天津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12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胡佛与罗斯福应对大萧条措施的差异</a:t>
                      </a:r>
                    </a:p>
                    <a:p>
                      <a:pPr marL="0" marR="0" lvl="0" algn="l" defTabSz="892175" rtl="0" eaLnBrk="1" fontAlgn="auto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【浙江</a:t>
                      </a:r>
                      <a:r>
                        <a:rPr lang="zh-CN" altLang="en-US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】</a:t>
                      </a:r>
                      <a:r>
                        <a:rPr lang="en-US" altLang="zh-CN" sz="2400">
                          <a:latin typeface="黑体" panose="02010609060101010101" charset="-122"/>
                          <a:ea typeface="黑体" panose="02010609060101010101" charset="-122"/>
                          <a:sym typeface="+mn-ea"/>
                        </a:rPr>
                        <a:t>12</a:t>
                      </a:r>
                      <a:r>
                        <a:rPr lang="en-US" altLang="zh-CN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·</a:t>
                      </a:r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战后资本主义世界经济体系的形成</a:t>
                      </a:r>
                    </a:p>
                  </a:txBody>
                  <a:tcPr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5248925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4" name="直接箭头连接符 5" title="">
            <a:extLst>
              <a:ext uri="{FF2B5EF4-FFF2-40B4-BE49-F238E27FC236}">
                <a16:creationId xmlns:a16="http://schemas.microsoft.com/office/drawing/2014/main" id="{DC4C190D-17CC-40FF-9035-0A1360F2D2C4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 flipH="1" flipV="1">
            <a:off x="384175" y="530905"/>
            <a:ext cx="3175" cy="3524885"/>
          </a:xfrm>
          <a:prstGeom prst="line">
            <a:avLst/>
          </a:prstGeom>
          <a:ln w="44450" cap="flat" cmpd="sng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</p:cxnSp>
      <p:cxnSp>
        <p:nvCxnSpPr>
          <p:cNvPr id="5" name="直接箭头连接符 6" title="">
            <a:extLst>
              <a:ext uri="{FF2B5EF4-FFF2-40B4-BE49-F238E27FC236}">
                <a16:creationId xmlns:a16="http://schemas.microsoft.com/office/drawing/2014/main" id="{B97180C9-527E-40BA-8ECB-F878EB43D737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 flipV="1">
            <a:off x="383858" y="3979273"/>
            <a:ext cx="11625262" cy="58737"/>
          </a:xfrm>
          <a:prstGeom prst="line">
            <a:avLst/>
          </a:prstGeom>
          <a:ln w="44450" cap="flat" cmpd="sng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</p:cxnSp>
      <p:sp>
        <p:nvSpPr>
          <p:cNvPr id="6" name="文本框 17" title="">
            <a:extLst>
              <a:ext uri="{FF2B5EF4-FFF2-40B4-BE49-F238E27FC236}">
                <a16:creationId xmlns:a16="http://schemas.microsoft.com/office/drawing/2014/main" id="{D2D94073-80F0-4253-BB8B-623E8D3FAA2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690938" y="4149135"/>
            <a:ext cx="941387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1929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文本框 18" title="">
            <a:extLst>
              <a:ext uri="{FF2B5EF4-FFF2-40B4-BE49-F238E27FC236}">
                <a16:creationId xmlns:a16="http://schemas.microsoft.com/office/drawing/2014/main" id="{5C4ABA52-4D80-4466-A160-CAA79B1ED1B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4976813" y="4149135"/>
            <a:ext cx="939800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1939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8" name="文本框 19" title="">
            <a:extLst>
              <a:ext uri="{FF2B5EF4-FFF2-40B4-BE49-F238E27FC236}">
                <a16:creationId xmlns:a16="http://schemas.microsoft.com/office/drawing/2014/main" id="{C0D45E34-5FC5-4142-BF19-5FD705131546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718175" y="4149135"/>
            <a:ext cx="941388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1945</a:t>
            </a:r>
          </a:p>
        </p:txBody>
      </p:sp>
      <p:sp>
        <p:nvSpPr>
          <p:cNvPr id="9" name="文本框 20" title="">
            <a:extLst>
              <a:ext uri="{FF2B5EF4-FFF2-40B4-BE49-F238E27FC236}">
                <a16:creationId xmlns:a16="http://schemas.microsoft.com/office/drawing/2014/main" id="{BD8F15F1-2480-409A-A7AF-650141512D01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7745413" y="4149135"/>
            <a:ext cx="94138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1973</a:t>
            </a: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0" name="文本框 21" title="">
            <a:extLst>
              <a:ext uri="{FF2B5EF4-FFF2-40B4-BE49-F238E27FC236}">
                <a16:creationId xmlns:a16="http://schemas.microsoft.com/office/drawing/2014/main" id="{F62C209E-E615-4949-AB75-7B0745A5FE79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996363" y="4145960"/>
            <a:ext cx="94138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1982</a:t>
            </a:r>
          </a:p>
        </p:txBody>
      </p:sp>
      <p:sp>
        <p:nvSpPr>
          <p:cNvPr id="11" name="文本框 22" title="">
            <a:extLst>
              <a:ext uri="{FF2B5EF4-FFF2-40B4-BE49-F238E27FC236}">
                <a16:creationId xmlns:a16="http://schemas.microsoft.com/office/drawing/2014/main" id="{C33DAF37-58E4-4500-B83D-F98C6523C479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10421938" y="4149135"/>
            <a:ext cx="941387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1990</a:t>
            </a:r>
          </a:p>
        </p:txBody>
      </p:sp>
      <p:sp>
        <p:nvSpPr>
          <p:cNvPr id="12" name="文本框 14" title="">
            <a:extLst>
              <a:ext uri="{FF2B5EF4-FFF2-40B4-BE49-F238E27FC236}">
                <a16:creationId xmlns:a16="http://schemas.microsoft.com/office/drawing/2014/main" id="{6EB73D2A-B1D3-4EC3-8934-BAB692F25F81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3885724" y="589960"/>
            <a:ext cx="551815" cy="2170113"/>
          </a:xfrm>
          <a:prstGeom prst="rect">
            <a:avLst/>
          </a:prstGeom>
          <a:noFill/>
          <a:ln w="9525">
            <a:noFill/>
          </a:ln>
        </p:spPr>
        <p:txBody>
          <a:bodyPr vert="eaVert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经济大危机</a:t>
            </a:r>
          </a:p>
        </p:txBody>
      </p:sp>
      <p:sp>
        <p:nvSpPr>
          <p:cNvPr id="13" name="文本框 31" title="">
            <a:extLst>
              <a:ext uri="{FF2B5EF4-FFF2-40B4-BE49-F238E27FC236}">
                <a16:creationId xmlns:a16="http://schemas.microsoft.com/office/drawing/2014/main" id="{06092AD7-CDBE-49C6-88F6-4EDBC2273B2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5450840" y="772205"/>
            <a:ext cx="551815" cy="99885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二战</a:t>
            </a:r>
          </a:p>
        </p:txBody>
      </p:sp>
      <p:sp>
        <p:nvSpPr>
          <p:cNvPr id="14" name="文本框 32" title="">
            <a:extLst>
              <a:ext uri="{FF2B5EF4-FFF2-40B4-BE49-F238E27FC236}">
                <a16:creationId xmlns:a16="http://schemas.microsoft.com/office/drawing/2014/main" id="{CFC24071-AF3D-4B0F-B851-8017EAFD7BA3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6924358" y="530905"/>
            <a:ext cx="551815" cy="3070225"/>
          </a:xfrm>
          <a:prstGeom prst="rect">
            <a:avLst/>
          </a:prstGeom>
          <a:noFill/>
          <a:ln w="9525">
            <a:noFill/>
          </a:ln>
        </p:spPr>
        <p:txBody>
          <a:bodyPr vert="eaVert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50－70黄金二十年</a:t>
            </a:r>
          </a:p>
        </p:txBody>
      </p:sp>
      <p:sp>
        <p:nvSpPr>
          <p:cNvPr id="15" name="文本框 33" title="">
            <a:extLst>
              <a:ext uri="{FF2B5EF4-FFF2-40B4-BE49-F238E27FC236}">
                <a16:creationId xmlns:a16="http://schemas.microsoft.com/office/drawing/2014/main" id="{715EA6A4-68BD-4694-BF09-E6C5E117D066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413751" y="445815"/>
            <a:ext cx="551815" cy="314071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经济危机：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滞胀</a:t>
            </a:r>
          </a:p>
        </p:txBody>
      </p:sp>
      <p:sp>
        <p:nvSpPr>
          <p:cNvPr id="16" name="文本框 35" title="">
            <a:extLst>
              <a:ext uri="{FF2B5EF4-FFF2-40B4-BE49-F238E27FC236}">
                <a16:creationId xmlns:a16="http://schemas.microsoft.com/office/drawing/2014/main" id="{4DC24D7D-40BF-4B0C-ADB3-2368DA56D7F1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909810" y="1771060"/>
            <a:ext cx="551815" cy="160178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低速增长</a:t>
            </a:r>
          </a:p>
        </p:txBody>
      </p:sp>
      <p:sp>
        <p:nvSpPr>
          <p:cNvPr id="17" name="TextBox 4" title="">
            <a:extLst>
              <a:ext uri="{FF2B5EF4-FFF2-40B4-BE49-F238E27FC236}">
                <a16:creationId xmlns:a16="http://schemas.microsoft.com/office/drawing/2014/main" id="{1E5F0395-C351-47FC-82EB-8A52DED65E92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2536825" y="4719048"/>
            <a:ext cx="1155700" cy="36830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自由放任</a:t>
            </a:r>
          </a:p>
        </p:txBody>
      </p:sp>
      <p:sp>
        <p:nvSpPr>
          <p:cNvPr id="18" name="TextBox 4" title="">
            <a:extLst>
              <a:ext uri="{FF2B5EF4-FFF2-40B4-BE49-F238E27FC236}">
                <a16:creationId xmlns:a16="http://schemas.microsoft.com/office/drawing/2014/main" id="{916B3042-3D8C-428A-B554-05C358B3916D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4760913" y="4719365"/>
            <a:ext cx="1155700" cy="36830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国家干预</a:t>
            </a:r>
          </a:p>
        </p:txBody>
      </p:sp>
      <p:sp>
        <p:nvSpPr>
          <p:cNvPr id="19" name="TextBox 4" title="">
            <a:extLst>
              <a:ext uri="{FF2B5EF4-FFF2-40B4-BE49-F238E27FC236}">
                <a16:creationId xmlns:a16="http://schemas.microsoft.com/office/drawing/2014/main" id="{FEF41337-F24E-4221-B2A6-5617736B39DE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18500" y="5106715"/>
            <a:ext cx="1344930" cy="39878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减少干预</a:t>
            </a:r>
            <a:endParaRPr lang="zh-CN" altLang="en-US" b="1">
              <a:solidFill>
                <a:prstClr val="black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TextBox 4" title="">
            <a:extLst>
              <a:ext uri="{FF2B5EF4-FFF2-40B4-BE49-F238E27FC236}">
                <a16:creationId xmlns:a16="http://schemas.microsoft.com/office/drawing/2014/main" id="{6667B90E-05BC-4ABC-BE37-0A812129DF4A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4910138" y="5133385"/>
            <a:ext cx="741362" cy="39878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开始</a:t>
            </a:r>
          </a:p>
        </p:txBody>
      </p:sp>
      <p:sp>
        <p:nvSpPr>
          <p:cNvPr id="21" name="TextBox 4" title="">
            <a:extLst>
              <a:ext uri="{FF2B5EF4-FFF2-40B4-BE49-F238E27FC236}">
                <a16:creationId xmlns:a16="http://schemas.microsoft.com/office/drawing/2014/main" id="{4BFBA41D-166D-4A7B-AA40-41F50AE5FCBD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6362700" y="5118145"/>
            <a:ext cx="1213485" cy="39878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大规模</a:t>
            </a:r>
          </a:p>
        </p:txBody>
      </p:sp>
      <p:sp>
        <p:nvSpPr>
          <p:cNvPr id="22" name="TextBox 4" title="">
            <a:extLst>
              <a:ext uri="{FF2B5EF4-FFF2-40B4-BE49-F238E27FC236}">
                <a16:creationId xmlns:a16="http://schemas.microsoft.com/office/drawing/2014/main" id="{2DD0163D-FCD4-4543-9E52-FAA53507AF74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2873375" y="5541373"/>
            <a:ext cx="2143125" cy="368300"/>
          </a:xfrm>
          <a:prstGeom prst="rect">
            <a:avLst/>
          </a:prstGeom>
          <a:noFill/>
          <a:ln w="952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私人垄断资本主义</a:t>
            </a:r>
          </a:p>
        </p:txBody>
      </p:sp>
      <p:cxnSp>
        <p:nvCxnSpPr>
          <p:cNvPr id="23" name="直接连接符 40" title="">
            <a:extLst>
              <a:ext uri="{FF2B5EF4-FFF2-40B4-BE49-F238E27FC236}">
                <a16:creationId xmlns:a16="http://schemas.microsoft.com/office/drawing/2014/main" id="{6029D6DF-354E-44F2-8D9E-B4DD73E5E206}"/>
              </a:ext>
            </a:extLst>
          </p:cNvPr>
          <p:cNvCxnSpPr/>
          <p:nvPr>
            <p:custDataLst>
              <p:tags r:id="rId22"/>
            </p:custDataLst>
          </p:nvPr>
        </p:nvCxnSpPr>
        <p:spPr>
          <a:xfrm flipH="1">
            <a:off x="740410" y="3799885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4" name="文本框 46" title="">
            <a:extLst>
              <a:ext uri="{FF2B5EF4-FFF2-40B4-BE49-F238E27FC236}">
                <a16:creationId xmlns:a16="http://schemas.microsoft.com/office/drawing/2014/main" id="{B1B5237F-5A15-4A9D-A538-A18BE0ECE813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384175" y="4114210"/>
            <a:ext cx="849313" cy="70675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15-16</a:t>
            </a: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世纪</a:t>
            </a:r>
          </a:p>
        </p:txBody>
      </p:sp>
      <p:sp>
        <p:nvSpPr>
          <p:cNvPr id="25" name="文本框 52" title="">
            <a:extLst>
              <a:ext uri="{FF2B5EF4-FFF2-40B4-BE49-F238E27FC236}">
                <a16:creationId xmlns:a16="http://schemas.microsoft.com/office/drawing/2014/main" id="{7731A364-F46B-4E9A-8FED-7362DB7AF46A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365250" y="4149135"/>
            <a:ext cx="849313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1765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26" name="文本框 54" title="">
            <a:extLst>
              <a:ext uri="{FF2B5EF4-FFF2-40B4-BE49-F238E27FC236}">
                <a16:creationId xmlns:a16="http://schemas.microsoft.com/office/drawing/2014/main" id="{D6A1C20E-FFB0-4D42-B6CE-81E403553002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2155825" y="4120560"/>
            <a:ext cx="71278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19C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中期</a:t>
            </a:r>
          </a:p>
        </p:txBody>
      </p:sp>
      <p:sp>
        <p:nvSpPr>
          <p:cNvPr id="27" name="文本框 55" title="">
            <a:extLst>
              <a:ext uri="{FF2B5EF4-FFF2-40B4-BE49-F238E27FC236}">
                <a16:creationId xmlns:a16="http://schemas.microsoft.com/office/drawing/2014/main" id="{C5593C60-D25F-4CD6-AEE4-5D3034B32B65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2914650" y="4084048"/>
            <a:ext cx="884238" cy="64516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19C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末</a:t>
            </a:r>
            <a:r>
              <a:rPr kumimoji="0" lang="en-US" altLang="zh-CN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20C</a:t>
            </a: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初</a:t>
            </a:r>
          </a:p>
        </p:txBody>
      </p:sp>
      <p:sp>
        <p:nvSpPr>
          <p:cNvPr id="28" name="文本框 58" title="">
            <a:extLst>
              <a:ext uri="{FF2B5EF4-FFF2-40B4-BE49-F238E27FC236}">
                <a16:creationId xmlns:a16="http://schemas.microsoft.com/office/drawing/2014/main" id="{B2FF515C-B214-4878-9219-00120658D9AC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463074" y="729660"/>
            <a:ext cx="551815" cy="2713038"/>
          </a:xfrm>
          <a:prstGeom prst="rect">
            <a:avLst/>
          </a:prstGeom>
          <a:noFill/>
          <a:ln w="9525">
            <a:noFill/>
          </a:ln>
        </p:spPr>
        <p:txBody>
          <a:bodyPr vert="eaVert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</a:rPr>
              <a:t>全球航路的开辟</a:t>
            </a:r>
          </a:p>
        </p:txBody>
      </p:sp>
      <p:sp>
        <p:nvSpPr>
          <p:cNvPr id="29" name="文本框 59" title="">
            <a:extLst>
              <a:ext uri="{FF2B5EF4-FFF2-40B4-BE49-F238E27FC236}">
                <a16:creationId xmlns:a16="http://schemas.microsoft.com/office/drawing/2014/main" id="{6F3E5165-88B6-4CE0-8359-F2B4920B0D1B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870393" y="623298"/>
            <a:ext cx="551815" cy="2749550"/>
          </a:xfrm>
          <a:prstGeom prst="rect">
            <a:avLst/>
          </a:prstGeom>
          <a:noFill/>
          <a:ln w="9525">
            <a:noFill/>
          </a:ln>
        </p:spPr>
        <p:txBody>
          <a:bodyPr vert="eaVert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第一次工业革命</a:t>
            </a:r>
          </a:p>
        </p:txBody>
      </p:sp>
      <p:sp>
        <p:nvSpPr>
          <p:cNvPr id="30" name="文本框 60" title="">
            <a:extLst>
              <a:ext uri="{FF2B5EF4-FFF2-40B4-BE49-F238E27FC236}">
                <a16:creationId xmlns:a16="http://schemas.microsoft.com/office/drawing/2014/main" id="{F9C4E6FE-B8B4-47BA-9F1F-188698A5FF73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2712403" y="445498"/>
            <a:ext cx="551815" cy="2751137"/>
          </a:xfrm>
          <a:prstGeom prst="rect">
            <a:avLst/>
          </a:prstGeom>
          <a:noFill/>
          <a:ln w="9525">
            <a:noFill/>
          </a:ln>
        </p:spPr>
        <p:txBody>
          <a:bodyPr vert="eaVert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第二次工业革命</a:t>
            </a:r>
          </a:p>
        </p:txBody>
      </p:sp>
      <p:sp>
        <p:nvSpPr>
          <p:cNvPr id="31" name="文本框 65" title="">
            <a:extLst>
              <a:ext uri="{FF2B5EF4-FFF2-40B4-BE49-F238E27FC236}">
                <a16:creationId xmlns:a16="http://schemas.microsoft.com/office/drawing/2014/main" id="{76B62EFF-8F43-4705-AA46-CD03248C0316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4306888" y="4165010"/>
            <a:ext cx="939800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1933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32" name="TextBox 4" title="">
            <a:extLst>
              <a:ext uri="{FF2B5EF4-FFF2-40B4-BE49-F238E27FC236}">
                <a16:creationId xmlns:a16="http://schemas.microsoft.com/office/drawing/2014/main" id="{0DC055A1-8D33-4606-A548-CA6257A03DDB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5653088" y="5569948"/>
            <a:ext cx="2143125" cy="368300"/>
          </a:xfrm>
          <a:prstGeom prst="rect">
            <a:avLst/>
          </a:prstGeom>
          <a:noFill/>
          <a:ln w="952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国家垄断资本主义</a:t>
            </a:r>
          </a:p>
        </p:txBody>
      </p:sp>
      <p:sp>
        <p:nvSpPr>
          <p:cNvPr id="33" name="TextBox 4" title="">
            <a:extLst>
              <a:ext uri="{FF2B5EF4-FFF2-40B4-BE49-F238E27FC236}">
                <a16:creationId xmlns:a16="http://schemas.microsoft.com/office/drawing/2014/main" id="{D3BF8E15-D8E6-4DC0-9F98-5203F791C9D3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879475" y="5536610"/>
            <a:ext cx="1917700" cy="368300"/>
          </a:xfrm>
          <a:prstGeom prst="rect">
            <a:avLst/>
          </a:prstGeom>
          <a:noFill/>
          <a:ln w="952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自由资本主义</a:t>
            </a:r>
          </a:p>
        </p:txBody>
      </p:sp>
      <p:sp>
        <p:nvSpPr>
          <p:cNvPr id="34" name="TextBox 55" title="">
            <a:extLst>
              <a:ext uri="{FF2B5EF4-FFF2-40B4-BE49-F238E27FC236}">
                <a16:creationId xmlns:a16="http://schemas.microsoft.com/office/drawing/2014/main" id="{25E59768-ACE8-4505-B52F-E46731817DC0}"/>
              </a:ext>
            </a:extLst>
          </p:cNvPr>
          <p:cNvSpPr txBox="1"/>
          <p:nvPr>
            <p:custDataLst>
              <p:tags r:id="rId33"/>
            </p:custDataLst>
          </p:nvPr>
        </p:nvSpPr>
        <p:spPr>
          <a:xfrm>
            <a:off x="3475990" y="188640"/>
            <a:ext cx="4937760" cy="434975"/>
          </a:xfrm>
          <a:prstGeom prst="rect">
            <a:avLst/>
          </a:prstGeom>
          <a:noFill/>
        </p:spPr>
        <p:txBody>
          <a:bodyPr vert="horz" wrap="square" lIns="66550" tIns="33276" rIns="66550" bIns="33276" rtlCol="0" anchor="t" anchorCtr="0">
            <a:noAutofit/>
          </a:bodyPr>
          <a:lstStyle>
            <a:defPPr>
              <a:defRPr lang="zh-CN"/>
            </a:defPPr>
            <a:lvl1pPr marL="0" algn="l" defTabSz="118554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7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457200">
              <a:lnSpc>
                <a:spcPct val="10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回顾：资本主义的发展历程</a:t>
            </a:r>
          </a:p>
        </p:txBody>
      </p:sp>
      <p:sp>
        <p:nvSpPr>
          <p:cNvPr id="35" name="文本框 69" title="">
            <a:extLst>
              <a:ext uri="{FF2B5EF4-FFF2-40B4-BE49-F238E27FC236}">
                <a16:creationId xmlns:a16="http://schemas.microsoft.com/office/drawing/2014/main" id="{E67AA3C6-BB05-42BF-9951-D02140159039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517174" y="6015718"/>
            <a:ext cx="9098280" cy="491490"/>
          </a:xfrm>
          <a:prstGeom prst="rect">
            <a:avLst/>
          </a:prstGeom>
          <a:noFill/>
          <a:ln w="2857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实质：资本主义国家不断变革生产关系以适应生产力的发展。</a:t>
            </a:r>
          </a:p>
        </p:txBody>
      </p:sp>
      <p:sp>
        <p:nvSpPr>
          <p:cNvPr id="36" name="TextBox 4" title="">
            <a:extLst>
              <a:ext uri="{FF2B5EF4-FFF2-40B4-BE49-F238E27FC236}">
                <a16:creationId xmlns:a16="http://schemas.microsoft.com/office/drawing/2014/main" id="{80DF2C38-B9EA-47A5-B16D-22F2F081A928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558800" y="4720635"/>
            <a:ext cx="1155700" cy="36830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重商主义</a:t>
            </a:r>
          </a:p>
        </p:txBody>
      </p:sp>
      <p:cxnSp>
        <p:nvCxnSpPr>
          <p:cNvPr id="37" name="直接连接符 40" title="">
            <a:extLst>
              <a:ext uri="{FF2B5EF4-FFF2-40B4-BE49-F238E27FC236}">
                <a16:creationId xmlns:a16="http://schemas.microsoft.com/office/drawing/2014/main" id="{F12D8EA6-A261-4BDE-AA66-A7A44D5671B6}"/>
              </a:ext>
            </a:extLst>
          </p:cNvPr>
          <p:cNvCxnSpPr/>
          <p:nvPr>
            <p:custDataLst>
              <p:tags r:id="rId36"/>
            </p:custDataLst>
          </p:nvPr>
        </p:nvCxnSpPr>
        <p:spPr>
          <a:xfrm flipH="1">
            <a:off x="1633855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8" name="直接连接符 40" title="">
            <a:extLst>
              <a:ext uri="{FF2B5EF4-FFF2-40B4-BE49-F238E27FC236}">
                <a16:creationId xmlns:a16="http://schemas.microsoft.com/office/drawing/2014/main" id="{7BD3167D-B03F-4228-AD3B-2DCF2E016CDF}"/>
              </a:ext>
            </a:extLst>
          </p:cNvPr>
          <p:cNvCxnSpPr/>
          <p:nvPr>
            <p:custDataLst>
              <p:tags r:id="rId37"/>
            </p:custDataLst>
          </p:nvPr>
        </p:nvCxnSpPr>
        <p:spPr>
          <a:xfrm flipH="1">
            <a:off x="2508250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9" name="直接连接符 40" title="">
            <a:extLst>
              <a:ext uri="{FF2B5EF4-FFF2-40B4-BE49-F238E27FC236}">
                <a16:creationId xmlns:a16="http://schemas.microsoft.com/office/drawing/2014/main" id="{B4393CBD-93EE-45F0-8D59-2EBB04345369}"/>
              </a:ext>
            </a:extLst>
          </p:cNvPr>
          <p:cNvCxnSpPr/>
          <p:nvPr>
            <p:custDataLst>
              <p:tags r:id="rId38"/>
            </p:custDataLst>
          </p:nvPr>
        </p:nvCxnSpPr>
        <p:spPr>
          <a:xfrm flipH="1">
            <a:off x="3352800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0" name="直接连接符 40" title="">
            <a:extLst>
              <a:ext uri="{FF2B5EF4-FFF2-40B4-BE49-F238E27FC236}">
                <a16:creationId xmlns:a16="http://schemas.microsoft.com/office/drawing/2014/main" id="{99E181BF-132B-4BB7-A8AB-0B1E508D5AA7}"/>
              </a:ext>
            </a:extLst>
          </p:cNvPr>
          <p:cNvCxnSpPr/>
          <p:nvPr>
            <p:custDataLst>
              <p:tags r:id="rId39"/>
            </p:custDataLst>
          </p:nvPr>
        </p:nvCxnSpPr>
        <p:spPr>
          <a:xfrm flipH="1">
            <a:off x="4200525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1" name="直接连接符 40" title="">
            <a:extLst>
              <a:ext uri="{FF2B5EF4-FFF2-40B4-BE49-F238E27FC236}">
                <a16:creationId xmlns:a16="http://schemas.microsoft.com/office/drawing/2014/main" id="{05615F90-C54F-4ADA-9F24-E28B97006701}"/>
              </a:ext>
            </a:extLst>
          </p:cNvPr>
          <p:cNvCxnSpPr/>
          <p:nvPr>
            <p:custDataLst>
              <p:tags r:id="rId40"/>
            </p:custDataLst>
          </p:nvPr>
        </p:nvCxnSpPr>
        <p:spPr>
          <a:xfrm flipH="1">
            <a:off x="4752975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2" name="直接连接符 40" title="">
            <a:extLst>
              <a:ext uri="{FF2B5EF4-FFF2-40B4-BE49-F238E27FC236}">
                <a16:creationId xmlns:a16="http://schemas.microsoft.com/office/drawing/2014/main" id="{BD385EE7-DE37-4705-9128-3774CC87F9FF}"/>
              </a:ext>
            </a:extLst>
          </p:cNvPr>
          <p:cNvCxnSpPr/>
          <p:nvPr>
            <p:custDataLst>
              <p:tags r:id="rId41"/>
            </p:custDataLst>
          </p:nvPr>
        </p:nvCxnSpPr>
        <p:spPr>
          <a:xfrm flipH="1">
            <a:off x="5442585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3" name="直接连接符 40" title="">
            <a:extLst>
              <a:ext uri="{FF2B5EF4-FFF2-40B4-BE49-F238E27FC236}">
                <a16:creationId xmlns:a16="http://schemas.microsoft.com/office/drawing/2014/main" id="{9D6C7A81-F582-430E-867E-9FC612DB12E5}"/>
              </a:ext>
            </a:extLst>
          </p:cNvPr>
          <p:cNvCxnSpPr/>
          <p:nvPr>
            <p:custDataLst>
              <p:tags r:id="rId42"/>
            </p:custDataLst>
          </p:nvPr>
        </p:nvCxnSpPr>
        <p:spPr>
          <a:xfrm flipH="1">
            <a:off x="6153150" y="3796710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4" name="直接连接符 40" title="">
            <a:extLst>
              <a:ext uri="{FF2B5EF4-FFF2-40B4-BE49-F238E27FC236}">
                <a16:creationId xmlns:a16="http://schemas.microsoft.com/office/drawing/2014/main" id="{CFEB72AF-8311-4F9C-B066-A1365B9091E5}"/>
              </a:ext>
            </a:extLst>
          </p:cNvPr>
          <p:cNvCxnSpPr/>
          <p:nvPr>
            <p:custDataLst>
              <p:tags r:id="rId43"/>
            </p:custDataLst>
          </p:nvPr>
        </p:nvCxnSpPr>
        <p:spPr>
          <a:xfrm flipH="1">
            <a:off x="8025130" y="3741465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5" name="直接连接符 40" title="">
            <a:extLst>
              <a:ext uri="{FF2B5EF4-FFF2-40B4-BE49-F238E27FC236}">
                <a16:creationId xmlns:a16="http://schemas.microsoft.com/office/drawing/2014/main" id="{3014157A-5C2A-4572-B07B-1079CBD430EA}"/>
              </a:ext>
            </a:extLst>
          </p:cNvPr>
          <p:cNvCxnSpPr/>
          <p:nvPr>
            <p:custDataLst>
              <p:tags r:id="rId44"/>
            </p:custDataLst>
          </p:nvPr>
        </p:nvCxnSpPr>
        <p:spPr>
          <a:xfrm flipH="1">
            <a:off x="9462770" y="3741465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6" name="直接连接符 40" title="">
            <a:extLst>
              <a:ext uri="{FF2B5EF4-FFF2-40B4-BE49-F238E27FC236}">
                <a16:creationId xmlns:a16="http://schemas.microsoft.com/office/drawing/2014/main" id="{8701751F-8181-4562-B0CF-075FB96807F7}"/>
              </a:ext>
            </a:extLst>
          </p:cNvPr>
          <p:cNvCxnSpPr/>
          <p:nvPr>
            <p:custDataLst>
              <p:tags r:id="rId45"/>
            </p:custDataLst>
          </p:nvPr>
        </p:nvCxnSpPr>
        <p:spPr>
          <a:xfrm flipH="1">
            <a:off x="10888980" y="3741465"/>
            <a:ext cx="8255" cy="238125"/>
          </a:xfrm>
          <a:prstGeom prst="line">
            <a:avLst/>
          </a:prstGeom>
          <a:ln w="38100" cap="flat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7" name="文本框 31" title="">
            <a:extLst>
              <a:ext uri="{FF2B5EF4-FFF2-40B4-BE49-F238E27FC236}">
                <a16:creationId xmlns:a16="http://schemas.microsoft.com/office/drawing/2014/main" id="{BB476BF7-4947-4241-90D7-26D2E996D99A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3333750" y="1175430"/>
            <a:ext cx="551815" cy="998855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1414DC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charset="-122"/>
                <a:sym typeface="+mn-ea"/>
              </a:rPr>
              <a:t>一战</a:t>
            </a:r>
          </a:p>
        </p:txBody>
      </p:sp>
      <p:cxnSp>
        <p:nvCxnSpPr>
          <p:cNvPr id="48" name="直接连接符 47" title="">
            <a:extLst>
              <a:ext uri="{FF2B5EF4-FFF2-40B4-BE49-F238E27FC236}">
                <a16:creationId xmlns:a16="http://schemas.microsoft.com/office/drawing/2014/main" id="{3230A62A-61BE-4196-9D36-0A4B62526611}"/>
              </a:ext>
            </a:extLst>
          </p:cNvPr>
          <p:cNvCxnSpPr/>
          <p:nvPr>
            <p:custDataLst>
              <p:tags r:id="rId47"/>
            </p:custDataLst>
          </p:nvPr>
        </p:nvCxnSpPr>
        <p:spPr>
          <a:xfrm flipV="1">
            <a:off x="387350" y="3443015"/>
            <a:ext cx="1303655" cy="159385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49" name="直接连接符 48" title="">
            <a:extLst>
              <a:ext uri="{FF2B5EF4-FFF2-40B4-BE49-F238E27FC236}">
                <a16:creationId xmlns:a16="http://schemas.microsoft.com/office/drawing/2014/main" id="{9BEB1C5E-C167-4E83-9295-42EA313696D4}"/>
              </a:ext>
            </a:extLst>
          </p:cNvPr>
          <p:cNvCxnSpPr/>
          <p:nvPr>
            <p:custDataLst>
              <p:tags r:id="rId48"/>
            </p:custDataLst>
          </p:nvPr>
        </p:nvCxnSpPr>
        <p:spPr>
          <a:xfrm flipV="1">
            <a:off x="1691005" y="3282360"/>
            <a:ext cx="745490" cy="160655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0" name="直接连接符 49" title="">
            <a:extLst>
              <a:ext uri="{FF2B5EF4-FFF2-40B4-BE49-F238E27FC236}">
                <a16:creationId xmlns:a16="http://schemas.microsoft.com/office/drawing/2014/main" id="{59C84449-CFB6-41E7-B84C-38206892FE6B}"/>
              </a:ext>
            </a:extLst>
          </p:cNvPr>
          <p:cNvCxnSpPr/>
          <p:nvPr>
            <p:custDataLst>
              <p:tags r:id="rId49"/>
            </p:custDataLst>
          </p:nvPr>
        </p:nvCxnSpPr>
        <p:spPr>
          <a:xfrm flipV="1">
            <a:off x="2422525" y="2804840"/>
            <a:ext cx="1003300" cy="47752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1" name="直接连接符 50" title="">
            <a:extLst>
              <a:ext uri="{FF2B5EF4-FFF2-40B4-BE49-F238E27FC236}">
                <a16:creationId xmlns:a16="http://schemas.microsoft.com/office/drawing/2014/main" id="{6FB5F29D-07E5-4075-9CEC-83863E156EA1}"/>
              </a:ext>
            </a:extLst>
          </p:cNvPr>
          <p:cNvCxnSpPr/>
          <p:nvPr>
            <p:custDataLst>
              <p:tags r:id="rId50"/>
            </p:custDataLst>
          </p:nvPr>
        </p:nvCxnSpPr>
        <p:spPr>
          <a:xfrm>
            <a:off x="3425825" y="2804840"/>
            <a:ext cx="179070" cy="15875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2" name="直接连接符 51" title="">
            <a:extLst>
              <a:ext uri="{FF2B5EF4-FFF2-40B4-BE49-F238E27FC236}">
                <a16:creationId xmlns:a16="http://schemas.microsoft.com/office/drawing/2014/main" id="{91738045-FFB8-424E-AE38-765110E12347}"/>
              </a:ext>
            </a:extLst>
          </p:cNvPr>
          <p:cNvCxnSpPr/>
          <p:nvPr>
            <p:custDataLst>
              <p:tags r:id="rId51"/>
            </p:custDataLst>
          </p:nvPr>
        </p:nvCxnSpPr>
        <p:spPr>
          <a:xfrm flipV="1">
            <a:off x="3577590" y="2834685"/>
            <a:ext cx="445135" cy="128905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3" name="直接连接符 52" title="">
            <a:extLst>
              <a:ext uri="{FF2B5EF4-FFF2-40B4-BE49-F238E27FC236}">
                <a16:creationId xmlns:a16="http://schemas.microsoft.com/office/drawing/2014/main" id="{B9F8E08B-A71C-4A4E-BF25-26554F7DDE80}"/>
              </a:ext>
            </a:extLst>
          </p:cNvPr>
          <p:cNvCxnSpPr/>
          <p:nvPr>
            <p:custDataLst>
              <p:tags r:id="rId52"/>
            </p:custDataLst>
          </p:nvPr>
        </p:nvCxnSpPr>
        <p:spPr>
          <a:xfrm>
            <a:off x="4022725" y="2834685"/>
            <a:ext cx="567690" cy="10922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4" name="直接连接符 53" title="">
            <a:extLst>
              <a:ext uri="{FF2B5EF4-FFF2-40B4-BE49-F238E27FC236}">
                <a16:creationId xmlns:a16="http://schemas.microsoft.com/office/drawing/2014/main" id="{1E1F4B93-809F-41DF-9B02-20A59BC84F00}"/>
              </a:ext>
            </a:extLst>
          </p:cNvPr>
          <p:cNvCxnSpPr/>
          <p:nvPr>
            <p:custDataLst>
              <p:tags r:id="rId53"/>
            </p:custDataLst>
          </p:nvPr>
        </p:nvCxnSpPr>
        <p:spPr>
          <a:xfrm flipV="1">
            <a:off x="4590415" y="2834685"/>
            <a:ext cx="716280" cy="10922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5" name="直接连接符 54" title="">
            <a:extLst>
              <a:ext uri="{FF2B5EF4-FFF2-40B4-BE49-F238E27FC236}">
                <a16:creationId xmlns:a16="http://schemas.microsoft.com/office/drawing/2014/main" id="{37CE9B93-A541-46F2-B2BA-A99C1D2B1E91}"/>
              </a:ext>
            </a:extLst>
          </p:cNvPr>
          <p:cNvCxnSpPr/>
          <p:nvPr>
            <p:custDataLst>
              <p:tags r:id="rId54"/>
            </p:custDataLst>
          </p:nvPr>
        </p:nvCxnSpPr>
        <p:spPr>
          <a:xfrm>
            <a:off x="5306695" y="2834685"/>
            <a:ext cx="866140" cy="208915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6" name="直接连接符 55" title="">
            <a:extLst>
              <a:ext uri="{FF2B5EF4-FFF2-40B4-BE49-F238E27FC236}">
                <a16:creationId xmlns:a16="http://schemas.microsoft.com/office/drawing/2014/main" id="{6E387040-2C60-4374-8F6C-6C4B8AECAFC2}"/>
              </a:ext>
            </a:extLst>
          </p:cNvPr>
          <p:cNvCxnSpPr/>
          <p:nvPr>
            <p:custDataLst>
              <p:tags r:id="rId55"/>
            </p:custDataLst>
          </p:nvPr>
        </p:nvCxnSpPr>
        <p:spPr>
          <a:xfrm flipV="1">
            <a:off x="6153150" y="2416220"/>
            <a:ext cx="1841500" cy="62738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7" name="直接连接符 56" title="">
            <a:extLst>
              <a:ext uri="{FF2B5EF4-FFF2-40B4-BE49-F238E27FC236}">
                <a16:creationId xmlns:a16="http://schemas.microsoft.com/office/drawing/2014/main" id="{BCE75B6D-304B-43D2-B028-022E97F09421}"/>
              </a:ext>
            </a:extLst>
          </p:cNvPr>
          <p:cNvCxnSpPr/>
          <p:nvPr>
            <p:custDataLst>
              <p:tags r:id="rId56"/>
            </p:custDataLst>
          </p:nvPr>
        </p:nvCxnSpPr>
        <p:spPr>
          <a:xfrm flipV="1">
            <a:off x="7994650" y="2356530"/>
            <a:ext cx="1482725" cy="5969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cxnSp>
        <p:nvCxnSpPr>
          <p:cNvPr id="58" name="直接连接符 57" title="">
            <a:extLst>
              <a:ext uri="{FF2B5EF4-FFF2-40B4-BE49-F238E27FC236}">
                <a16:creationId xmlns:a16="http://schemas.microsoft.com/office/drawing/2014/main" id="{A34E8573-B6AB-4487-A10E-FCDCABF6079A}"/>
              </a:ext>
            </a:extLst>
          </p:cNvPr>
          <p:cNvCxnSpPr/>
          <p:nvPr>
            <p:custDataLst>
              <p:tags r:id="rId57"/>
            </p:custDataLst>
          </p:nvPr>
        </p:nvCxnSpPr>
        <p:spPr>
          <a:xfrm flipV="1">
            <a:off x="9444355" y="2117770"/>
            <a:ext cx="1426845" cy="238760"/>
          </a:xfrm>
          <a:prstGeom prst="line">
            <a:avLst/>
          </a:prstGeom>
          <a:noFill/>
          <a:ln w="34925" cap="flat" cmpd="sng" algn="ctr">
            <a:solidFill>
              <a:srgbClr val="ED7D31"/>
            </a:solidFill>
            <a:prstDash val="solid"/>
            <a:miter lim="800000"/>
          </a:ln>
          <a:effectLst/>
        </p:spPr>
      </p:cxnSp>
      <p:sp>
        <p:nvSpPr>
          <p:cNvPr id="59" name="AutoShape 48" title="">
            <a:extLst>
              <a:ext uri="{FF2B5EF4-FFF2-40B4-BE49-F238E27FC236}">
                <a16:creationId xmlns:a16="http://schemas.microsoft.com/office/drawing/2014/main" id="{D5EAB993-B64D-44A5-8E09-03B74EDA18CC}"/>
              </a:ext>
            </a:extLst>
          </p:cNvPr>
          <p:cNvSpPr>
            <a:spLocks noChangeArrowheads="1"/>
          </p:cNvSpPr>
          <p:nvPr>
            <p:custDataLst>
              <p:tags r:id="rId58"/>
            </p:custDataLst>
          </p:nvPr>
        </p:nvSpPr>
        <p:spPr bwMode="auto">
          <a:xfrm>
            <a:off x="1744345" y="4737145"/>
            <a:ext cx="804545" cy="335915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400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60" name="AutoShape 48" title="">
            <a:extLst>
              <a:ext uri="{FF2B5EF4-FFF2-40B4-BE49-F238E27FC236}">
                <a16:creationId xmlns:a16="http://schemas.microsoft.com/office/drawing/2014/main" id="{990E58FA-D0DD-4805-9A48-259AEB92C931}"/>
              </a:ext>
            </a:extLst>
          </p:cNvPr>
          <p:cNvSpPr>
            <a:spLocks noChangeArrowheads="1"/>
          </p:cNvSpPr>
          <p:nvPr>
            <p:custDataLst>
              <p:tags r:id="rId59"/>
            </p:custDataLst>
          </p:nvPr>
        </p:nvSpPr>
        <p:spPr bwMode="auto">
          <a:xfrm>
            <a:off x="3885565" y="4735240"/>
            <a:ext cx="804545" cy="335915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FF0000"/>
          </a:solidFill>
          <a:ln w="9525">
            <a:noFill/>
            <a:miter lim="800000"/>
          </a:ln>
        </p:spPr>
        <p:txBody>
          <a:bodyPr vert="eaVert"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4400" b="1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07426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32" grpId="0"/>
      <p:bldP spid="33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" name="文本框 17" title=""/>
          <p:cNvSpPr txBox="1"/>
          <p:nvPr>
            <p:custDataLst>
              <p:tags r:id="rId3"/>
            </p:custDataLst>
          </p:nvPr>
        </p:nvSpPr>
        <p:spPr>
          <a:xfrm>
            <a:off x="112047" y="909386"/>
            <a:ext cx="7650827" cy="573343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70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1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）、背景：</a:t>
            </a:r>
          </a:p>
          <a:p>
            <a:pPr>
              <a:lnSpc>
                <a:spcPts val="37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（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1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）1929年爆发的经济大危机，充分暴露了自由放任的资本主义的弊病（盲目生产、生产过剩）；</a:t>
            </a:r>
          </a:p>
          <a:p>
            <a:pPr indent="0" fontAlgn="auto">
              <a:lnSpc>
                <a:spcPts val="37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（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2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）第二次世界大战的教训；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en-US" altLang="zh-CN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ts val="37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）现实需求：战后资本主义国家恢复发展经济和稳定社会的需要；</a:t>
            </a:r>
          </a:p>
          <a:p>
            <a:pPr indent="0" fontAlgn="auto">
              <a:lnSpc>
                <a:spcPts val="37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）外部因素：社会主义对资本主义的冲击与影响；（计划经济体制的优势）</a:t>
            </a:r>
          </a:p>
          <a:p>
            <a:pPr>
              <a:lnSpc>
                <a:spcPts val="37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5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）理论实践：罗斯福新政的示范作用；凯恩斯主义的理论指导。</a:t>
            </a:r>
          </a:p>
          <a:p>
            <a:pPr indent="0" fontAlgn="auto">
              <a:lnSpc>
                <a:spcPts val="37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6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）根因：第三次科技革命促进了生产力的飞速发展。</a:t>
            </a:r>
          </a:p>
          <a:p>
            <a:pPr>
              <a:lnSpc>
                <a:spcPts val="3700"/>
              </a:lnSpc>
            </a:pP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charset="-122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4"/>
            </p:custDataLst>
          </p:nvPr>
        </p:nvSpPr>
        <p:spPr>
          <a:xfrm>
            <a:off x="7617747" y="990284"/>
            <a:ext cx="4462205" cy="58669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基础概念：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  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自由放任政策</a:t>
            </a:r>
            <a:endParaRPr lang="zh-CN" altLang="en-US" sz="24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</a:endParaRPr>
          </a:p>
          <a:p>
            <a:pPr>
              <a:lnSpc>
                <a:spcPts val="35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  是古典经济学的政策,意为“顺其自然”。该理论认为，市场机制是一只“看不见的手”，能够自动调节经济活动；社会经济事务最好由不受国家权力干预的个人决定，政府扮演好经济“守夜人”的角色足矣。第一次工业革命后成为资本主义国家奉行的经济思想，1929-1933经济大危机后被国家的宏观调控即国家垄断资本主义取代。</a:t>
            </a:r>
          </a:p>
        </p:txBody>
      </p: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B068314C-B83C-3F06-D8B7-04F244123D1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441960" y="19719"/>
            <a:ext cx="862287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一、资本主义</a:t>
            </a:r>
            <a:r>
              <a:rPr kumimoji="0" lang="zh-CN" altLang="zh-CN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国家的宏观调控</a:t>
            </a:r>
            <a:r>
              <a: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0000"/>
                </a:highligh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（国家垄断资本主义）</a:t>
            </a:r>
            <a:r>
              <a:rPr kumimoji="0" lang="en-US" altLang="zh-CN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0000"/>
                </a:highligh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kumimoji="0" lang="zh-CN" altLang="en-US" sz="2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highlight>
                <a:srgbClr val="FF0000"/>
              </a:highlight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C4069648-B737-C84B-B989-650A2737B2E2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95457" y="505001"/>
            <a:ext cx="9653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一）国内：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强化国家干预   </a:t>
            </a:r>
            <a:r>
              <a:rPr lang="en-US" altLang="zh-CN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第一阶段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：（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二战后</a:t>
            </a:r>
            <a:r>
              <a:rPr lang="en-US" altLang="zh-CN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-20C70s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）</a:t>
            </a:r>
            <a:endParaRPr lang="zh-CN" altLang="en-US" sz="24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938FE97B-A483-1294-8DFE-B064D8641051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341743" y="1379842"/>
            <a:ext cx="7046309" cy="52629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知识拓展：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   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凯恩斯主义</a:t>
            </a:r>
          </a:p>
          <a:p>
            <a:pPr marL="0" lvl="0" indent="0" eaLnBrk="1" hangingPunct="1"/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凯恩斯，英国经济学家，代表著作是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1936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年出版的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就业、利息和货币通论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。主张由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国家政权直接干预经济生活，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主张国家采用扩张性的经济政策，通过增加需求促进经济增长。即扩大政府开支，实行赤字财政，刺激经济，维持繁荣。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楷体" panose="02010609060101010101" charset="-122"/>
            </a:endParaRPr>
          </a:p>
          <a:p>
            <a:pPr marL="0" lvl="0" indent="0" eaLnBrk="1" hangingPunct="1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其理论被习惯上称之为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“凯恩斯主义”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，在战后成为资本主义国家干预经济生活的理论基础。对于凯恩斯有两种截然不同的评价，一是被称为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“战后经济繁荣之父”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，一是被称为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“七十年代滞胀之母”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+mn-ea"/>
              </a:rPr>
              <a:t>。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文本框 11" title="">
            <a:extLst>
              <a:ext uri="{FF2B5EF4-FFF2-40B4-BE49-F238E27FC236}">
                <a16:creationId xmlns:a16="http://schemas.microsoft.com/office/drawing/2014/main" id="{2C1977F3-897D-4629-A9F3-FFC015764F13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67954" y="99580"/>
            <a:ext cx="78660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第一阶段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：强化国家干预（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二战后</a:t>
            </a:r>
            <a:r>
              <a:rPr lang="en-US" altLang="zh-CN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-20C70s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初</a:t>
            </a:r>
            <a:r>
              <a:rPr lang="zh-CN" altLang="en-US" sz="2400" b="1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  <a:sym typeface="Wingdings" panose="05000000000000000000" pitchFamily="2" charset="2"/>
              </a:rPr>
              <a:t>）</a:t>
            </a:r>
            <a:endParaRPr lang="zh-CN" altLang="en-US" sz="2400" b="1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矩形 12" title="">
            <a:extLst>
              <a:ext uri="{FF2B5EF4-FFF2-40B4-BE49-F238E27FC236}">
                <a16:creationId xmlns:a16="http://schemas.microsoft.com/office/drawing/2014/main" id="{D7B452BE-4A73-4597-B00B-3D3D5F0EF9C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67954" y="552112"/>
            <a:ext cx="1577676" cy="4489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2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）措施：</a:t>
            </a:r>
          </a:p>
        </p:txBody>
      </p:sp>
      <p:pic>
        <p:nvPicPr>
          <p:cNvPr id="14" name="Picture 18" title="">
            <a:extLst>
              <a:ext uri="{FF2B5EF4-FFF2-40B4-BE49-F238E27FC236}">
                <a16:creationId xmlns:a16="http://schemas.microsoft.com/office/drawing/2014/main" id="{E601F193-8C3D-4C2D-AE8D-7D95E8205B87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38340" y="2222581"/>
            <a:ext cx="3170056" cy="1369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Text Box 19" title="">
            <a:extLst>
              <a:ext uri="{FF2B5EF4-FFF2-40B4-BE49-F238E27FC236}">
                <a16:creationId xmlns:a16="http://schemas.microsoft.com/office/drawing/2014/main" id="{23927B23-F9BD-4DDD-B5FB-D2C0047A31DA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8703597" y="3627659"/>
            <a:ext cx="3303786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英国国有铁路和火车</a:t>
            </a: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E2B2D97E-D4B6-4FBA-9278-81809DB1F675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184617" y="1149919"/>
            <a:ext cx="8045517" cy="2677656"/>
          </a:xfrm>
          <a:prstGeom prst="rect">
            <a:avLst/>
          </a:prstGeom>
          <a:solidFill>
            <a:srgbClr val="5B9BD5">
              <a:lumMod val="20000"/>
              <a:lumOff val="80000"/>
            </a:srgb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国民收入倍增计划是日本政府制定的1961—1970年度经济发展计划。该计划要求国民生产总值年平均增长率达到7.2%，十年间使国民收入增长1倍，实现充分就业。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国民收入倍增计划在日本实施的结果是，国民生产总值和国民收入的实际年平均增长率达到11.6%和11.5%，超过计划规定的目标；实施计划的第七年，便实现了国民收入增长1倍。</a:t>
            </a:r>
          </a:p>
        </p:txBody>
      </p:sp>
      <p:sp>
        <p:nvSpPr>
          <p:cNvPr id="17" name="文本框 16" title="">
            <a:extLst>
              <a:ext uri="{FF2B5EF4-FFF2-40B4-BE49-F238E27FC236}">
                <a16:creationId xmlns:a16="http://schemas.microsoft.com/office/drawing/2014/main" id="{8E5B6E73-140A-44BE-84EE-CB3AD4349B2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452257" y="4002148"/>
            <a:ext cx="6136463" cy="460375"/>
          </a:xfrm>
          <a:prstGeom prst="rect">
            <a:avLst/>
          </a:prstGeom>
          <a:solidFill>
            <a:srgbClr val="FFFF00"/>
          </a:solidFill>
          <a:ln>
            <a:solidFill>
              <a:srgbClr val="5B9BD5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① 制定</a:t>
            </a: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经济发展计划</a:t>
            </a: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，促进经济协调发展</a:t>
            </a:r>
          </a:p>
        </p:txBody>
      </p:sp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5D00F33A-CC26-4BA2-B0EC-8AB7A2B3BCFD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408861" y="1044260"/>
            <a:ext cx="3629013" cy="830997"/>
          </a:xfrm>
          <a:prstGeom prst="rect">
            <a:avLst/>
          </a:prstGeom>
          <a:solidFill>
            <a:srgbClr val="FFFF00"/>
          </a:solidFill>
          <a:ln>
            <a:solidFill>
              <a:srgbClr val="5B9BD5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②加大</a:t>
            </a: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公共事业开支</a:t>
            </a: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，增加就业，刺激消费</a:t>
            </a:r>
          </a:p>
        </p:txBody>
      </p:sp>
      <p:sp>
        <p:nvSpPr>
          <p:cNvPr id="19" name="文本框 18" title="">
            <a:extLst>
              <a:ext uri="{FF2B5EF4-FFF2-40B4-BE49-F238E27FC236}">
                <a16:creationId xmlns:a16="http://schemas.microsoft.com/office/drawing/2014/main" id="{50D7B55E-5496-4463-BB23-3547197E3064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452257" y="4751617"/>
            <a:ext cx="8036589" cy="1569660"/>
          </a:xfrm>
          <a:prstGeom prst="rect">
            <a:avLst/>
          </a:prstGeom>
          <a:noFill/>
          <a:ln w="25400">
            <a:solidFill>
              <a:srgbClr val="002060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/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西德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减免税收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鼓励投资，英国和意大利也为钢铁及石油工业的投资提供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补贴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。</a:t>
            </a:r>
          </a:p>
          <a:p>
            <a:pPr indent="266700"/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——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（美）罗伯特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·E·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勒纳、斯坦迪什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·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米查姆、爱德华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·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麦克纳尔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·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伯恩斯著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《</a:t>
            </a:r>
            <a:r>
              <a:rPr lang="zh-CN" altLang="en-US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西方文明史</a:t>
            </a:r>
            <a:r>
              <a:rPr lang="en-US" altLang="zh-CN" sz="2400" b="1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》</a:t>
            </a:r>
          </a:p>
        </p:txBody>
      </p:sp>
      <p:sp>
        <p:nvSpPr>
          <p:cNvPr id="20" name="文本框 19" title="">
            <a:extLst>
              <a:ext uri="{FF2B5EF4-FFF2-40B4-BE49-F238E27FC236}">
                <a16:creationId xmlns:a16="http://schemas.microsoft.com/office/drawing/2014/main" id="{081C478A-BA5A-44D4-8E72-0B89D3B095CD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721584" y="6380089"/>
            <a:ext cx="6447790" cy="460375"/>
          </a:xfrm>
          <a:prstGeom prst="rect">
            <a:avLst/>
          </a:prstGeom>
          <a:solidFill>
            <a:srgbClr val="FFFF00"/>
          </a:solidFill>
          <a:ln>
            <a:solidFill>
              <a:srgbClr val="5B9BD5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③利用信贷、利率、税收等经济杠杆宏观调控</a:t>
            </a:r>
          </a:p>
        </p:txBody>
      </p:sp>
      <p:pic>
        <p:nvPicPr>
          <p:cNvPr id="21" name="Picture 3" title="">
            <a:extLst>
              <a:ext uri="{FF2B5EF4-FFF2-40B4-BE49-F238E27FC236}">
                <a16:creationId xmlns:a16="http://schemas.microsoft.com/office/drawing/2014/main" id="{9BA8C2AD-DB48-420A-8530-81F41D1A63A7}"/>
              </a:ext>
            </a:extLst>
          </p:cNvPr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b="16444"/>
          <a:stretch>
            <a:fillRect/>
          </a:stretch>
        </p:blipFill>
        <p:spPr>
          <a:xfrm>
            <a:off x="8793030" y="4197611"/>
            <a:ext cx="2815926" cy="22263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" name="Text Box 4" title="">
            <a:extLst>
              <a:ext uri="{FF2B5EF4-FFF2-40B4-BE49-F238E27FC236}">
                <a16:creationId xmlns:a16="http://schemas.microsoft.com/office/drawing/2014/main" id="{12B58F8E-70C3-4E9B-85A9-01CF62F22DF0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976320" y="6341258"/>
            <a:ext cx="2494096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Arial" pitchFamily="34" charset="0"/>
              </a:rPr>
              <a:t>法国国营核电站</a:t>
            </a:r>
          </a:p>
        </p:txBody>
      </p:sp>
      <p:sp>
        <p:nvSpPr>
          <p:cNvPr id="23" name="文本框 22" title="">
            <a:extLst>
              <a:ext uri="{FF2B5EF4-FFF2-40B4-BE49-F238E27FC236}">
                <a16:creationId xmlns:a16="http://schemas.microsoft.com/office/drawing/2014/main" id="{5DE20D1B-3DC6-42E7-B0B7-FF7632273CDB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8688503" y="5490280"/>
            <a:ext cx="2920453" cy="830997"/>
          </a:xfrm>
          <a:prstGeom prst="rect">
            <a:avLst/>
          </a:prstGeom>
          <a:solidFill>
            <a:srgbClr val="FFFF00"/>
          </a:solidFill>
          <a:ln>
            <a:solidFill>
              <a:srgbClr val="5B9BD5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</a:rPr>
              <a:t>④ 实行国有化，建立国营企业</a:t>
            </a:r>
          </a:p>
        </p:txBody>
      </p:sp>
    </p:spTree>
    <p:extLst>
      <p:ext uri="{BB962C8B-B14F-4D97-AF65-F5344CB8AC3E}">
        <p14:creationId xmlns:p14="http://schemas.microsoft.com/office/powerpoint/2010/main" val="30113558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4286979E-43CF-4225-9CAB-60774D3ED99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630525" y="269274"/>
            <a:ext cx="9929769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</a:rPr>
              <a:t>【思考1】资本主义的经济计划与社会主义的计划经济有何区别？</a:t>
            </a:r>
          </a:p>
        </p:txBody>
      </p:sp>
      <p:sp>
        <p:nvSpPr>
          <p:cNvPr id="7" name="矩形 6" title="">
            <a:extLst>
              <a:ext uri="{FF2B5EF4-FFF2-40B4-BE49-F238E27FC236}">
                <a16:creationId xmlns:a16="http://schemas.microsoft.com/office/drawing/2014/main" id="{37225CCF-5AA3-4360-B7E5-53E4109B580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85738" y="925005"/>
            <a:ext cx="11820524" cy="18274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srgbClr val="0909D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计划经济：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又称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指令型经济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，是对生产、资源分配以及产品消费事先进行计划的经济体制</a:t>
            </a:r>
          </a:p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srgbClr val="0909D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经济计划：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是指人们侧重于对未来经济活动的主观筹划与安排（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指导性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、而非指令性的）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B362323B-557B-448D-9993-0BC0DF53B9EC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360118" y="2878625"/>
            <a:ext cx="10556041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【思考2】资本主义的国有制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与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社会主义的公有制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charset="-122"/>
                <a:sym typeface="+mn-ea"/>
              </a:rPr>
              <a:t>有何区别？</a:t>
            </a:r>
          </a:p>
        </p:txBody>
      </p:sp>
      <p:sp>
        <p:nvSpPr>
          <p:cNvPr id="9" name="矩形 8" title="">
            <a:extLst>
              <a:ext uri="{FF2B5EF4-FFF2-40B4-BE49-F238E27FC236}">
                <a16:creationId xmlns:a16="http://schemas.microsoft.com/office/drawing/2014/main" id="{5343A679-F49A-4C1B-9C47-F61D57FBFAB2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527387" y="3449651"/>
            <a:ext cx="10987948" cy="92974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资本主义国家是资产阶级进行统治的工具，国有制属于资产阶级所有；</a:t>
            </a:r>
          </a:p>
          <a:p>
            <a:pPr>
              <a:lnSpc>
                <a:spcPts val="35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社会主义是人民民主专政，国有企业是全民所有制，不属于某一个阶级。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3BF088AE-5D3B-B2FF-5164-B1AD46589A07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527387" y="4554412"/>
            <a:ext cx="11375738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4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）</a:t>
            </a: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效果：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①二战后到20世纪70年代初期，西方资本主义国家出现了经济发展的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“黄金时期”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；</a:t>
            </a:r>
          </a:p>
          <a:p>
            <a:pPr indent="0" fontAlgn="auto"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②不可能从根本上消除资本主义制度的基本矛盾，70年代出现了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“滞涨”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现象。</a:t>
            </a:r>
          </a:p>
        </p:txBody>
      </p:sp>
    </p:spTree>
    <p:extLst>
      <p:ext uri="{BB962C8B-B14F-4D97-AF65-F5344CB8AC3E}">
        <p14:creationId xmlns:p14="http://schemas.microsoft.com/office/powerpoint/2010/main" val="305759778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01BEAEF3-7FAD-4EE9-87D8-28C32549F128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844980" y="697736"/>
            <a:ext cx="9289746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20世纪70年代，主要资本主义国家出现不同程度的“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滞胀”现象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F007B4F9-D552-423D-B345-5A46F4E591F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11455" y="139595"/>
            <a:ext cx="7056784" cy="4489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2.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第二阶段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Wingdings" panose="05000000000000000000" pitchFamily="2" charset="2"/>
              </a:rPr>
              <a:t>：适当减少干预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（</a:t>
            </a: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20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世纪</a:t>
            </a: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70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年代以后）</a:t>
            </a:r>
          </a:p>
        </p:txBody>
      </p:sp>
      <p:sp>
        <p:nvSpPr>
          <p:cNvPr id="27" name="矩形 26" title="">
            <a:extLst>
              <a:ext uri="{FF2B5EF4-FFF2-40B4-BE49-F238E27FC236}">
                <a16:creationId xmlns:a16="http://schemas.microsoft.com/office/drawing/2014/main" id="{34B20373-80FA-4436-AF67-96A369F0AB8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45732" y="710432"/>
            <a:ext cx="1887055" cy="4489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（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）背景：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15D286C7-B7F1-789A-219B-1F11A4757F53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463854" y="2084126"/>
            <a:ext cx="11511915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 1973-1983年，发达资本主义国家的国内生产总值平均年增长率只有2.4%，仅为1965-1973年年均4.7%的一半。在1973年进入“滞涨”时期后，通货膨胀就迅速发展成奔腾式的了。例如美国在1974-1981年期间的消费物价年均上涨率为9.4%，联邦德国、法国、英国和意大利则分别为4.9%、11.4%、15.4%和15.9%。</a:t>
            </a:r>
          </a:p>
          <a:p>
            <a:pPr algn="ctr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——摘编自程伟《世界经济十论》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49F6CD40-C2DB-D385-9756-5C5599405BA3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2032787" y="1390931"/>
            <a:ext cx="8753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如何理解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20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世纪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70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年代资本主义国家出现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”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滞涨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“</a:t>
            </a: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微软雅黑" panose="020b0503020204020204" charset="-122"/>
              </a:rPr>
              <a:t>现象。</a:t>
            </a:r>
            <a:endParaRPr lang="zh-CN" altLang="en-US" sz="2400"/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60A92275-6D17-EA17-5AD5-3A323B1D4B67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463854" y="2068567"/>
            <a:ext cx="11372519" cy="464983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500"/>
              </a:lnSpc>
            </a:pPr>
            <a:r>
              <a:rPr 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含义：</a:t>
            </a:r>
          </a:p>
          <a:p>
            <a:pPr indent="0" fontAlgn="auto"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指经济停滞与高通货膨胀、搞失业率同时存在的经济现象。</a:t>
            </a:r>
          </a:p>
          <a:p>
            <a:pPr indent="0" fontAlgn="auto">
              <a:lnSpc>
                <a:spcPts val="3500"/>
              </a:lnSpc>
            </a:pPr>
            <a:r>
              <a:rPr 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原因：</a:t>
            </a:r>
          </a:p>
          <a:p>
            <a:pPr indent="0" fontAlgn="auto"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）资本主义基本矛盾发展的影响；</a:t>
            </a:r>
          </a:p>
          <a:p>
            <a:pPr indent="0" fontAlgn="auto"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①财政：西欧国家的经济由于国有化，再加上福利国家开支使政府背上沉重的经济包袱。</a:t>
            </a:r>
          </a:p>
          <a:p>
            <a:pPr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②高税：为了弥补财政赤字，政府只能增税，这就形成了高税，但是高税使企业利润减少，个人收入也减少，又使物价进一步上扬，形成了恶性循环。</a:t>
            </a:r>
            <a:endParaRPr lang="en-US" altLang="zh-CN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）西欧与日本的经济崛起，与美的争夺；</a:t>
            </a:r>
          </a:p>
          <a:p>
            <a:pPr>
              <a:lnSpc>
                <a:spcPts val="35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）石油危机（直接）：石油涨价使西欧国家的生产成本一下子提高。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ts val="3500"/>
              </a:lnSpc>
            </a:pP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612586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" name="文本框 17" title="">
            <a:extLst>
              <a:ext uri="{FF2B5EF4-FFF2-40B4-BE49-F238E27FC236}">
                <a16:creationId xmlns:a16="http://schemas.microsoft.com/office/drawing/2014/main" id="{01BEAEF3-7FAD-4EE9-87D8-28C32549F128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1844980" y="697736"/>
            <a:ext cx="9289746" cy="461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20世纪70年代，主要资本主义国家出现不同程度的“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滞胀”现象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F007B4F9-D552-423D-B345-5A46F4E591F9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11455" y="139595"/>
            <a:ext cx="7056784" cy="4489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2.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第二阶段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  <a:sym typeface="Wingdings" panose="05000000000000000000" pitchFamily="2" charset="2"/>
              </a:rPr>
              <a:t>：适当减少干预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（</a:t>
            </a: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20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世纪</a:t>
            </a: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70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年代以后）</a:t>
            </a:r>
          </a:p>
        </p:txBody>
      </p:sp>
      <p:sp>
        <p:nvSpPr>
          <p:cNvPr id="27" name="矩形 26" title="">
            <a:extLst>
              <a:ext uri="{FF2B5EF4-FFF2-40B4-BE49-F238E27FC236}">
                <a16:creationId xmlns:a16="http://schemas.microsoft.com/office/drawing/2014/main" id="{34B20373-80FA-4436-AF67-96A369F0AB8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45732" y="710432"/>
            <a:ext cx="1887055" cy="4489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（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）背景：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489DDE99-A467-B7FE-FC3B-1A711083E021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45732" y="1453747"/>
            <a:ext cx="2311718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（2）政策：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文本框 4" title="">
            <a:extLst>
              <a:ext uri="{FF2B5EF4-FFF2-40B4-BE49-F238E27FC236}">
                <a16:creationId xmlns:a16="http://schemas.microsoft.com/office/drawing/2014/main" id="{E0EDA1E8-A9B5-0986-F3D4-9B1CD49AB41B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283845" y="1986160"/>
            <a:ext cx="61264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材料：美国的应对措施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——20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世纪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80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年代美国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“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里根革命</a:t>
            </a: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”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  <a:sym typeface="Arial" pitchFamily="34" charset="0"/>
              </a:rPr>
              <a:t>（单位：亿元）</a:t>
            </a:r>
          </a:p>
        </p:txBody>
      </p:sp>
      <p:graphicFrame>
        <p:nvGraphicFramePr>
          <p:cNvPr id="10" name="表格 9" title="">
            <a:extLst>
              <a:ext uri="{FF2B5EF4-FFF2-40B4-BE49-F238E27FC236}">
                <a16:creationId xmlns:a16="http://schemas.microsoft.com/office/drawing/2014/main" id="{1A7669F1-D2AE-D083-F70D-C1398CD2F0D5}"/>
              </a:ext>
            </a:extLst>
          </p:cNvPr>
          <p:cNvGraphicFramePr>
            <a:graphicFrameLocks noGrp="1"/>
          </p:cNvGraphicFramePr>
          <p:nvPr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1419826870"/>
              </p:ext>
            </p:extLst>
          </p:nvPr>
        </p:nvGraphicFramePr>
        <p:xfrm>
          <a:off x="340041" y="3311718"/>
          <a:ext cx="5991225" cy="1828800"/>
        </p:xfrm>
        <a:graphic>
          <a:graphicData uri="http://schemas.openxmlformats.org/drawingml/2006/table">
            <a:tbl>
              <a:tblPr firstRow="1" bandRow="1"/>
              <a:tblGrid>
                <a:gridCol w="2349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3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12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46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941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削减内容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95959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1982</a:t>
                      </a:r>
                      <a:r>
                        <a:rPr lang="zh-CN" altLang="en-US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年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29A9A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1983</a:t>
                      </a:r>
                      <a:r>
                        <a:rPr lang="zh-CN" altLang="en-US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年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FBBB3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1984</a:t>
                      </a:r>
                      <a:r>
                        <a:rPr lang="zh-CN" altLang="en-US" sz="2400" b="1">
                          <a:solidFill>
                            <a:srgbClr val="FFFF00"/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  <a:sym typeface="Arial" pitchFamily="34" charset="0"/>
                        </a:rPr>
                        <a:t>年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CD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941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医疗、社会保险</a:t>
                      </a:r>
                    </a:p>
                  </a:txBody>
                  <a:tcPr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3.5</a:t>
                      </a:r>
                    </a:p>
                  </a:txBody>
                  <a:tcPr>
                    <a:lnL w="1270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4.8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5.9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941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医疗、住房补贴</a:t>
                      </a:r>
                    </a:p>
                  </a:txBody>
                  <a:tcPr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</a:t>
                      </a:r>
                    </a:p>
                  </a:txBody>
                  <a:tcPr>
                    <a:lnL w="1270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1.2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1.7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415"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buNone/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其他项目</a:t>
                      </a:r>
                    </a:p>
                  </a:txBody>
                  <a:tcPr>
                    <a:lnL>
                      <a:noFill/>
                    </a:lnL>
                    <a:lnR w="1270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21.8</a:t>
                      </a:r>
                    </a:p>
                  </a:txBody>
                  <a:tcPr>
                    <a:lnL w="1270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7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 w="6350">
                      <a:solidFill>
                        <a:srgbClr val="D9D9D9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en-US" altLang="zh-CN" sz="2400" b="1">
                          <a:solidFill>
                            <a:srgbClr val="002060"/>
                          </a:solidFill>
                          <a:latin typeface="楷体" panose="02010609060101010101" charset="-122"/>
                          <a:ea typeface="楷体" panose="02010609060101010101" charset="-122"/>
                          <a:sym typeface="Arial" pitchFamily="34" charset="0"/>
                        </a:rPr>
                        <a:t>3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595959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F9BED07E-DD19-094C-0FFD-52422EEFEF1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7273902" y="2816105"/>
            <a:ext cx="3003573" cy="1569660"/>
          </a:xfrm>
          <a:prstGeom prst="rect">
            <a:avLst/>
          </a:prstGeom>
          <a:solidFill>
            <a:srgbClr val="4472C4">
              <a:lumMod val="20000"/>
              <a:lumOff val="80000"/>
              <a:alpha val="57000"/>
            </a:srgb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英国 </a:t>
            </a:r>
            <a:r>
              <a:rPr kumimoji="0" lang="en-US" altLang="zh-CN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“</a:t>
            </a: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撒切尔主义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紧缩公共开支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控制货币供应量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抑制通货膨胀</a:t>
            </a:r>
          </a:p>
        </p:txBody>
      </p:sp>
      <p:pic>
        <p:nvPicPr>
          <p:cNvPr id="14" name="图片 13" title="">
            <a:extLst>
              <a:ext uri="{FF2B5EF4-FFF2-40B4-BE49-F238E27FC236}">
                <a16:creationId xmlns:a16="http://schemas.microsoft.com/office/drawing/2014/main" id="{91241C63-E118-D183-A57C-ABC9BAABC297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584180" y="2532230"/>
            <a:ext cx="1592580" cy="2137410"/>
          </a:xfrm>
          <a:prstGeom prst="ellipse">
            <a:avLst/>
          </a:prstGeom>
        </p:spPr>
      </p:pic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B3DBFB4C-D2E6-5281-AEE0-C50DB2C1BFD9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45732" y="1986160"/>
            <a:ext cx="6821465" cy="332975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①适当减少政府对经济的干预（新自由主义）；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②削减政府公共开支；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③出售部分国有企业；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④削减社会福利。</a:t>
            </a:r>
          </a:p>
          <a:p>
            <a:pPr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4.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结果：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80年代资本主义经济缓慢复苏。</a:t>
            </a:r>
          </a:p>
        </p:txBody>
      </p:sp>
      <p:sp>
        <p:nvSpPr>
          <p:cNvPr id="16" name="文本框 15" title="">
            <a:extLst>
              <a:ext uri="{FF2B5EF4-FFF2-40B4-BE49-F238E27FC236}">
                <a16:creationId xmlns:a16="http://schemas.microsoft.com/office/drawing/2014/main" id="{ACCAFA1A-B40E-6BFD-FEA2-6B611B4920C6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6604634" y="1683934"/>
            <a:ext cx="5572126" cy="510716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srgbClr val="FF0000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基础概念：</a:t>
            </a:r>
            <a:r>
              <a:rPr lang="en-US" altLang="zh-CN" sz="2400" b="1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新自由主义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ts val="3600"/>
              </a:lnSpc>
            </a:pP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是一种经济和政治学思潮，它反对国家和政府对经济的不必要干预，强调自由市场的重要性。但不同于经典自由主义，它提倡社会市场经济，即政府只对经济起调节以及规定市场活动框架条件的作用。在国际政策上，强调开放国际市场，支持全球性的自由贸易和国际分工。新自由主义者反对社会主义，贸易保护主义，环境保护主义和民粹主义，认为这会妨碍个人自由。</a:t>
            </a:r>
          </a:p>
        </p:txBody>
      </p:sp>
    </p:spTree>
    <p:extLst>
      <p:ext uri="{BB962C8B-B14F-4D97-AF65-F5344CB8AC3E}">
        <p14:creationId xmlns:p14="http://schemas.microsoft.com/office/powerpoint/2010/main" val="33575357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" name="文本框 13" title="">
            <a:extLst>
              <a:ext uri="{FF2B5EF4-FFF2-40B4-BE49-F238E27FC236}">
                <a16:creationId xmlns:a16="http://schemas.microsoft.com/office/drawing/2014/main" id="{92DCD826-B07F-4E49-99FD-502061B77EED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0" y="1058063"/>
            <a:ext cx="12192000" cy="85523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10000"/>
              </a:lnSpc>
            </a:pP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①1929-1933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年主要资本主义国家为摆脱危机，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高筑贸易壁垒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；</a:t>
            </a:r>
            <a:endParaRPr lang="en-US" altLang="zh-CN" sz="24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10000"/>
              </a:lnSpc>
            </a:pPr>
            <a:r>
              <a:rPr lang="zh-CN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实行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货币贬值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，刺激出口，导致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世界经济进一步混乱，国际关系日趋恶化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9908B369-411F-4BF9-BCFB-2FC3296CF26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97510" y="609094"/>
            <a:ext cx="1577676" cy="4489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en-US" altLang="zh-CN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1</a:t>
            </a: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、背景：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80C430E2-9DA5-CC57-C5E2-8DD71922A9D5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245110" y="104992"/>
            <a:ext cx="6096000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268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二）国际：</a:t>
            </a: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加强国际协调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988C7725-D927-13C4-3694-F95C6C289F0D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245110" y="2115949"/>
            <a:ext cx="11746865" cy="464550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60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、措施</a:t>
            </a:r>
            <a:r>
              <a:rPr lang="en-US" altLang="zh-CN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.</a:t>
            </a:r>
          </a:p>
          <a:p>
            <a:pPr algn="l">
              <a:lnSpc>
                <a:spcPts val="3600"/>
              </a:lnSpc>
            </a:pPr>
            <a:r>
              <a:rPr lang="en-US" altLang="zh-CN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1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）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建立国际经济组织</a:t>
            </a:r>
          </a:p>
          <a:p>
            <a:pPr algn="l">
              <a:lnSpc>
                <a:spcPts val="360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）构建国际金融体系：</a:t>
            </a:r>
          </a:p>
          <a:p>
            <a:pPr algn="l">
              <a:lnSpc>
                <a:spcPts val="3600"/>
              </a:lnSpc>
            </a:pP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1945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年成立了国际货币基金组织、世界银行，构成了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“布雷顿森林体系”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：即以美元为中心的世界货币体系。</a:t>
            </a:r>
          </a:p>
          <a:p>
            <a:pPr algn="l">
              <a:lnSpc>
                <a:spcPts val="360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）构建国际贸易体系：</a:t>
            </a:r>
          </a:p>
          <a:p>
            <a:pPr algn="l">
              <a:lnSpc>
                <a:spcPts val="3600"/>
              </a:lnSpc>
            </a:pP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①建立：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1947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年建立关税与贸易总协定。加强在金融、投资和贸易等领域的国际协调。</a:t>
            </a:r>
          </a:p>
          <a:p>
            <a:pPr algn="l">
              <a:lnSpc>
                <a:spcPts val="3600"/>
              </a:lnSpc>
            </a:pP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②宗旨：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降低关税，减少贸易壁垒，实现贸易自由化；</a:t>
            </a:r>
          </a:p>
          <a:p>
            <a:pPr algn="l">
              <a:lnSpc>
                <a:spcPts val="3600"/>
              </a:lnSpc>
            </a:pP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③</a:t>
            </a:r>
            <a:r>
              <a:rPr lang="en-US" altLang="zh-CN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1995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年在此基础上成立世界贸易组织。</a:t>
            </a:r>
            <a:r>
              <a:rPr lang="en-US" altLang="zh-CN" sz="2400" b="1" err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与关贸总协定相比，世贸组织对所有成员国都有严格的法律约束，协议除了处理货物贸易，还涉及服务贸易和知识产权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75530065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74930" y="460375"/>
            <a:ext cx="12046585" cy="82994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【知识联系】选必1 第15课 《货币的使用与世界货币体系的形成》P89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       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选必2 第 9课 《20世纪以来人类的经济与生活》P49-51</a:t>
            </a: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0" y="0"/>
            <a:ext cx="12192000" cy="460375"/>
          </a:xfrm>
          <a:prstGeom prst="rect">
            <a:avLst/>
          </a:prstGeom>
          <a:solidFill>
            <a:srgbClr val="002060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微软雅黑" pitchFamily="34" charset="-122"/>
                <a:cs typeface="+mn-cs"/>
                <a:sym typeface="+mn-ea"/>
              </a:rPr>
              <a:t>【历史纵横】资本主义世界经济体系：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一个中心，两个体系，三大支柱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itchFamily="34" charset="-122"/>
              <a:cs typeface="+mn-cs"/>
              <a:sym typeface="+mn-ea"/>
            </a:endParaRPr>
          </a:p>
        </p:txBody>
      </p:sp>
      <p:graphicFrame>
        <p:nvGraphicFramePr>
          <p:cNvPr id="2186" name="表格 2185" title=""/>
          <p:cNvGraphicFramePr>
            <a:graphicFrameLocks noGrp="1"/>
          </p:cNvGraphicFramePr>
          <p:nvPr>
            <p:custDataLst>
              <p:tags r:id="rId5"/>
            </p:custDataLst>
            <p:extLst>
              <p:ext uri="{D42A27DB-BD31-4B8C-83A1-F6EECF244321}">
                <p14:modId xmlns:p14="http://schemas.microsoft.com/office/powerpoint/2010/main" val="3728642185"/>
              </p:ext>
            </p:extLst>
          </p:nvPr>
        </p:nvGraphicFramePr>
        <p:xfrm>
          <a:off x="355918" y="1298893"/>
          <a:ext cx="11160125" cy="5454330"/>
        </p:xfrm>
        <a:graphic>
          <a:graphicData uri="http://schemas.openxmlformats.org/drawingml/2006/table">
            <a:tbl>
              <a:tblPr/>
              <a:tblGrid>
                <a:gridCol w="1488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1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616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4494">
                <a:tc gridSpan="4">
                  <a:txBody>
                    <a:bodyPr vert="horz" wrap="square"/>
                    <a:lstStyle/>
                    <a:p>
                      <a:pPr marL="0" lvl="0" indent="0" algn="l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                     </a:t>
                      </a:r>
                      <a:r>
                        <a:rPr lang="zh-CN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战后资本主义世界经济体系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4494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zh-CN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类别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endParaRPr lang="zh-CN" altLang="en-US" sz="2800" b="1">
                        <a:solidFill>
                          <a:srgbClr val="FF0000"/>
                        </a:solidFill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endParaRPr lang="zh-CN" altLang="en-US" sz="2800" b="1">
                        <a:solidFill>
                          <a:srgbClr val="FF0000"/>
                        </a:solidFill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4494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zh-CN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组织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endParaRPr lang="zh-CN" altLang="en-US" sz="2800" b="1">
                        <a:solidFill>
                          <a:srgbClr val="FF0000"/>
                        </a:solidFill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endParaRPr lang="zh-CN" altLang="en-US" sz="2800" b="1">
                        <a:solidFill>
                          <a:srgbClr val="FF0000"/>
                        </a:solidFill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endParaRPr lang="zh-CN" altLang="en-US" sz="2800" b="1">
                        <a:solidFill>
                          <a:srgbClr val="1D41D5"/>
                        </a:solidFill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23791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 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标志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4494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 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时间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   </a:t>
                      </a: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Arial" pitchFamily="34" charset="0"/>
                          <a:ea typeface="黑体" panose="02010609060101010101" pitchFamily="49" charset="-122"/>
                          <a:sym typeface="Arial" pitchFamily="34" charset="0"/>
                        </a:rPr>
                        <a:t> </a:t>
                      </a: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19862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 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宗旨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72701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 </a:t>
                      </a:r>
                      <a:r>
                        <a:rPr lang="zh-CN" altLang="en-US" sz="2800" b="1">
                          <a:solidFill>
                            <a:schemeClr val="tx1"/>
                          </a:solidFill>
                          <a:uFillTx/>
                          <a:latin typeface="Arial" pitchFamily="34" charset="0"/>
                          <a:ea typeface="黑体" panose="02010609060101010101" pitchFamily="49" charset="-122"/>
                          <a:cs typeface="微软雅黑" panose="020b0503020204020204" charset="-122"/>
                          <a:sym typeface="Arial" pitchFamily="34" charset="0"/>
                        </a:rPr>
                        <a:t>性质</a:t>
                      </a:r>
                    </a:p>
                  </a:txBody>
                  <a:tcPr anchor="ctr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eaLnBrk="1" hangingPunct="1">
                        <a:spcBef>
                          <a:spcPct val="20000"/>
                        </a:spcBef>
                        <a:buNone/>
                      </a:pPr>
                      <a:endParaRPr lang="zh-CN" altLang="zh-CN" sz="2800" b="1">
                        <a:latin typeface="Arial" pitchFamily="34" charset="0"/>
                        <a:ea typeface="黑体" panose="02010609060101010101" pitchFamily="49" charset="-122"/>
                        <a:sym typeface="Arial" pitchFamily="34" charset="0"/>
                      </a:endParaRPr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217" name="Picture 39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947728" y="2968128"/>
            <a:ext cx="1313497" cy="1071265"/>
          </a:xfrm>
          <a:prstGeom prst="rect">
            <a:avLst/>
          </a:prstGeom>
          <a:noFill/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2218" name="Picture 4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666048" y="3009900"/>
            <a:ext cx="1511300" cy="1071265"/>
          </a:xfrm>
          <a:prstGeom prst="rect">
            <a:avLst/>
          </a:prstGeom>
          <a:solidFill>
            <a:srgbClr val="FFFF00"/>
          </a:solidFill>
          <a:ln w="9525" cap="flat" cmpd="sng">
            <a:noFill/>
            <a:prstDash val="solid"/>
            <a:miter/>
            <a:headEnd type="none" w="med" len="med"/>
            <a:tailEnd type="none" w="med" len="med"/>
          </a:ln>
        </p:spPr>
      </p:pic>
      <p:sp>
        <p:nvSpPr>
          <p:cNvPr id="2220" name="Text Box 42" title=""/>
          <p:cNvSpPr/>
          <p:nvPr>
            <p:custDataLst>
              <p:tags r:id="rId10"/>
            </p:custDataLst>
          </p:nvPr>
        </p:nvSpPr>
        <p:spPr>
          <a:xfrm>
            <a:off x="9183529" y="4485323"/>
            <a:ext cx="1008063" cy="461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  <a:sym typeface="Arial" pitchFamily="34" charset="0"/>
            </a:endParaRPr>
          </a:p>
        </p:txBody>
      </p:sp>
      <p:sp>
        <p:nvSpPr>
          <p:cNvPr id="2223" name="Text Box 45" title=""/>
          <p:cNvSpPr/>
          <p:nvPr>
            <p:custDataLst>
              <p:tags r:id="rId11"/>
            </p:custDataLst>
          </p:nvPr>
        </p:nvSpPr>
        <p:spPr>
          <a:xfrm>
            <a:off x="8788242" y="5825490"/>
            <a:ext cx="179863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itchFamily="34" charset="0"/>
              <a:ea typeface="黑体" panose="02010609060101010101" pitchFamily="49" charset="-122"/>
              <a:cs typeface="+mn-cs"/>
              <a:sym typeface="Arial" pitchFamily="34" charset="0"/>
            </a:endParaRPr>
          </a:p>
        </p:txBody>
      </p:sp>
      <p:sp>
        <p:nvSpPr>
          <p:cNvPr id="2224" name="Text Box 46" title=""/>
          <p:cNvSpPr/>
          <p:nvPr>
            <p:custDataLst>
              <p:tags r:id="rId12"/>
            </p:custDataLst>
          </p:nvPr>
        </p:nvSpPr>
        <p:spPr>
          <a:xfrm>
            <a:off x="5947728" y="4300855"/>
            <a:ext cx="13665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1945</a:t>
            </a:r>
          </a:p>
        </p:txBody>
      </p:sp>
      <p:sp>
        <p:nvSpPr>
          <p:cNvPr id="2225" name="Text Box 47" title=""/>
          <p:cNvSpPr/>
          <p:nvPr>
            <p:custDataLst>
              <p:tags r:id="rId13"/>
            </p:custDataLst>
          </p:nvPr>
        </p:nvSpPr>
        <p:spPr>
          <a:xfrm>
            <a:off x="2636838" y="4300855"/>
            <a:ext cx="15113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1945</a:t>
            </a:r>
          </a:p>
        </p:txBody>
      </p:sp>
      <p:sp>
        <p:nvSpPr>
          <p:cNvPr id="2226" name="Text Box 48" title=""/>
          <p:cNvSpPr/>
          <p:nvPr>
            <p:custDataLst>
              <p:tags r:id="rId14"/>
            </p:custDataLst>
          </p:nvPr>
        </p:nvSpPr>
        <p:spPr>
          <a:xfrm>
            <a:off x="8416608" y="4238625"/>
            <a:ext cx="17265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1947</a:t>
            </a:r>
          </a:p>
        </p:txBody>
      </p:sp>
      <p:sp>
        <p:nvSpPr>
          <p:cNvPr id="2227" name="Text Box 49" title=""/>
          <p:cNvSpPr/>
          <p:nvPr>
            <p:custDataLst>
              <p:tags r:id="rId15"/>
            </p:custDataLst>
          </p:nvPr>
        </p:nvSpPr>
        <p:spPr>
          <a:xfrm>
            <a:off x="1867218" y="4810760"/>
            <a:ext cx="3159125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稳定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汇率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提供短期贷款</a:t>
            </a:r>
          </a:p>
        </p:txBody>
      </p:sp>
      <p:sp>
        <p:nvSpPr>
          <p:cNvPr id="2228" name="Text Box 50" title=""/>
          <p:cNvSpPr/>
          <p:nvPr>
            <p:custDataLst>
              <p:tags r:id="rId16"/>
            </p:custDataLst>
          </p:nvPr>
        </p:nvSpPr>
        <p:spPr>
          <a:xfrm>
            <a:off x="5042853" y="4810760"/>
            <a:ext cx="3315335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提供长期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贷款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促进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经济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恢复发展</a:t>
            </a:r>
          </a:p>
        </p:txBody>
      </p:sp>
      <p:sp>
        <p:nvSpPr>
          <p:cNvPr id="2229" name="Text Box 51" title=""/>
          <p:cNvSpPr/>
          <p:nvPr>
            <p:custDataLst>
              <p:tags r:id="rId17"/>
            </p:custDataLst>
          </p:nvPr>
        </p:nvSpPr>
        <p:spPr>
          <a:xfrm>
            <a:off x="8416608" y="4810760"/>
            <a:ext cx="3132455" cy="83099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降低关税实现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贸易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自由化</a:t>
            </a:r>
          </a:p>
        </p:txBody>
      </p:sp>
      <p:sp>
        <p:nvSpPr>
          <p:cNvPr id="2231" name="Text Box 53" title=""/>
          <p:cNvSpPr/>
          <p:nvPr>
            <p:custDataLst>
              <p:tags r:id="rId18"/>
            </p:custDataLst>
          </p:nvPr>
        </p:nvSpPr>
        <p:spPr>
          <a:xfrm>
            <a:off x="8358188" y="5753517"/>
            <a:ext cx="314134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多边贸易协定1995年被世界贸易组织取代</a:t>
            </a: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lum bright="-18000"/>
          </a:blip>
          <a:stretch>
            <a:fillRect/>
          </a:stretch>
        </p:blipFill>
        <p:spPr>
          <a:xfrm>
            <a:off x="8788242" y="2968308"/>
            <a:ext cx="1486535" cy="1167130"/>
          </a:xfrm>
          <a:prstGeom prst="rect">
            <a:avLst/>
          </a:prstGeom>
        </p:spPr>
      </p:pic>
      <p:sp>
        <p:nvSpPr>
          <p:cNvPr id="7" name="Text Box 52" title=""/>
          <p:cNvSpPr/>
          <p:nvPr>
            <p:custDataLst>
              <p:tags r:id="rId21"/>
            </p:custDataLst>
          </p:nvPr>
        </p:nvSpPr>
        <p:spPr>
          <a:xfrm>
            <a:off x="3175000" y="5985947"/>
            <a:ext cx="3455987" cy="461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华文中宋" panose="02010600030101010101" pitchFamily="2" charset="-122"/>
                <a:sym typeface="Arial" pitchFamily="34" charset="0"/>
              </a:rPr>
              <a:t>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华文中宋" panose="02010600030101010101" pitchFamily="2" charset="-122"/>
                <a:sym typeface="Arial" pitchFamily="34" charset="0"/>
              </a:rPr>
              <a:t>国际货币金融组织</a:t>
            </a:r>
          </a:p>
        </p:txBody>
      </p:sp>
      <p:sp>
        <p:nvSpPr>
          <p:cNvPr id="8" name="文本框 7" title=""/>
          <p:cNvSpPr txBox="1"/>
          <p:nvPr>
            <p:custDataLst>
              <p:tags r:id="rId22"/>
            </p:custDataLst>
          </p:nvPr>
        </p:nvSpPr>
        <p:spPr>
          <a:xfrm>
            <a:off x="2153285" y="185039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世界金融货币体系（布雷顿森林体系）</a:t>
            </a:r>
          </a:p>
        </p:txBody>
      </p:sp>
      <p:sp>
        <p:nvSpPr>
          <p:cNvPr id="9" name="文本框 8" title=""/>
          <p:cNvSpPr txBox="1"/>
          <p:nvPr>
            <p:custDataLst>
              <p:tags r:id="rId23"/>
            </p:custDataLst>
          </p:nvPr>
        </p:nvSpPr>
        <p:spPr>
          <a:xfrm>
            <a:off x="8944610" y="1850390"/>
            <a:ext cx="21850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Calibri"/>
                <a:ea typeface="微软雅黑" pitchFamily="34" charset="-122"/>
                <a:cs typeface="+mn-cs"/>
              </a:rPr>
              <a:t>世界贸易体系</a:t>
            </a:r>
          </a:p>
        </p:txBody>
      </p:sp>
      <p:sp>
        <p:nvSpPr>
          <p:cNvPr id="11" name="文本框 10" title=""/>
          <p:cNvSpPr txBox="1"/>
          <p:nvPr>
            <p:custDataLst>
              <p:tags r:id="rId24"/>
            </p:custDataLst>
          </p:nvPr>
        </p:nvSpPr>
        <p:spPr>
          <a:xfrm>
            <a:off x="1652270" y="2310765"/>
            <a:ext cx="33909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国际货币基金组织</a:t>
            </a:r>
          </a:p>
        </p:txBody>
      </p:sp>
      <p:sp>
        <p:nvSpPr>
          <p:cNvPr id="12" name="文本框 11" title=""/>
          <p:cNvSpPr txBox="1"/>
          <p:nvPr>
            <p:custDataLst>
              <p:tags r:id="rId25"/>
            </p:custDataLst>
          </p:nvPr>
        </p:nvSpPr>
        <p:spPr>
          <a:xfrm>
            <a:off x="5781675" y="2374900"/>
            <a:ext cx="169862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世界银行</a:t>
            </a:r>
          </a:p>
        </p:txBody>
      </p:sp>
      <p:sp>
        <p:nvSpPr>
          <p:cNvPr id="13" name="矩形 12" title="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261225" y="1312441"/>
            <a:ext cx="4255135" cy="460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  <a:sym typeface="Arial" pitchFamily="34" charset="0"/>
              </a:rPr>
              <a:t>以美元为中心、以美国为主导</a:t>
            </a:r>
          </a:p>
        </p:txBody>
      </p:sp>
      <p:sp>
        <p:nvSpPr>
          <p:cNvPr id="14" name="文本框 13" title=""/>
          <p:cNvSpPr txBox="1"/>
          <p:nvPr>
            <p:custDataLst>
              <p:tags r:id="rId27"/>
            </p:custDataLst>
          </p:nvPr>
        </p:nvSpPr>
        <p:spPr>
          <a:xfrm>
            <a:off x="8499475" y="2374265"/>
            <a:ext cx="32391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Arial" pitchFamily="34" charset="0"/>
                <a:ea typeface="黑体" panose="02010609060101010101" pitchFamily="49" charset="-122"/>
                <a:cs typeface="+mn-cs"/>
                <a:sym typeface="Arial" pitchFamily="34" charset="0"/>
              </a:rPr>
              <a:t>关贸总协定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144780" y="342265"/>
            <a:ext cx="4968240" cy="59785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26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</a:t>
            </a: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发挥大国作用：</a:t>
            </a:r>
          </a:p>
          <a:p>
            <a:pPr indent="0" algn="l" fontAlgn="auto">
              <a:lnSpc>
                <a:spcPts val="2680"/>
              </a:lnSpc>
            </a:pPr>
            <a:r>
              <a:rPr lang="en-US" altLang="zh-CN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  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通过大国相对平等的协商，采取市场干预行动，协调利益，维护经济秩序。</a:t>
            </a:r>
          </a:p>
          <a:p>
            <a:pPr indent="0" algn="l" fontAlgn="auto">
              <a:lnSpc>
                <a:spcPts val="26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3.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评价：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1</a:t>
            </a: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）多领域协调经济秩序：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加强在金融、投资和贸易等领域的国际协调，维护经济秩序；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）制度化经济体系：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世界经济向制度化、体系化方向发展，有利于世界经济的发展；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）缓解经济危机：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在一定程度上缓解经济危机的发生，但不能避免经济危机；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</a:t>
            </a:r>
            <a:r>
              <a:rPr lang="en-US" altLang="zh-CN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4</a:t>
            </a:r>
            <a:r>
              <a:rPr lang="zh-CN" altLang="en-US" sz="24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）美国主导：</a:t>
            </a:r>
          </a:p>
          <a:p>
            <a:pPr indent="0" algn="l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sym typeface="+mn-ea"/>
              </a:rPr>
              <a:t>确立了美国的主导地位，服从于维护美国世界经济霸主地位。</a:t>
            </a:r>
          </a:p>
        </p:txBody>
      </p:sp>
      <p:pic>
        <p:nvPicPr>
          <p:cNvPr id="30" name="图片 2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245100" y="112395"/>
            <a:ext cx="6802120" cy="1381760"/>
          </a:xfrm>
          <a:prstGeom prst="rect">
            <a:avLst/>
          </a:prstGeom>
          <a:solidFill>
            <a:schemeClr val="accent5">
              <a:lumMod val="20000"/>
              <a:lumOff val="80000"/>
              <a:alpha val="80000"/>
            </a:schemeClr>
          </a:solidFill>
        </p:spPr>
      </p:pic>
      <p:sp>
        <p:nvSpPr>
          <p:cNvPr id="31" name="文本框 30" title=""/>
          <p:cNvSpPr txBox="1"/>
          <p:nvPr>
            <p:custDataLst>
              <p:tags r:id="rId6"/>
            </p:custDataLst>
          </p:nvPr>
        </p:nvSpPr>
        <p:spPr>
          <a:xfrm>
            <a:off x="5245100" y="1577975"/>
            <a:ext cx="6802120" cy="51777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材料二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它使战后资本主义世界重建经济秩序。正如法国哲学家伯克所说，“良好的秩序是一切美好事物的基础”。</a:t>
            </a: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材料三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1963年，诺贝尔经济学奖得主耶鲁大学教授詹姆斯·托宾说：“在自家的院子里有印钞机是一件愉快的事，而黄金兑换标准给了我们这个特权，……十年来我们在收支平衡中能够允许亏空，是因为我们的债券普遍地被作为货币接受。”</a:t>
            </a: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材料四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关贸总协定的多边关税减让成果最大限度地实现了美国的利益目标。作为世界上经济实力最强大的国家和最大的贸易进出口国，关税壁垒的普遍降低首先对美国有利，而“日内瓦的多边关税减让成果则体现了美国实质性的优势”。          </a:t>
            </a: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——舒建中《美国与1947年日内瓦会议》  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167005" y="232092"/>
            <a:ext cx="6775450" cy="63779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三）</a:t>
            </a:r>
            <a:r>
              <a:rPr 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“福利国家”制度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（国家干预的表现）</a:t>
            </a:r>
            <a:endParaRPr lang="zh-CN" sz="24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ts val="25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含义：</a:t>
            </a:r>
          </a:p>
          <a:p>
            <a:pPr indent="0" fontAlgn="auto">
              <a:lnSpc>
                <a:spcPts val="2580"/>
              </a:lnSpc>
            </a:pPr>
            <a:r>
              <a:rPr lang="en-US" altLang="zh-CN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国家通过构建社会保障体系，保证个人和家庭的经济安全；通过加大社会服务开支，保证全体公民享受较好的公共福利。</a:t>
            </a:r>
          </a:p>
          <a:p>
            <a:pPr indent="0" fontAlgn="auto">
              <a:lnSpc>
                <a:spcPts val="25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原因：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①为缩小贫富差距及因贫困引发的社会问题；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②</a:t>
            </a: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维护资产阶级的统治；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③借鉴罗斯福新政的经验；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④民众呼声工人运动迭起，民众斗争的结果。</a:t>
            </a:r>
          </a:p>
          <a:p>
            <a:pPr indent="0" fontAlgn="auto">
              <a:lnSpc>
                <a:spcPts val="25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内容：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①劳动就业政策:政府调节实现“充分就业”；</a:t>
            </a:r>
            <a:endParaRPr lang="en-US" altLang="zh-CN" sz="24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②</a:t>
            </a:r>
            <a:r>
              <a:rPr lang="en-US" altLang="zh-CN" sz="2400" b="1" err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建立社会保障体系:社会保险</a:t>
            </a: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、社会补贴、社会救济；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③社会服务：国家或社会团体兴办以所有公民为对象的公益事业。</a:t>
            </a:r>
          </a:p>
          <a:p>
            <a:pPr indent="0" fontAlgn="auto">
              <a:lnSpc>
                <a:spcPts val="25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实质：</a:t>
            </a:r>
          </a:p>
          <a:p>
            <a:pPr indent="0" fontAlgn="auto">
              <a:lnSpc>
                <a:spcPts val="2580"/>
              </a:lnSpc>
            </a:pPr>
            <a:r>
              <a:rPr lang="zh-CN" altLang="en-US" sz="24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国家运用财政手段对社会财富进行再分配，是对资本主义生产关系的调整。       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7040880" y="80010"/>
            <a:ext cx="5076825" cy="668210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27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材料一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(我们的)社会有一个梯子和一张安全网，梯子用来供人们自己努力改善生活，安全网则用来防止人们跌入深渊。    </a:t>
            </a:r>
          </a:p>
          <a:p>
            <a:pPr indent="0" algn="ctr" fontAlgn="auto">
              <a:lnSpc>
                <a:spcPts val="2700"/>
              </a:lnSpc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英国首相撒切尔夫人</a:t>
            </a:r>
          </a:p>
          <a:p>
            <a:pPr indent="0" fontAlgn="auto">
              <a:lnSpc>
                <a:spcPts val="27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材料二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【学思之窗】过去对穷人的援助计划已经失败，这些计划使穷人堕落，使纳税人受骗。</a:t>
            </a:r>
          </a:p>
          <a:p>
            <a:pPr indent="0" algn="ctr" fontAlgn="auto">
              <a:lnSpc>
                <a:spcPts val="2700"/>
              </a:lnSpc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——《尼克松总统关于扩大福利改革建议的声明》</a:t>
            </a:r>
            <a:endParaRPr lang="en-US" altLang="zh-CN" sz="20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ts val="27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材料三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如果自由社会不能帮助众多的穷人，就不能保全少数富人。</a:t>
            </a:r>
          </a:p>
          <a:p>
            <a:pPr indent="0" algn="ctr" fontAlgn="auto">
              <a:lnSpc>
                <a:spcPts val="2700"/>
              </a:lnSpc>
            </a:pP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——美国总统肯尼迪</a:t>
            </a:r>
            <a:endParaRPr lang="en-US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ts val="2700"/>
              </a:lnSpc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材料四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在1980-1996年间，美国最富裕、占家庭总数5%的上层，在全美家庭总收入中所占比例从15.3%上升到20.3％，而最贫困、占家庭总数60％的下层，在全美家庭总收入中所占比例却由34.2％下降到30％。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100330" y="2125345"/>
            <a:ext cx="12001500" cy="14782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材料</a:t>
            </a:r>
            <a:r>
              <a:rPr 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二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英格兰西北小城布来克朴的麦高雷一家一母五女，六人都不外出工作，她们和8条宠物狗住在一套政府提供的房子里，收入居然也近3万英镑，被称为英国最懒家族。虽然年入3万英镑现钞，她一家居然还不知足，抱怨住的太挤，正申请更宽敞的大福利房。            </a:t>
            </a:r>
          </a:p>
          <a:p>
            <a:pPr algn="ctr"/>
            <a:endParaRPr lang="en-US" altLang="zh-CN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90500" y="562610"/>
            <a:ext cx="1182052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材料一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英国社会福利计划的各项开支占到了公共支出总额的50% 。瑞典主要靠借债和赤字预算来维持社会福利的各项开支。在各国社会福利开支仍在不断增加的同时,各国的经济增长速度大幅度下降。联邦德国从1970年到80年代中期,领取维持日常生活救济的人数增加了一倍。70%以上的美国人反对政府在福利救济方面花更多的钱。</a:t>
            </a:r>
          </a:p>
        </p:txBody>
      </p:sp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90170" y="3479444"/>
            <a:ext cx="9329421" cy="320857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26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认识：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）积极：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①一定程度上促进了社会平等，缓和了社会矛盾，稳定了社会秩序；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②扩大消费，拉动了经济发展。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（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）消极：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①加重了国家财政负担；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②降低了人们的工作积极性，导致人的惰性；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③给纳税人带来沉重负担，引起中产阶级普遍不满；</a:t>
            </a:r>
          </a:p>
          <a:p>
            <a:pPr indent="0" fontAlgn="auto">
              <a:lnSpc>
                <a:spcPts val="26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④贫富不均，社会不平等依然存在。</a:t>
            </a:r>
            <a:endParaRPr lang="en-US" altLang="zh-CN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6"/>
            </p:custDataLst>
          </p:nvPr>
        </p:nvSpPr>
        <p:spPr>
          <a:xfrm>
            <a:off x="318136" y="102235"/>
            <a:ext cx="9864090" cy="460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如何认识资本主义国家的“福利国家”制度？后来又做了怎样的调整？</a:t>
            </a:r>
          </a:p>
        </p:txBody>
      </p:sp>
      <p:sp>
        <p:nvSpPr>
          <p:cNvPr id="10" name="文本框 9" title=""/>
          <p:cNvSpPr txBox="1"/>
          <p:nvPr>
            <p:custDataLst>
              <p:tags r:id="rId7"/>
            </p:custDataLst>
          </p:nvPr>
        </p:nvSpPr>
        <p:spPr>
          <a:xfrm>
            <a:off x="9523095" y="3479444"/>
            <a:ext cx="2568575" cy="322524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080"/>
              </a:lnSpc>
            </a:pPr>
            <a:r>
              <a:rPr lang="en-US" altLang="zh-CN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2.</a:t>
            </a:r>
            <a:r>
              <a:rPr lang="zh-CN" altLang="en-US" sz="24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调整：</a:t>
            </a:r>
          </a:p>
          <a:p>
            <a:pPr indent="0" fontAlgn="auto">
              <a:lnSpc>
                <a:spcPts val="30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①减少福利、减少政府公共开支；</a:t>
            </a:r>
          </a:p>
          <a:p>
            <a:pPr indent="0" fontAlgn="auto">
              <a:lnSpc>
                <a:spcPts val="30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②改革社会保障制度；</a:t>
            </a:r>
          </a:p>
          <a:p>
            <a:pPr indent="0" fontAlgn="auto">
              <a:lnSpc>
                <a:spcPts val="308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③提高社会效率和维护社会公平之间寻求平衡。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>
            <a:extLst>
              <a:ext uri="{FF2B5EF4-FFF2-40B4-BE49-F238E27FC236}">
                <a16:creationId xmlns:a16="http://schemas.microsoft.com/office/drawing/2014/main" id="{088A65C6-0E8A-470D-8070-A5CD4ACB8C4F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32105" y="29682"/>
            <a:ext cx="3416320" cy="5597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wavy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>
                  <a:solidFill>
                    <a:srgbClr val="00FFFF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二、</a:t>
            </a:r>
            <a:r>
              <a:rPr kumimoji="0" lang="zh-CN" altLang="zh-CN" sz="2400" b="0" i="0" u="wavy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>
                  <a:solidFill>
                    <a:srgbClr val="00FFFF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科学技术的新发展</a:t>
            </a:r>
            <a:r>
              <a:rPr kumimoji="0" lang="en-US" altLang="zh-CN" sz="2400" b="0" i="0" u="wavy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>
                  <a:solidFill>
                    <a:srgbClr val="00FFFF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kumimoji="0" lang="zh-CN" altLang="en-US" sz="24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9A6F161A-1FB2-41A1-923F-AB4E72B3EBB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332105" y="782320"/>
            <a:ext cx="11355705" cy="2221762"/>
          </a:xfrm>
          <a:prstGeom prst="rect">
            <a:avLst/>
          </a:prstGeom>
          <a:solidFill>
            <a:srgbClr val="5B9BD5">
              <a:lumMod val="20000"/>
              <a:lumOff val="80000"/>
            </a:srgb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【名词解释】第三次科技革命</a:t>
            </a:r>
          </a:p>
          <a:p>
            <a:pPr marL="0" marR="0" lvl="0" indent="0" defTabSz="91440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20世纪四五十年代</a:t>
            </a:r>
            <a:r>
              <a: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charset="-122"/>
              </a:rPr>
              <a:t>兴起的以原子能、电子计算机和空间技术的广泛应用为主要标志，涉及信息技术、新能源技术、新材料技术、生物技术、空间技术和海洋技术等诸多领域的一场信息控制技术的革命。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5F5FA857-50AD-4734-9A2E-16813D83F7CA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306705" y="3218675"/>
            <a:ext cx="11381105" cy="332975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1.条件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（1）经济基础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国家垄断资本主义发展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（2）政治基础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资本主义发展相对稳定</a:t>
            </a:r>
            <a:endParaRPr lang="zh-CN" altLang="en-US" sz="2400" b="1">
              <a:solidFill>
                <a:srgbClr val="ED7D3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（3）理论准备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世纪，科学理论取得重大突破：相对论的提出和量子力学的发展；系统论、信息论、控制论的问世</a:t>
            </a:r>
            <a:endParaRPr lang="zh-CN" altLang="en-US" sz="2400" b="1">
              <a:solidFill>
                <a:srgbClr val="ED7D3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ED7D3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（4）社会需要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两次世界大战的军事需求、战后军备竞争和发展经济的要求</a:t>
            </a:r>
          </a:p>
        </p:txBody>
      </p:sp>
    </p:spTree>
    <p:extLst>
      <p:ext uri="{BB962C8B-B14F-4D97-AF65-F5344CB8AC3E}">
        <p14:creationId xmlns:p14="http://schemas.microsoft.com/office/powerpoint/2010/main" val="35623384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 title="">
            <a:extLst>
              <a:ext uri="{FF2B5EF4-FFF2-40B4-BE49-F238E27FC236}">
                <a16:creationId xmlns:a16="http://schemas.microsoft.com/office/drawing/2014/main" id="{438CCFB7-30FD-4EC3-BC20-8DE8D4C11326}"/>
              </a:ext>
            </a:extLst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00800" y="77821"/>
            <a:ext cx="1838960" cy="2152015"/>
          </a:xfrm>
          <a:prstGeom prst="rect">
            <a:avLst/>
          </a:prstGeom>
        </p:spPr>
      </p:pic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EB433203-A6C5-4581-8E59-B50F679D093F}"/>
              </a:ext>
            </a:extLst>
          </p:cNvPr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00721" y="77821"/>
            <a:ext cx="1852296" cy="2152015"/>
          </a:xfrm>
          <a:prstGeom prst="rect">
            <a:avLst/>
          </a:prstGeom>
        </p:spPr>
      </p:pic>
      <p:pic>
        <p:nvPicPr>
          <p:cNvPr id="5" name="图片 4" title="">
            <a:extLst>
              <a:ext uri="{FF2B5EF4-FFF2-40B4-BE49-F238E27FC236}">
                <a16:creationId xmlns:a16="http://schemas.microsoft.com/office/drawing/2014/main" id="{D7B4E29A-1F2F-4EA8-B485-06776A8430EE}"/>
              </a:ext>
            </a:extLst>
          </p:cNvPr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339706" y="77820"/>
            <a:ext cx="1747520" cy="2106295"/>
          </a:xfrm>
          <a:prstGeom prst="rect">
            <a:avLst/>
          </a:prstGeom>
        </p:spPr>
      </p:pic>
      <p:pic>
        <p:nvPicPr>
          <p:cNvPr id="6" name="图片 5" title="">
            <a:extLst>
              <a:ext uri="{FF2B5EF4-FFF2-40B4-BE49-F238E27FC236}">
                <a16:creationId xmlns:a16="http://schemas.microsoft.com/office/drawing/2014/main" id="{7AE170D1-0CFC-48AB-9DA0-81A7518E9333}"/>
              </a:ext>
            </a:extLst>
          </p:cNvPr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261736" y="2088867"/>
            <a:ext cx="1924685" cy="1702083"/>
          </a:xfrm>
          <a:prstGeom prst="rect">
            <a:avLst/>
          </a:prstGeom>
        </p:spPr>
      </p:pic>
      <p:pic>
        <p:nvPicPr>
          <p:cNvPr id="7" name="图片 6" title="">
            <a:extLst>
              <a:ext uri="{FF2B5EF4-FFF2-40B4-BE49-F238E27FC236}">
                <a16:creationId xmlns:a16="http://schemas.microsoft.com/office/drawing/2014/main" id="{3781CCC3-67D8-4976-B577-00EE70B03B63}"/>
              </a:ext>
            </a:extLst>
          </p:cNvPr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300721" y="2086009"/>
            <a:ext cx="1852296" cy="1702083"/>
          </a:xfrm>
          <a:prstGeom prst="rect">
            <a:avLst/>
          </a:prstGeom>
        </p:spPr>
      </p:pic>
      <p:pic>
        <p:nvPicPr>
          <p:cNvPr id="8" name="图片 7" title="">
            <a:extLst>
              <a:ext uri="{FF2B5EF4-FFF2-40B4-BE49-F238E27FC236}">
                <a16:creationId xmlns:a16="http://schemas.microsoft.com/office/drawing/2014/main" id="{CC8F58E5-A80A-4038-B665-504BCBF62EC3}"/>
              </a:ext>
            </a:extLst>
          </p:cNvPr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267317" y="2086009"/>
            <a:ext cx="1852297" cy="1702083"/>
          </a:xfrm>
          <a:prstGeom prst="rect">
            <a:avLst/>
          </a:prstGeom>
        </p:spPr>
      </p:pic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7D6A1627-B1C1-4CD4-86D5-4E88BE4843D4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4775" y="187290"/>
            <a:ext cx="6096000" cy="282718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2.成就：</a:t>
            </a: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开始于20世纪40年代中期（二战中）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（1）原子能的开发利用。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（2）电子计算机的发明和互联网的建立。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（3）空间技术和海洋技术的迅速发展。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（4）各种新材料的出现。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（5）生物工程技术的突破。</a:t>
            </a:r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1FA2ADAB-ACBD-4F82-2C74-5633447FF4FA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282893" y="3645843"/>
            <a:ext cx="11835764" cy="302486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300"/>
              </a:lnSpc>
            </a:pP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、特点：</a:t>
            </a:r>
          </a:p>
          <a:p>
            <a:pPr indent="0" fontAlgn="auto">
              <a:lnSpc>
                <a:spcPts val="33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①多种学科相互渗透、相互促进、综合发展，科学日趋整体化。</a:t>
            </a:r>
          </a:p>
          <a:p>
            <a:pPr indent="0" fontAlgn="auto">
              <a:lnSpc>
                <a:spcPts val="33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②科学技术日趋社会化。表现组织规模迅速扩大，科研经费的激增，从国家规模的研究发展为国际规模的研究。</a:t>
            </a:r>
          </a:p>
          <a:p>
            <a:pPr indent="0" fontAlgn="auto">
              <a:lnSpc>
                <a:spcPts val="33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③科学技术发展的加速化一体化。</a:t>
            </a:r>
          </a:p>
          <a:p>
            <a:pPr indent="0" fontAlgn="auto">
              <a:lnSpc>
                <a:spcPts val="33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④科学技术转化为生产力的速度加快。</a:t>
            </a:r>
          </a:p>
          <a:p>
            <a:pPr indent="0" fontAlgn="auto">
              <a:lnSpc>
                <a:spcPts val="3300"/>
              </a:lnSpc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⑤科学和技术密切结合，相互促进。</a:t>
            </a:r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5752032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https://d.book118.com/275320221101011040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102"/>
</p:tagLst>
</file>

<file path=ppt/tags/tag2.xml><?xml version="1.0" encoding="utf-8"?>
<p:tagLst xmlns:p="http://schemas.openxmlformats.org/presentationml/2006/main">
  <p:tag name="AS_UNIQUEID" val="8103"/>
</p:tagLst>
</file>

<file path=ppt/tags/tag3.xml><?xml version="1.0" encoding="utf-8"?>
<p:tagLst xmlns:p="http://schemas.openxmlformats.org/presentationml/2006/main">
  <p:tag name="AS_UNIQUEID" val="8104"/>
</p:tagLst>
</file>

<file path=ppt/tags/tag4.xml><?xml version="1.0" encoding="utf-8"?>
<p:tagLst xmlns:p="http://schemas.openxmlformats.org/presentationml/2006/main">
  <p:tag name="AS_UNIQUEID" val="8105"/>
</p:tagLst>
</file>

<file path=ppt/tags/tag5.xml><?xml version="1.0" encoding="utf-8"?>
<p:tagLst xmlns:p="http://schemas.openxmlformats.org/presentationml/2006/main">
  <p:tag name="AS_UNIQUEID" val="8106"/>
</p:tagLst>
</file>

<file path=ppt/tags/tag6.xml><?xml version="1.0" encoding="utf-8"?>
<p:tagLst xmlns:p="http://schemas.openxmlformats.org/presentationml/2006/main">
  <p:tag name="AS_UNIQUEID" val="8107"/>
</p:tagLst>
</file>

<file path=ppt/tags/tag7.xml><?xml version="1.0" encoding="utf-8"?>
<p:tagLst xmlns:p="http://schemas.openxmlformats.org/presentationml/2006/main">
  <p:tag name="AS_UNIQUEID" val="8108"/>
</p:tagLst>
</file>

<file path=ppt/tags/tag8.xml><?xml version="1.0" encoding="utf-8"?>
<p:tagLst xmlns:p="http://schemas.openxmlformats.org/presentationml/2006/main">
  <p:tag name="AS_UNIQUEID" val="8109"/>
</p:tagLst>
</file>

<file path=ppt/tags/tag9.xml><?xml version="1.0" encoding="utf-8"?>
<p:tagLst xmlns:p="http://schemas.openxmlformats.org/presentationml/2006/main">
  <p:tag name="AS_UNIQUEID" val="8110"/>
</p:tagLst>
</file>

<file path=ppt/tags/tag10.xml><?xml version="1.0" encoding="utf-8"?>
<p:tagLst xmlns:p="http://schemas.openxmlformats.org/presentationml/2006/main">
  <p:tag name="AS_UNIQUEID" val="8111"/>
</p:tagLst>
</file>

<file path=ppt/tags/tag11.xml><?xml version="1.0" encoding="utf-8"?>
<p:tagLst xmlns:p="http://schemas.openxmlformats.org/presentationml/2006/main">
  <p:tag name="AS_UNIQUEID" val="8112"/>
</p:tagLst>
</file>

<file path=ppt/tags/tag12.xml><?xml version="1.0" encoding="utf-8"?>
<p:tagLst xmlns:p="http://schemas.openxmlformats.org/presentationml/2006/main">
  <p:tag name="AS_UNIQUEID" val="8113"/>
</p:tagLst>
</file>

<file path=ppt/tags/tag13.xml><?xml version="1.0" encoding="utf-8"?>
<p:tagLst xmlns:p="http://schemas.openxmlformats.org/presentationml/2006/main">
  <p:tag name="AS_UNIQUEID" val="8114"/>
</p:tagLst>
</file>

<file path=ppt/tags/tag14.xml><?xml version="1.0" encoding="utf-8"?>
<p:tagLst xmlns:p="http://schemas.openxmlformats.org/presentationml/2006/main">
  <p:tag name="AS_UNIQUEID" val="8115"/>
</p:tagLst>
</file>

<file path=ppt/tags/tag15.xml><?xml version="1.0" encoding="utf-8"?>
<p:tagLst xmlns:p="http://schemas.openxmlformats.org/presentationml/2006/main">
  <p:tag name="AS_UNIQUEID" val="8116"/>
</p:tagLst>
</file>

<file path=ppt/tags/tag16.xml><?xml version="1.0" encoding="utf-8"?>
<p:tagLst xmlns:p="http://schemas.openxmlformats.org/presentationml/2006/main">
  <p:tag name="AS_UNIQUEID" val="8117"/>
</p:tagLst>
</file>

<file path=ppt/tags/tag17.xml><?xml version="1.0" encoding="utf-8"?>
<p:tagLst xmlns:p="http://schemas.openxmlformats.org/presentationml/2006/main">
  <p:tag name="AS_UNIQUEID" val="8118"/>
</p:tagLst>
</file>

<file path=ppt/tags/tag18.xml><?xml version="1.0" encoding="utf-8"?>
<p:tagLst xmlns:p="http://schemas.openxmlformats.org/presentationml/2006/main">
  <p:tag name="AS_UNIQUEID" val="8119"/>
</p:tagLst>
</file>

<file path=ppt/tags/tag19.xml><?xml version="1.0" encoding="utf-8"?>
<p:tagLst xmlns:p="http://schemas.openxmlformats.org/presentationml/2006/main">
  <p:tag name="AS_UNIQUEID" val="8120"/>
</p:tagLst>
</file>

<file path=ppt/tags/tag20.xml><?xml version="1.0" encoding="utf-8"?>
<p:tagLst xmlns:p="http://schemas.openxmlformats.org/presentationml/2006/main">
  <p:tag name="AS_UNIQUEID" val="8121"/>
</p:tagLst>
</file>

<file path=ppt/tags/tag21.xml><?xml version="1.0" encoding="utf-8"?>
<p:tagLst xmlns:p="http://schemas.openxmlformats.org/presentationml/2006/main">
  <p:tag name="AS_UNIQUEID" val="8122"/>
</p:tagLst>
</file>

<file path=ppt/tags/tag22.xml><?xml version="1.0" encoding="utf-8"?>
<p:tagLst xmlns:p="http://schemas.openxmlformats.org/presentationml/2006/main">
  <p:tag name="AS_UNIQUEID" val="8123"/>
</p:tagLst>
</file>

<file path=ppt/tags/tag23.xml><?xml version="1.0" encoding="utf-8"?>
<p:tagLst xmlns:p="http://schemas.openxmlformats.org/presentationml/2006/main">
  <p:tag name="AS_UNIQUEID" val="8124"/>
</p:tagLst>
</file>

<file path=ppt/tags/tag24.xml><?xml version="1.0" encoding="utf-8"?>
<p:tagLst xmlns:p="http://schemas.openxmlformats.org/presentationml/2006/main">
  <p:tag name="AS_UNIQUEID" val="8125"/>
</p:tagLst>
</file>

<file path=ppt/tags/tag25.xml><?xml version="1.0" encoding="utf-8"?>
<p:tagLst xmlns:p="http://schemas.openxmlformats.org/presentationml/2006/main">
  <p:tag name="AS_UNIQUEID" val="8126"/>
</p:tagLst>
</file>

<file path=ppt/tags/tag26.xml><?xml version="1.0" encoding="utf-8"?>
<p:tagLst xmlns:p="http://schemas.openxmlformats.org/presentationml/2006/main">
  <p:tag name="AS_UNIQUEID" val="8127"/>
</p:tagLst>
</file>

<file path=ppt/tags/tag27.xml><?xml version="1.0" encoding="utf-8"?>
<p:tagLst xmlns:p="http://schemas.openxmlformats.org/presentationml/2006/main">
  <p:tag name="AS_UNIQUEID" val="8128"/>
</p:tagLst>
</file>

<file path=ppt/tags/tag28.xml><?xml version="1.0" encoding="utf-8"?>
<p:tagLst xmlns:p="http://schemas.openxmlformats.org/presentationml/2006/main">
  <p:tag name="AS_UNIQUEID" val="8129"/>
</p:tagLst>
</file>

<file path=ppt/tags/tag29.xml><?xml version="1.0" encoding="utf-8"?>
<p:tagLst xmlns:p="http://schemas.openxmlformats.org/presentationml/2006/main">
  <p:tag name="AS_UNIQUEID" val="8130"/>
</p:tagLst>
</file>

<file path=ppt/tags/tag30.xml><?xml version="1.0" encoding="utf-8"?>
<p:tagLst xmlns:p="http://schemas.openxmlformats.org/presentationml/2006/main">
  <p:tag name="AS_UNIQUEID" val="8131"/>
</p:tagLst>
</file>

<file path=ppt/tags/tag31.xml><?xml version="1.0" encoding="utf-8"?>
<p:tagLst xmlns:p="http://schemas.openxmlformats.org/presentationml/2006/main">
  <p:tag name="AS_UNIQUEID" val="8132"/>
</p:tagLst>
</file>

<file path=ppt/tags/tag32.xml><?xml version="1.0" encoding="utf-8"?>
<p:tagLst xmlns:p="http://schemas.openxmlformats.org/presentationml/2006/main">
  <p:tag name="AS_UNIQUEID" val="8133"/>
</p:tagLst>
</file>

<file path=ppt/tags/tag33.xml><?xml version="1.0" encoding="utf-8"?>
<p:tagLst xmlns:p="http://schemas.openxmlformats.org/presentationml/2006/main">
  <p:tag name="AS_UNIQUEID" val="8134"/>
</p:tagLst>
</file>

<file path=ppt/tags/tag34.xml><?xml version="1.0" encoding="utf-8"?>
<p:tagLst xmlns:p="http://schemas.openxmlformats.org/presentationml/2006/main">
  <p:tag name="AS_UNIQUEID" val="8135"/>
</p:tagLst>
</file>

<file path=ppt/tags/tag35.xml><?xml version="1.0" encoding="utf-8"?>
<p:tagLst xmlns:p="http://schemas.openxmlformats.org/presentationml/2006/main">
  <p:tag name="AS_UNIQUEID" val="8136"/>
</p:tagLst>
</file>

<file path=ppt/tags/tag36.xml><?xml version="1.0" encoding="utf-8"?>
<p:tagLst xmlns:p="http://schemas.openxmlformats.org/presentationml/2006/main">
  <p:tag name="AS_UNIQUEID" val="8137"/>
</p:tagLst>
</file>

<file path=ppt/tags/tag37.xml><?xml version="1.0" encoding="utf-8"?>
<p:tagLst xmlns:p="http://schemas.openxmlformats.org/presentationml/2006/main">
  <p:tag name="AS_UNIQUEID" val="8138"/>
</p:tagLst>
</file>

<file path=ppt/tags/tag38.xml><?xml version="1.0" encoding="utf-8"?>
<p:tagLst xmlns:p="http://schemas.openxmlformats.org/presentationml/2006/main">
  <p:tag name="AS_UNIQUEID" val="8139"/>
</p:tagLst>
</file>

<file path=ppt/tags/tag39.xml><?xml version="1.0" encoding="utf-8"?>
<p:tagLst xmlns:p="http://schemas.openxmlformats.org/presentationml/2006/main">
  <p:tag name="AS_UNIQUEID" val="8140"/>
</p:tagLst>
</file>

<file path=ppt/tags/tag40.xml><?xml version="1.0" encoding="utf-8"?>
<p:tagLst xmlns:p="http://schemas.openxmlformats.org/presentationml/2006/main">
  <p:tag name="AS_UNIQUEID" val="8141"/>
</p:tagLst>
</file>

<file path=ppt/tags/tag41.xml><?xml version="1.0" encoding="utf-8"?>
<p:tagLst xmlns:p="http://schemas.openxmlformats.org/presentationml/2006/main">
  <p:tag name="AS_UNIQUEID" val="8142"/>
</p:tagLst>
</file>

<file path=ppt/tags/tag42.xml><?xml version="1.0" encoding="utf-8"?>
<p:tagLst xmlns:p="http://schemas.openxmlformats.org/presentationml/2006/main">
  <p:tag name="AS_UNIQUEID" val="8143"/>
</p:tagLst>
</file>

<file path=ppt/tags/tag43.xml><?xml version="1.0" encoding="utf-8"?>
<p:tagLst xmlns:p="http://schemas.openxmlformats.org/presentationml/2006/main">
  <p:tag name="AS_UNIQUEID" val="8144"/>
</p:tagLst>
</file>

<file path=ppt/tags/tag44.xml><?xml version="1.0" encoding="utf-8"?>
<p:tagLst xmlns:p="http://schemas.openxmlformats.org/presentationml/2006/main">
  <p:tag name="AS_UNIQUEID" val="8145"/>
</p:tagLst>
</file>

<file path=ppt/tags/tag45.xml><?xml version="1.0" encoding="utf-8"?>
<p:tagLst xmlns:p="http://schemas.openxmlformats.org/presentationml/2006/main">
  <p:tag name="AS_UNIQUEID" val="8146"/>
</p:tagLst>
</file>

<file path=ppt/tags/tag46.xml><?xml version="1.0" encoding="utf-8"?>
<p:tagLst xmlns:p="http://schemas.openxmlformats.org/presentationml/2006/main">
  <p:tag name="AS_UNIQUEID" val="8147"/>
</p:tagLst>
</file>

<file path=ppt/tags/tag47.xml><?xml version="1.0" encoding="utf-8"?>
<p:tagLst xmlns:p="http://schemas.openxmlformats.org/presentationml/2006/main">
  <p:tag name="AS_UNIQUEID" val="8148"/>
</p:tagLst>
</file>

<file path=ppt/tags/tag48.xml><?xml version="1.0" encoding="utf-8"?>
<p:tagLst xmlns:p="http://schemas.openxmlformats.org/presentationml/2006/main">
  <p:tag name="AS_UNIQUEID" val="8149"/>
</p:tagLst>
</file>

<file path=ppt/tags/tag49.xml><?xml version="1.0" encoding="utf-8"?>
<p:tagLst xmlns:p="http://schemas.openxmlformats.org/presentationml/2006/main">
  <p:tag name="AS_UNIQUEID" val="8150"/>
</p:tagLst>
</file>

<file path=ppt/tags/tag50.xml><?xml version="1.0" encoding="utf-8"?>
<p:tagLst xmlns:p="http://schemas.openxmlformats.org/presentationml/2006/main">
  <p:tag name="AS_UNIQUEID" val="8151"/>
</p:tagLst>
</file>

<file path=ppt/tags/tag51.xml><?xml version="1.0" encoding="utf-8"?>
<p:tagLst xmlns:p="http://schemas.openxmlformats.org/presentationml/2006/main">
  <p:tag name="AS_UNIQUEID" val="8152"/>
</p:tagLst>
</file>

<file path=ppt/tags/tag52.xml><?xml version="1.0" encoding="utf-8"?>
<p:tagLst xmlns:p="http://schemas.openxmlformats.org/presentationml/2006/main">
  <p:tag name="AS_UNIQUEID" val="8153"/>
</p:tagLst>
</file>

<file path=ppt/tags/tag53.xml><?xml version="1.0" encoding="utf-8"?>
<p:tagLst xmlns:p="http://schemas.openxmlformats.org/presentationml/2006/main">
  <p:tag name="AS_UNIQUEID" val="8154"/>
</p:tagLst>
</file>

<file path=ppt/tags/tag54.xml><?xml version="1.0" encoding="utf-8"?>
<p:tagLst xmlns:p="http://schemas.openxmlformats.org/presentationml/2006/main">
  <p:tag name="AS_UNIQUEID" val="8155"/>
</p:tagLst>
</file>

<file path=ppt/tags/tag55.xml><?xml version="1.0" encoding="utf-8"?>
<p:tagLst xmlns:p="http://schemas.openxmlformats.org/presentationml/2006/main">
  <p:tag name="AS_UNIQUEID" val="8156"/>
</p:tagLst>
</file>

<file path=ppt/tags/tag56.xml><?xml version="1.0" encoding="utf-8"?>
<p:tagLst xmlns:p="http://schemas.openxmlformats.org/presentationml/2006/main">
  <p:tag name="AS_UNIQUEID" val="8157"/>
</p:tagLst>
</file>

<file path=ppt/tags/tag57.xml><?xml version="1.0" encoding="utf-8"?>
<p:tagLst xmlns:p="http://schemas.openxmlformats.org/presentationml/2006/main">
  <p:tag name="AS_UNIQUEID" val="8158"/>
</p:tagLst>
</file>

<file path=ppt/tags/tag58.xml><?xml version="1.0" encoding="utf-8"?>
<p:tagLst xmlns:p="http://schemas.openxmlformats.org/presentationml/2006/main">
  <p:tag name="AS_UNIQUEID" val="8159"/>
</p:tagLst>
</file>

<file path=ppt/tags/tag59.xml><?xml version="1.0" encoding="utf-8"?>
<p:tagLst xmlns:p="http://schemas.openxmlformats.org/presentationml/2006/main">
  <p:tag name="AS_UNIQUEID" val="8160"/>
</p:tagLst>
</file>

<file path=ppt/tags/tag60.xml><?xml version="1.0" encoding="utf-8"?>
<p:tagLst xmlns:p="http://schemas.openxmlformats.org/presentationml/2006/main">
  <p:tag name="AS_UNIQUEID" val="8161"/>
</p:tagLst>
</file>

<file path=ppt/tags/tag61.xml><?xml version="1.0" encoding="utf-8"?>
<p:tagLst xmlns:p="http://schemas.openxmlformats.org/presentationml/2006/main">
  <p:tag name="AS_UNIQUEID" val="8162"/>
</p:tagLst>
</file>

<file path=ppt/tags/tag62.xml><?xml version="1.0" encoding="utf-8"?>
<p:tagLst xmlns:p="http://schemas.openxmlformats.org/presentationml/2006/main">
  <p:tag name="AS_UNIQUEID" val="8163"/>
</p:tagLst>
</file>

<file path=ppt/tags/tag63.xml><?xml version="1.0" encoding="utf-8"?>
<p:tagLst xmlns:p="http://schemas.openxmlformats.org/presentationml/2006/main">
  <p:tag name="AS_UNIQUEID" val="8164"/>
</p:tagLst>
</file>

<file path=ppt/tags/tag64.xml><?xml version="1.0" encoding="utf-8"?>
<p:tagLst xmlns:p="http://schemas.openxmlformats.org/presentationml/2006/main">
  <p:tag name="AS_UNIQUEID" val="8165"/>
</p:tagLst>
</file>

<file path=ppt/tags/tag65.xml><?xml version="1.0" encoding="utf-8"?>
<p:tagLst xmlns:p="http://schemas.openxmlformats.org/presentationml/2006/main">
  <p:tag name="AS_UNIQUEID" val="8166"/>
</p:tagLst>
</file>

<file path=ppt/tags/tag66.xml><?xml version="1.0" encoding="utf-8"?>
<p:tagLst xmlns:p="http://schemas.openxmlformats.org/presentationml/2006/main">
  <p:tag name="AS_UNIQUEID" val="8167"/>
</p:tagLst>
</file>

<file path=ppt/tags/tag67.xml><?xml version="1.0" encoding="utf-8"?>
<p:tagLst xmlns:p="http://schemas.openxmlformats.org/presentationml/2006/main">
  <p:tag name="AS_UNIQUEID" val="8168"/>
</p:tagLst>
</file>

<file path=ppt/tags/tag68.xml><?xml version="1.0" encoding="utf-8"?>
<p:tagLst xmlns:p="http://schemas.openxmlformats.org/presentationml/2006/main">
  <p:tag name="AS_UNIQUEID" val="8169"/>
</p:tagLst>
</file>

<file path=ppt/tags/tag69.xml><?xml version="1.0" encoding="utf-8"?>
<p:tagLst xmlns:p="http://schemas.openxmlformats.org/presentationml/2006/main">
  <p:tag name="AS_UNIQUEID" val="8170"/>
</p:tagLst>
</file>

<file path=ppt/tags/tag70.xml><?xml version="1.0" encoding="utf-8"?>
<p:tagLst xmlns:p="http://schemas.openxmlformats.org/presentationml/2006/main">
  <p:tag name="AS_UNIQUEID" val="8171"/>
</p:tagLst>
</file>

<file path=ppt/tags/tag71.xml><?xml version="1.0" encoding="utf-8"?>
<p:tagLst xmlns:p="http://schemas.openxmlformats.org/presentationml/2006/main">
  <p:tag name="AS_UNIQUEID" val="8172"/>
</p:tagLst>
</file>

<file path=ppt/tags/tag72.xml><?xml version="1.0" encoding="utf-8"?>
<p:tagLst xmlns:p="http://schemas.openxmlformats.org/presentationml/2006/main">
  <p:tag name="AS_UNIQUEID" val="8173"/>
</p:tagLst>
</file>

<file path=ppt/tags/tag73.xml><?xml version="1.0" encoding="utf-8"?>
<p:tagLst xmlns:p="http://schemas.openxmlformats.org/presentationml/2006/main">
  <p:tag name="AS_UNIQUEID" val="8174"/>
</p:tagLst>
</file>

<file path=ppt/tags/tag74.xml><?xml version="1.0" encoding="utf-8"?>
<p:tagLst xmlns:p="http://schemas.openxmlformats.org/presentationml/2006/main">
  <p:tag name="AS_UNIQUEID" val="8175"/>
</p:tagLst>
</file>

<file path=ppt/tags/tag75.xml><?xml version="1.0" encoding="utf-8"?>
<p:tagLst xmlns:p="http://schemas.openxmlformats.org/presentationml/2006/main">
  <p:tag name="AS_UNIQUEID" val="8176"/>
</p:tagLst>
</file>

<file path=ppt/tags/tag76.xml><?xml version="1.0" encoding="utf-8"?>
<p:tagLst xmlns:p="http://schemas.openxmlformats.org/presentationml/2006/main">
  <p:tag name="AS_UNIQUEID" val="7975"/>
</p:tagLst>
</file>

<file path=ppt/tags/tag77.xml><?xml version="1.0" encoding="utf-8"?>
<p:tagLst xmlns:p="http://schemas.openxmlformats.org/presentationml/2006/main">
  <p:tag name="AS_UNIQUEID" val="7976"/>
</p:tagLst>
</file>

<file path=ppt/tags/tag78.xml><?xml version="1.0" encoding="utf-8"?>
<p:tagLst xmlns:p="http://schemas.openxmlformats.org/presentationml/2006/main">
  <p:tag name="AS_UNIQUEID" val="7977"/>
</p:tagLst>
</file>

<file path=ppt/tags/tag79.xml><?xml version="1.0" encoding="utf-8"?>
<p:tagLst xmlns:p="http://schemas.openxmlformats.org/presentationml/2006/main">
  <p:tag name="AS_UNIQUEID" val="7978"/>
</p:tagLst>
</file>

<file path=ppt/tags/tag80.xml><?xml version="1.0" encoding="utf-8"?>
<p:tagLst xmlns:p="http://schemas.openxmlformats.org/presentationml/2006/main">
  <p:tag name="AS_UNIQUEID" val="7979"/>
</p:tagLst>
</file>

<file path=ppt/tags/tag81.xml><?xml version="1.0" encoding="utf-8"?>
<p:tagLst xmlns:p="http://schemas.openxmlformats.org/presentationml/2006/main">
  <p:tag name="AS_UNIQUEID" val="7980"/>
</p:tagLst>
</file>

<file path=ppt/tags/tag82.xml><?xml version="1.0" encoding="utf-8"?>
<p:tagLst xmlns:p="http://schemas.openxmlformats.org/presentationml/2006/main">
  <p:tag name="AS_UNIQUEID" val="7981"/>
</p:tagLst>
</file>

<file path=ppt/tags/tag83.xml><?xml version="1.0" encoding="utf-8"?>
<p:tagLst xmlns:p="http://schemas.openxmlformats.org/presentationml/2006/main">
  <p:tag name="AS_UNIQUEID" val="7982"/>
</p:tagLst>
</file>

<file path=ppt/tags/tag84.xml><?xml version="1.0" encoding="utf-8"?>
<p:tagLst xmlns:p="http://schemas.openxmlformats.org/presentationml/2006/main">
  <p:tag name="AS_UNIQUEID" val="7983"/>
</p:tagLst>
</file>

<file path=ppt/tags/tag85.xml><?xml version="1.0" encoding="utf-8"?>
<p:tagLst xmlns:p="http://schemas.openxmlformats.org/presentationml/2006/main">
  <p:tag name="AS_UNIQUEID" val="7984"/>
</p:tagLst>
</file>

<file path=ppt/tags/tag86.xml><?xml version="1.0" encoding="utf-8"?>
<p:tagLst xmlns:p="http://schemas.openxmlformats.org/presentationml/2006/main">
  <p:tag name="AS_UNIQUEID" val="7985"/>
</p:tagLst>
</file>

<file path=ppt/tags/tag87.xml><?xml version="1.0" encoding="utf-8"?>
<p:tagLst xmlns:p="http://schemas.openxmlformats.org/presentationml/2006/main">
  <p:tag name="AS_UNIQUEID" val="7986"/>
</p:tagLst>
</file>

<file path=ppt/tags/tag88.xml><?xml version="1.0" encoding="utf-8"?>
<p:tagLst xmlns:p="http://schemas.openxmlformats.org/presentationml/2006/main">
  <p:tag name="AS_UNIQUEID" val="7987"/>
</p:tagLst>
</file>

<file path=ppt/tags/tag89.xml><?xml version="1.0" encoding="utf-8"?>
<p:tagLst xmlns:p="http://schemas.openxmlformats.org/presentationml/2006/main">
  <p:tag name="AS_UNIQUEID" val="7988"/>
</p:tagLst>
</file>

<file path=ppt/tags/tag90.xml><?xml version="1.0" encoding="utf-8"?>
<p:tagLst xmlns:p="http://schemas.openxmlformats.org/presentationml/2006/main">
  <p:tag name="AS_UNIQUEID" val="7989"/>
</p:tagLst>
</file>

<file path=ppt/tags/tag91.xml><?xml version="1.0" encoding="utf-8"?>
<p:tagLst xmlns:p="http://schemas.openxmlformats.org/presentationml/2006/main">
  <p:tag name="AS_UNIQUEID" val="7990"/>
</p:tagLst>
</file>

<file path=ppt/tags/tag92.xml><?xml version="1.0" encoding="utf-8"?>
<p:tagLst xmlns:p="http://schemas.openxmlformats.org/presentationml/2006/main">
  <p:tag name="AS_UNIQUEID" val="7991"/>
</p:tagLst>
</file>

<file path=ppt/tags/tag93.xml><?xml version="1.0" encoding="utf-8"?>
<p:tagLst xmlns:p="http://schemas.openxmlformats.org/presentationml/2006/main">
  <p:tag name="AS_UNIQUEID" val="7992"/>
</p:tagLst>
</file>

<file path=ppt/tags/tag94.xml><?xml version="1.0" encoding="utf-8"?>
<p:tagLst xmlns:p="http://schemas.openxmlformats.org/presentationml/2006/main">
  <p:tag name="AS_UNIQUEID" val="7993"/>
</p:tagLst>
</file>

<file path=ppt/tags/tag95.xml><?xml version="1.0" encoding="utf-8"?>
<p:tagLst xmlns:p="http://schemas.openxmlformats.org/presentationml/2006/main">
  <p:tag name="AS_UNIQUEID" val="7994"/>
</p:tagLst>
</file>

<file path=ppt/tags/tag96.xml><?xml version="1.0" encoding="utf-8"?>
<p:tagLst xmlns:p="http://schemas.openxmlformats.org/presentationml/2006/main">
  <p:tag name="AS_UNIQUEID" val="7995"/>
</p:tagLst>
</file>

<file path=ppt/tags/tag97.xml><?xml version="1.0" encoding="utf-8"?>
<p:tagLst xmlns:p="http://schemas.openxmlformats.org/presentationml/2006/main">
  <p:tag name="AS_UNIQUEID" val="7996"/>
</p:tagLst>
</file>

<file path=ppt/tags/tag98.xml><?xml version="1.0" encoding="utf-8"?>
<p:tagLst xmlns:p="http://schemas.openxmlformats.org/presentationml/2006/main">
  <p:tag name="AS_UNIQUEID" val="7997"/>
</p:tagLst>
</file>

<file path=ppt/tags/tag99.xml><?xml version="1.0" encoding="utf-8"?>
<p:tagLst xmlns:p="http://schemas.openxmlformats.org/presentationml/2006/main">
  <p:tag name="AS_UNIQUEID" val="7998"/>
</p:tagLst>
</file>

<file path=ppt/tags/tag100.xml><?xml version="1.0" encoding="utf-8"?>
<p:tagLst xmlns:p="http://schemas.openxmlformats.org/presentationml/2006/main">
  <p:tag name="AS_UNIQUEID" val="7999"/>
</p:tagLst>
</file>

<file path=ppt/tags/tag101.xml><?xml version="1.0" encoding="utf-8"?>
<p:tagLst xmlns:p="http://schemas.openxmlformats.org/presentationml/2006/main">
  <p:tag name="AS_UNIQUEID" val="8000"/>
</p:tagLst>
</file>

<file path=ppt/tags/tag102.xml><?xml version="1.0" encoding="utf-8"?>
<p:tagLst xmlns:p="http://schemas.openxmlformats.org/presentationml/2006/main">
  <p:tag name="AS_UNIQUEID" val="8001"/>
</p:tagLst>
</file>

<file path=ppt/tags/tag103.xml><?xml version="1.0" encoding="utf-8"?>
<p:tagLst xmlns:p="http://schemas.openxmlformats.org/presentationml/2006/main">
  <p:tag name="AS_UNIQUEID" val="8002"/>
</p:tagLst>
</file>

<file path=ppt/tags/tag104.xml><?xml version="1.0" encoding="utf-8"?>
<p:tagLst xmlns:p="http://schemas.openxmlformats.org/presentationml/2006/main">
  <p:tag name="AS_UNIQUEID" val="8003"/>
</p:tagLst>
</file>

<file path=ppt/tags/tag105.xml><?xml version="1.0" encoding="utf-8"?>
<p:tagLst xmlns:p="http://schemas.openxmlformats.org/presentationml/2006/main">
  <p:tag name="AS_UNIQUEID" val="8004"/>
</p:tagLst>
</file>

<file path=ppt/tags/tag106.xml><?xml version="1.0" encoding="utf-8"?>
<p:tagLst xmlns:p="http://schemas.openxmlformats.org/presentationml/2006/main">
  <p:tag name="AS_UNIQUEID" val="8005"/>
</p:tagLst>
</file>

<file path=ppt/tags/tag107.xml><?xml version="1.0" encoding="utf-8"?>
<p:tagLst xmlns:p="http://schemas.openxmlformats.org/presentationml/2006/main">
  <p:tag name="AS_UNIQUEID" val="8006"/>
</p:tagLst>
</file>

<file path=ppt/tags/tag108.xml><?xml version="1.0" encoding="utf-8"?>
<p:tagLst xmlns:p="http://schemas.openxmlformats.org/presentationml/2006/main">
  <p:tag name="AS_UNIQUEID" val="8007"/>
</p:tagLst>
</file>

<file path=ppt/tags/tag109.xml><?xml version="1.0" encoding="utf-8"?>
<p:tagLst xmlns:p="http://schemas.openxmlformats.org/presentationml/2006/main">
  <p:tag name="AS_UNIQUEID" val="8008"/>
</p:tagLst>
</file>

<file path=ppt/tags/tag110.xml><?xml version="1.0" encoding="utf-8"?>
<p:tagLst xmlns:p="http://schemas.openxmlformats.org/presentationml/2006/main">
  <p:tag name="AS_UNIQUEID" val="8009"/>
</p:tagLst>
</file>

<file path=ppt/tags/tag111.xml><?xml version="1.0" encoding="utf-8"?>
<p:tagLst xmlns:p="http://schemas.openxmlformats.org/presentationml/2006/main">
  <p:tag name="AS_UNIQUEID" val="8010"/>
</p:tagLst>
</file>

<file path=ppt/tags/tag112.xml><?xml version="1.0" encoding="utf-8"?>
<p:tagLst xmlns:p="http://schemas.openxmlformats.org/presentationml/2006/main">
  <p:tag name="AS_UNIQUEID" val="8011"/>
</p:tagLst>
</file>

<file path=ppt/tags/tag113.xml><?xml version="1.0" encoding="utf-8"?>
<p:tagLst xmlns:p="http://schemas.openxmlformats.org/presentationml/2006/main">
  <p:tag name="AS_UNIQUEID" val="8012"/>
</p:tagLst>
</file>

<file path=ppt/tags/tag114.xml><?xml version="1.0" encoding="utf-8"?>
<p:tagLst xmlns:p="http://schemas.openxmlformats.org/presentationml/2006/main">
  <p:tag name="AS_UNIQUEID" val="8013"/>
</p:tagLst>
</file>

<file path=ppt/tags/tag115.xml><?xml version="1.0" encoding="utf-8"?>
<p:tagLst xmlns:p="http://schemas.openxmlformats.org/presentationml/2006/main">
  <p:tag name="AS_UNIQUEID" val="8014"/>
</p:tagLst>
</file>

<file path=ppt/tags/tag116.xml><?xml version="1.0" encoding="utf-8"?>
<p:tagLst xmlns:p="http://schemas.openxmlformats.org/presentationml/2006/main">
  <p:tag name="AS_UNIQUEID" val="8015"/>
</p:tagLst>
</file>

<file path=ppt/tags/tag117.xml><?xml version="1.0" encoding="utf-8"?>
<p:tagLst xmlns:p="http://schemas.openxmlformats.org/presentationml/2006/main">
  <p:tag name="AS_UNIQUEID" val="8016"/>
</p:tagLst>
</file>

<file path=ppt/tags/tag118.xml><?xml version="1.0" encoding="utf-8"?>
<p:tagLst xmlns:p="http://schemas.openxmlformats.org/presentationml/2006/main">
  <p:tag name="AS_UNIQUEID" val="8017"/>
</p:tagLst>
</file>

<file path=ppt/tags/tag119.xml><?xml version="1.0" encoding="utf-8"?>
<p:tagLst xmlns:p="http://schemas.openxmlformats.org/presentationml/2006/main">
  <p:tag name="AS_UNIQUEID" val="8018"/>
</p:tagLst>
</file>

<file path=ppt/tags/tag120.xml><?xml version="1.0" encoding="utf-8"?>
<p:tagLst xmlns:p="http://schemas.openxmlformats.org/presentationml/2006/main">
  <p:tag name="AS_UNIQUEID" val="8019"/>
</p:tagLst>
</file>

<file path=ppt/tags/tag121.xml><?xml version="1.0" encoding="utf-8"?>
<p:tagLst xmlns:p="http://schemas.openxmlformats.org/presentationml/2006/main">
  <p:tag name="AS_UNIQUEID" val="8020"/>
</p:tagLst>
</file>

<file path=ppt/tags/tag122.xml><?xml version="1.0" encoding="utf-8"?>
<p:tagLst xmlns:p="http://schemas.openxmlformats.org/presentationml/2006/main">
  <p:tag name="AS_UNIQUEID" val="8021"/>
</p:tagLst>
</file>

<file path=ppt/tags/tag123.xml><?xml version="1.0" encoding="utf-8"?>
<p:tagLst xmlns:p="http://schemas.openxmlformats.org/presentationml/2006/main">
  <p:tag name="AS_UNIQUEID" val="8022"/>
</p:tagLst>
</file>

<file path=ppt/tags/tag124.xml><?xml version="1.0" encoding="utf-8"?>
<p:tagLst xmlns:p="http://schemas.openxmlformats.org/presentationml/2006/main">
  <p:tag name="AS_UNIQUEID" val="8023"/>
</p:tagLst>
</file>

<file path=ppt/tags/tag125.xml><?xml version="1.0" encoding="utf-8"?>
<p:tagLst xmlns:p="http://schemas.openxmlformats.org/presentationml/2006/main">
  <p:tag name="AS_UNIQUEID" val="8024"/>
</p:tagLst>
</file>

<file path=ppt/tags/tag126.xml><?xml version="1.0" encoding="utf-8"?>
<p:tagLst xmlns:p="http://schemas.openxmlformats.org/presentationml/2006/main">
  <p:tag name="AS_UNIQUEID" val="8025"/>
</p:tagLst>
</file>

<file path=ppt/tags/tag127.xml><?xml version="1.0" encoding="utf-8"?>
<p:tagLst xmlns:p="http://schemas.openxmlformats.org/presentationml/2006/main">
  <p:tag name="AS_UNIQUEID" val="8026"/>
</p:tagLst>
</file>

<file path=ppt/tags/tag128.xml><?xml version="1.0" encoding="utf-8"?>
<p:tagLst xmlns:p="http://schemas.openxmlformats.org/presentationml/2006/main">
  <p:tag name="AS_UNIQUEID" val="8027"/>
</p:tagLst>
</file>

<file path=ppt/tags/tag129.xml><?xml version="1.0" encoding="utf-8"?>
<p:tagLst xmlns:p="http://schemas.openxmlformats.org/presentationml/2006/main">
  <p:tag name="AS_UNIQUEID" val="8028"/>
</p:tagLst>
</file>

<file path=ppt/tags/tag130.xml><?xml version="1.0" encoding="utf-8"?>
<p:tagLst xmlns:p="http://schemas.openxmlformats.org/presentationml/2006/main">
  <p:tag name="AS_UNIQUEID" val="8029"/>
</p:tagLst>
</file>

<file path=ppt/tags/tag131.xml><?xml version="1.0" encoding="utf-8"?>
<p:tagLst xmlns:p="http://schemas.openxmlformats.org/presentationml/2006/main">
  <p:tag name="AS_UNIQUEID" val="8030"/>
</p:tagLst>
</file>

<file path=ppt/tags/tag132.xml><?xml version="1.0" encoding="utf-8"?>
<p:tagLst xmlns:p="http://schemas.openxmlformats.org/presentationml/2006/main">
  <p:tag name="AS_UNIQUEID" val="8031"/>
</p:tagLst>
</file>

<file path=ppt/tags/tag133.xml><?xml version="1.0" encoding="utf-8"?>
<p:tagLst xmlns:p="http://schemas.openxmlformats.org/presentationml/2006/main">
  <p:tag name="AS_UNIQUEID" val="8032"/>
</p:tagLst>
</file>

<file path=ppt/tags/tag134.xml><?xml version="1.0" encoding="utf-8"?>
<p:tagLst xmlns:p="http://schemas.openxmlformats.org/presentationml/2006/main">
  <p:tag name="AS_UNIQUEID" val="8033"/>
</p:tagLst>
</file>

<file path=ppt/tags/tag135.xml><?xml version="1.0" encoding="utf-8"?>
<p:tagLst xmlns:p="http://schemas.openxmlformats.org/presentationml/2006/main">
  <p:tag name="AS_UNIQUEID" val="8034"/>
</p:tagLst>
</file>

<file path=ppt/tags/tag136.xml><?xml version="1.0" encoding="utf-8"?>
<p:tagLst xmlns:p="http://schemas.openxmlformats.org/presentationml/2006/main">
  <p:tag name="AS_UNIQUEID" val="8035"/>
</p:tagLst>
</file>

<file path=ppt/tags/tag137.xml><?xml version="1.0" encoding="utf-8"?>
<p:tagLst xmlns:p="http://schemas.openxmlformats.org/presentationml/2006/main">
  <p:tag name="AS_UNIQUEID" val="8036"/>
</p:tagLst>
</file>

<file path=ppt/tags/tag138.xml><?xml version="1.0" encoding="utf-8"?>
<p:tagLst xmlns:p="http://schemas.openxmlformats.org/presentationml/2006/main">
  <p:tag name="AS_UNIQUEID" val="8037"/>
</p:tagLst>
</file>

<file path=ppt/tags/tag139.xml><?xml version="1.0" encoding="utf-8"?>
<p:tagLst xmlns:p="http://schemas.openxmlformats.org/presentationml/2006/main">
  <p:tag name="AS_UNIQUEID" val="8038"/>
</p:tagLst>
</file>

<file path=ppt/tags/tag140.xml><?xml version="1.0" encoding="utf-8"?>
<p:tagLst xmlns:p="http://schemas.openxmlformats.org/presentationml/2006/main">
  <p:tag name="AS_UNIQUEID" val="8039"/>
</p:tagLst>
</file>

<file path=ppt/tags/tag141.xml><?xml version="1.0" encoding="utf-8"?>
<p:tagLst xmlns:p="http://schemas.openxmlformats.org/presentationml/2006/main">
  <p:tag name="AS_UNIQUEID" val="8040"/>
</p:tagLst>
</file>

<file path=ppt/tags/tag142.xml><?xml version="1.0" encoding="utf-8"?>
<p:tagLst xmlns:p="http://schemas.openxmlformats.org/presentationml/2006/main">
  <p:tag name="AS_UNIQUEID" val="8041"/>
</p:tagLst>
</file>

<file path=ppt/tags/tag143.xml><?xml version="1.0" encoding="utf-8"?>
<p:tagLst xmlns:p="http://schemas.openxmlformats.org/presentationml/2006/main">
  <p:tag name="AS_UNIQUEID" val="8042"/>
</p:tagLst>
</file>

<file path=ppt/tags/tag144.xml><?xml version="1.0" encoding="utf-8"?>
<p:tagLst xmlns:p="http://schemas.openxmlformats.org/presentationml/2006/main">
  <p:tag name="AS_UNIQUEID" val="8043"/>
</p:tagLst>
</file>

<file path=ppt/tags/tag145.xml><?xml version="1.0" encoding="utf-8"?>
<p:tagLst xmlns:p="http://schemas.openxmlformats.org/presentationml/2006/main">
  <p:tag name="AS_UNIQUEID" val="8044"/>
</p:tagLst>
</file>

<file path=ppt/tags/tag146.xml><?xml version="1.0" encoding="utf-8"?>
<p:tagLst xmlns:p="http://schemas.openxmlformats.org/presentationml/2006/main">
  <p:tag name="AS_UNIQUEID" val="8045"/>
</p:tagLst>
</file>

<file path=ppt/tags/tag147.xml><?xml version="1.0" encoding="utf-8"?>
<p:tagLst xmlns:p="http://schemas.openxmlformats.org/presentationml/2006/main">
  <p:tag name="AS_UNIQUEID" val="8046"/>
</p:tagLst>
</file>

<file path=ppt/tags/tag148.xml><?xml version="1.0" encoding="utf-8"?>
<p:tagLst xmlns:p="http://schemas.openxmlformats.org/presentationml/2006/main">
  <p:tag name="AS_UNIQUEID" val="8047"/>
</p:tagLst>
</file>

<file path=ppt/tags/tag149.xml><?xml version="1.0" encoding="utf-8"?>
<p:tagLst xmlns:p="http://schemas.openxmlformats.org/presentationml/2006/main">
  <p:tag name="AS_UNIQUEID" val="8048"/>
</p:tagLst>
</file>

<file path=ppt/tags/tag150.xml><?xml version="1.0" encoding="utf-8"?>
<p:tagLst xmlns:p="http://schemas.openxmlformats.org/presentationml/2006/main">
  <p:tag name="AS_UNIQUEID" val="8049"/>
</p:tagLst>
</file>

<file path=ppt/tags/tag151.xml><?xml version="1.0" encoding="utf-8"?>
<p:tagLst xmlns:p="http://schemas.openxmlformats.org/presentationml/2006/main">
  <p:tag name="AS_UNIQUEID" val="8050"/>
</p:tagLst>
</file>

<file path=ppt/tags/tag152.xml><?xml version="1.0" encoding="utf-8"?>
<p:tagLst xmlns:p="http://schemas.openxmlformats.org/presentationml/2006/main">
  <p:tag name="AS_UNIQUEID" val="8051"/>
</p:tagLst>
</file>

<file path=ppt/tags/tag153.xml><?xml version="1.0" encoding="utf-8"?>
<p:tagLst xmlns:p="http://schemas.openxmlformats.org/presentationml/2006/main">
  <p:tag name="AS_UNIQUEID" val="8052"/>
</p:tagLst>
</file>

<file path=ppt/tags/tag154.xml><?xml version="1.0" encoding="utf-8"?>
<p:tagLst xmlns:p="http://schemas.openxmlformats.org/presentationml/2006/main">
  <p:tag name="AS_UNIQUEID" val="8053"/>
</p:tagLst>
</file>

<file path=ppt/tags/tag155.xml><?xml version="1.0" encoding="utf-8"?>
<p:tagLst xmlns:p="http://schemas.openxmlformats.org/presentationml/2006/main">
  <p:tag name="AS_UNIQUEID" val="8054"/>
</p:tagLst>
</file>

<file path=ppt/tags/tag156.xml><?xml version="1.0" encoding="utf-8"?>
<p:tagLst xmlns:p="http://schemas.openxmlformats.org/presentationml/2006/main">
  <p:tag name="AS_UNIQUEID" val="8055"/>
</p:tagLst>
</file>

<file path=ppt/tags/tag157.xml><?xml version="1.0" encoding="utf-8"?>
<p:tagLst xmlns:p="http://schemas.openxmlformats.org/presentationml/2006/main">
  <p:tag name="AS_UNIQUEID" val="8056"/>
</p:tagLst>
</file>

<file path=ppt/tags/tag158.xml><?xml version="1.0" encoding="utf-8"?>
<p:tagLst xmlns:p="http://schemas.openxmlformats.org/presentationml/2006/main">
  <p:tag name="AS_UNIQUEID" val="8057"/>
</p:tagLst>
</file>

<file path=ppt/tags/tag159.xml><?xml version="1.0" encoding="utf-8"?>
<p:tagLst xmlns:p="http://schemas.openxmlformats.org/presentationml/2006/main">
  <p:tag name="AS_UNIQUEID" val="8058"/>
</p:tagLst>
</file>

<file path=ppt/tags/tag160.xml><?xml version="1.0" encoding="utf-8"?>
<p:tagLst xmlns:p="http://schemas.openxmlformats.org/presentationml/2006/main">
  <p:tag name="AS_UNIQUEID" val="3768"/>
</p:tagLst>
</file>

<file path=ppt/tags/tag161.xml><?xml version="1.0" encoding="utf-8"?>
<p:tagLst xmlns:p="http://schemas.openxmlformats.org/presentationml/2006/main">
  <p:tag name="AS_UNIQUEID" val="3769"/>
  <p:tag name="KSO_WM_UNIT_TABLE_BEAUTIFY" val="smartTable{743894c7-b8c4-4d7c-932c-a28422030c17}"/>
</p:tagLst>
</file>

<file path=ppt/tags/tag162.xml><?xml version="1.0" encoding="utf-8"?>
<p:tagLst xmlns:p="http://schemas.openxmlformats.org/presentationml/2006/main">
  <p:tag name="AS_UNIQUEID" val="3770"/>
</p:tagLst>
</file>

<file path=ppt/tags/tag163.xml><?xml version="1.0" encoding="utf-8"?>
<p:tagLst xmlns:p="http://schemas.openxmlformats.org/presentationml/2006/main">
  <p:tag name="AS_UNIQUEID" val="3771"/>
</p:tagLst>
</file>

<file path=ppt/tags/tag164.xml><?xml version="1.0" encoding="utf-8"?>
<p:tagLst xmlns:p="http://schemas.openxmlformats.org/presentationml/2006/main">
  <p:tag name="AS_UNIQUEID" val="3772"/>
</p:tagLst>
</file>

<file path=ppt/tags/tag165.xml><?xml version="1.0" encoding="utf-8"?>
<p:tagLst xmlns:p="http://schemas.openxmlformats.org/presentationml/2006/main">
  <p:tag name="AS_UNIQUEID" val="3773"/>
</p:tagLst>
</file>

<file path=ppt/tags/tag166.xml><?xml version="1.0" encoding="utf-8"?>
<p:tagLst xmlns:p="http://schemas.openxmlformats.org/presentationml/2006/main">
  <p:tag name="AS_UNIQUEID" val="7124"/>
</p:tagLst>
</file>

<file path=ppt/tags/tag167.xml><?xml version="1.0" encoding="utf-8"?>
<p:tagLst xmlns:p="http://schemas.openxmlformats.org/presentationml/2006/main">
  <p:tag name="AS_UNIQUEID" val="7125"/>
</p:tagLst>
</file>

<file path=ppt/tags/tag16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a412ec61b47f4bfe9e5c81c35b54a6b4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5cb92c8a3b8149649945ce43e7d43924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619ad5830d4a44d39cb831fc54ce2e31&quot;,&quot;fill_align&quot;:&quot;lt&quot;,&quot;chip_types&quot;:[&quot;text&quot;]}]]"/>
  <p:tag name="KSO_WM_CHIP_GROUPID" val="5facfa50998712faa657a755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cfa50998712faa657a756"/>
  <p:tag name="KSO_WM_SLIDE_BACKGROUND_TYPE" val="general"/>
  <p:tag name="KSO_WM_SLIDE_BK_DARK_LIGHT" val="2"/>
  <p:tag name="KSO_WM_SLIDE_ID" val="diagram20217057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0-12-10T01:10:28&quot;,&quot;maxSize&quot;:{&quot;size1&quot;:56.163513019805158},&quot;minSize&quot;:{&quot;size1&quot;:33.763513019805153},&quot;normalSize&quot;:{&quot;size1&quot;:48.919763019805146},&quot;subLayout&quot;:[{&quot;id&quot;:&quot;2020-12-10T01:10:28&quot;,&quot;margin&quot;:{&quot;bottom&quot;:1.6929999589920044,&quot;left&quot;:1.6929999589920044,&quot;right&quot;:0.026000002399086952,&quot;top&quot;:1.6929999589920044},&quot;type&quot;:0},{&quot;id&quot;:&quot;2020-12-10T01:10:28&quot;,&quot;maxSize&quot;:{&quot;size1&quot;:55.600000000000001},&quot;minSize&quot;:{&quot;size1&quot;:20},&quot;normalSize&quot;:{&quot;size1&quot;:37.899999999999999},&quot;subLayout&quot;:[{&quot;id&quot;:&quot;2020-12-10T01:10:28&quot;,&quot;margin&quot;:{&quot;bottom&quot;:0.026000002399086952,&quot;left&quot;:1.6909999847412109,&quot;right&quot;:2.5150001049041748,&quot;top&quot;:1.6929999589920044},&quot;type&quot;:0},{&quot;id&quot;:&quot;2020-12-10T01:10:28&quot;,&quot;margin&quot;:{&quot;bottom&quot;:1.6929999589920044,&quot;left&quot;:1.6909999847412109,&quot;right&quot;:2.5150001049041748,&quot;top&quot;:0.81999999284744263},&quot;type&quot;:0}],&quot;type&quot;:0}],&quot;type&quot;:0}"/>
  <p:tag name="KSO_WM_SLIDE_POSITION" val="72*95"/>
  <p:tag name="KSO_WM_SLIDE_RATIO" val="1.777778"/>
  <p:tag name="KSO_WM_SLIDE_SIZE" val="816*348"/>
  <p:tag name="KSO_WM_SLIDE_SUBTYPE" val="picTxt"/>
  <p:tag name="KSO_WM_SLIDE_SUPPORT_FEATURE_TYPE" val="8"/>
  <p:tag name="KSO_WM_SLIDE_TYPE" val="text"/>
  <p:tag name="KSO_WM_TAG_VERSION" val="1.0"/>
  <p:tag name="KSO_WM_TEMPLATE_ASSEMBLE_GROUPID" val="5fd105031fa9d42129ddd748"/>
  <p:tag name="KSO_WM_TEMPLATE_ASSEMBLE_XID" val="5fd105031fa9d42129ddd748"/>
  <p:tag name="KSO_WM_TEMPLATE_CATEGORY" val="diagram"/>
  <p:tag name="KSO_WM_TEMPLATE_COLOR_TYPE" val="1"/>
  <p:tag name="KSO_WM_TEMPLATE_INDEX" val="20217057"/>
  <p:tag name="KSO_WM_TEMPLATE_MASTER_TYPE" val="0"/>
  <p:tag name="KSO_WM_TEMPLATE_SUBCATEGORY" val="21"/>
</p:tagLst>
</file>

<file path=ppt/tags/tag169.xml><?xml version="1.0" encoding="utf-8"?>
<p:tagLst xmlns:p="http://schemas.openxmlformats.org/presentationml/2006/main">
  <p:tag name="AS_UNIQUEID" val="8059"/>
</p:tagLst>
</file>

<file path=ppt/tags/tag170.xml><?xml version="1.0" encoding="utf-8"?>
<p:tagLst xmlns:p="http://schemas.openxmlformats.org/presentationml/2006/main">
  <p:tag name="AS_UNIQUEID" val="2924"/>
</p:tagLst>
</file>

<file path=ppt/tags/tag171.xml><?xml version="1.0" encoding="utf-8"?>
<p:tagLst xmlns:p="http://schemas.openxmlformats.org/presentationml/2006/main">
  <p:tag name="AS_UNIQUEID" val="2925"/>
</p:tagLst>
</file>

<file path=ppt/tags/tag172.xml><?xml version="1.0" encoding="utf-8"?>
<p:tagLst xmlns:p="http://schemas.openxmlformats.org/presentationml/2006/main">
  <p:tag name="AS_UNIQUEID" val="8060"/>
</p:tagLst>
</file>

<file path=ppt/tags/tag173.xml><?xml version="1.0" encoding="utf-8"?>
<p:tagLst xmlns:p="http://schemas.openxmlformats.org/presentationml/2006/main">
  <p:tag name="AS_UNIQUEID" val="8061"/>
</p:tagLst>
</file>

<file path=ppt/tags/tag174.xml><?xml version="1.0" encoding="utf-8"?>
<p:tagLst xmlns:p="http://schemas.openxmlformats.org/presentationml/2006/main">
  <p:tag name="AS_UNIQUEID" val="8101"/>
</p:tagLst>
</file>

<file path=ppt/tags/tag175.xml><?xml version="1.0" encoding="utf-8"?>
<p:tagLst xmlns:p="http://schemas.openxmlformats.org/presentationml/2006/main">
  <p:tag name="AS_UNIQUEID" val="8062"/>
</p:tagLst>
</file>

<file path=ppt/tags/tag176.xml><?xml version="1.0" encoding="utf-8"?>
<p:tagLst xmlns:p="http://schemas.openxmlformats.org/presentationml/2006/main">
  <p:tag name="AS_UNIQUEID" val="2930"/>
  <p:tag name="KSO_WM_UNIT_TABLE_BEAUTIFY" val="smartTable{65cdac41-2266-48c4-9827-7ee12529e710}"/>
  <p:tag name="TABLE_ENDDRAG_ORIGIN_RECT" val="687*331"/>
  <p:tag name="TABLE_ENDDRAG_RECT" val="15*39*687*331"/>
</p:tagLst>
</file>

<file path=ppt/tags/tag177.xml><?xml version="1.0" encoding="utf-8"?>
<p:tagLst xmlns:p="http://schemas.openxmlformats.org/presentationml/2006/main">
  <p:tag name="AS_UNIQUEID" val="8063"/>
</p:tagLst>
</file>

<file path=ppt/tags/tag178.xml><?xml version="1.0" encoding="utf-8"?>
<p:tagLst xmlns:p="http://schemas.openxmlformats.org/presentationml/2006/main">
  <p:tag name="AS_UNIQUEID" val="2932"/>
</p:tagLst>
</file>

<file path=ppt/tags/tag179.xml><?xml version="1.0" encoding="utf-8"?>
<p:tagLst xmlns:p="http://schemas.openxmlformats.org/presentationml/2006/main">
  <p:tag name="AS_UNIQUEID" val="2933"/>
</p:tagLst>
</file>

<file path=ppt/tags/tag180.xml><?xml version="1.0" encoding="utf-8"?>
<p:tagLst xmlns:p="http://schemas.openxmlformats.org/presentationml/2006/main">
  <p:tag name="AS_UNIQUEID" val="2934"/>
</p:tagLst>
</file>

<file path=ppt/tags/tag181.xml><?xml version="1.0" encoding="utf-8"?>
<p:tagLst xmlns:p="http://schemas.openxmlformats.org/presentationml/2006/main">
  <p:tag name="AS_UNIQUEID" val="2935"/>
</p:tagLst>
</file>

<file path=ppt/tags/tag182.xml><?xml version="1.0" encoding="utf-8"?>
<p:tagLst xmlns:p="http://schemas.openxmlformats.org/presentationml/2006/main">
  <p:tag name="AS_UNIQUEID" val="2936"/>
</p:tagLst>
</file>

<file path=ppt/tags/tag183.xml><?xml version="1.0" encoding="utf-8"?>
<p:tagLst xmlns:p="http://schemas.openxmlformats.org/presentationml/2006/main">
  <p:tag name="AS_UNIQUEID" val="2937"/>
</p:tagLst>
</file>

<file path=ppt/tags/tag184.xml><?xml version="1.0" encoding="utf-8"?>
<p:tagLst xmlns:p="http://schemas.openxmlformats.org/presentationml/2006/main">
  <p:tag name="AS_UNIQUEID" val="2938"/>
</p:tagLst>
</file>

<file path=ppt/tags/tag185.xml><?xml version="1.0" encoding="utf-8"?>
<p:tagLst xmlns:p="http://schemas.openxmlformats.org/presentationml/2006/main">
  <p:tag name="AS_UNIQUEID" val="2939"/>
</p:tagLst>
</file>

<file path=ppt/tags/tag186.xml><?xml version="1.0" encoding="utf-8"?>
<p:tagLst xmlns:p="http://schemas.openxmlformats.org/presentationml/2006/main">
  <p:tag name="AS_UNIQUEID" val="2940"/>
</p:tagLst>
</file>

<file path=ppt/tags/tag187.xml><?xml version="1.0" encoding="utf-8"?>
<p:tagLst xmlns:p="http://schemas.openxmlformats.org/presentationml/2006/main">
  <p:tag name="AS_UNIQUEID" val="2941"/>
</p:tagLst>
</file>

<file path=ppt/tags/tag188.xml><?xml version="1.0" encoding="utf-8"?>
<p:tagLst xmlns:p="http://schemas.openxmlformats.org/presentationml/2006/main">
  <p:tag name="AS_UNIQUEID" val="2942"/>
</p:tagLst>
</file>

<file path=ppt/tags/tag189.xml><?xml version="1.0" encoding="utf-8"?>
<p:tagLst xmlns:p="http://schemas.openxmlformats.org/presentationml/2006/main">
  <p:tag name="AS_UNIQUEID" val="2943"/>
</p:tagLst>
</file>

<file path=ppt/tags/tag190.xml><?xml version="1.0" encoding="utf-8"?>
<p:tagLst xmlns:p="http://schemas.openxmlformats.org/presentationml/2006/main">
  <p:tag name="AS_UNIQUEID" val="2944"/>
</p:tagLst>
</file>

<file path=ppt/tags/tag191.xml><?xml version="1.0" encoding="utf-8"?>
<p:tagLst xmlns:p="http://schemas.openxmlformats.org/presentationml/2006/main">
  <p:tag name="AS_UNIQUEID" val="2945"/>
</p:tagLst>
</file>

<file path=ppt/tags/tag192.xml><?xml version="1.0" encoding="utf-8"?>
<p:tagLst xmlns:p="http://schemas.openxmlformats.org/presentationml/2006/main">
  <p:tag name="AS_UNIQUEID" val="2946"/>
</p:tagLst>
</file>

<file path=ppt/tags/tag193.xml><?xml version="1.0" encoding="utf-8"?>
<p:tagLst xmlns:p="http://schemas.openxmlformats.org/presentationml/2006/main">
  <p:tag name="AS_UNIQUEID" val="2947"/>
</p:tagLst>
</file>

<file path=ppt/tags/tag194.xml><?xml version="1.0" encoding="utf-8"?>
<p:tagLst xmlns:p="http://schemas.openxmlformats.org/presentationml/2006/main">
  <p:tag name="AS_UNIQUEID" val="2948"/>
</p:tagLst>
</file>

<file path=ppt/tags/tag195.xml><?xml version="1.0" encoding="utf-8"?>
<p:tagLst xmlns:p="http://schemas.openxmlformats.org/presentationml/2006/main">
  <p:tag name="AS_UNIQUEID" val="2949"/>
</p:tagLst>
</file>

<file path=ppt/tags/tag196.xml><?xml version="1.0" encoding="utf-8"?>
<p:tagLst xmlns:p="http://schemas.openxmlformats.org/presentationml/2006/main">
  <p:tag name="AS_UNIQUEID" val="2950"/>
</p:tagLst>
</file>

<file path=ppt/tags/tag197.xml><?xml version="1.0" encoding="utf-8"?>
<p:tagLst xmlns:p="http://schemas.openxmlformats.org/presentationml/2006/main">
  <p:tag name="AS_UNIQUEID" val="2951"/>
</p:tagLst>
</file>

<file path=ppt/tags/tag198.xml><?xml version="1.0" encoding="utf-8"?>
<p:tagLst xmlns:p="http://schemas.openxmlformats.org/presentationml/2006/main">
  <p:tag name="AS_UNIQUEID" val="2952"/>
</p:tagLst>
</file>

<file path=ppt/tags/tag199.xml><?xml version="1.0" encoding="utf-8"?>
<p:tagLst xmlns:p="http://schemas.openxmlformats.org/presentationml/2006/main">
  <p:tag name="AS_UNIQUEID" val="2953"/>
</p:tagLst>
</file>

<file path=ppt/tags/tag200.xml><?xml version="1.0" encoding="utf-8"?>
<p:tagLst xmlns:p="http://schemas.openxmlformats.org/presentationml/2006/main">
  <p:tag name="AS_UNIQUEID" val="2954"/>
</p:tagLst>
</file>

<file path=ppt/tags/tag201.xml><?xml version="1.0" encoding="utf-8"?>
<p:tagLst xmlns:p="http://schemas.openxmlformats.org/presentationml/2006/main">
  <p:tag name="AS_UNIQUEID" val="2955"/>
</p:tagLst>
</file>

<file path=ppt/tags/tag202.xml><?xml version="1.0" encoding="utf-8"?>
<p:tagLst xmlns:p="http://schemas.openxmlformats.org/presentationml/2006/main">
  <p:tag name="AS_UNIQUEID" val="2956"/>
</p:tagLst>
</file>

<file path=ppt/tags/tag203.xml><?xml version="1.0" encoding="utf-8"?>
<p:tagLst xmlns:p="http://schemas.openxmlformats.org/presentationml/2006/main">
  <p:tag name="AS_UNIQUEID" val="2957"/>
</p:tagLst>
</file>

<file path=ppt/tags/tag204.xml><?xml version="1.0" encoding="utf-8"?>
<p:tagLst xmlns:p="http://schemas.openxmlformats.org/presentationml/2006/main">
  <p:tag name="AS_UNIQUEID" val="2958"/>
</p:tagLst>
</file>

<file path=ppt/tags/tag205.xml><?xml version="1.0" encoding="utf-8"?>
<p:tagLst xmlns:p="http://schemas.openxmlformats.org/presentationml/2006/main">
  <p:tag name="AS_UNIQUEID" val="2959"/>
</p:tagLst>
</file>

<file path=ppt/tags/tag206.xml><?xml version="1.0" encoding="utf-8"?>
<p:tagLst xmlns:p="http://schemas.openxmlformats.org/presentationml/2006/main">
  <p:tag name="AS_UNIQUEID" val="2960"/>
</p:tagLst>
</file>

<file path=ppt/tags/tag207.xml><?xml version="1.0" encoding="utf-8"?>
<p:tagLst xmlns:p="http://schemas.openxmlformats.org/presentationml/2006/main">
  <p:tag name="AS_UNIQUEID" val="2961"/>
</p:tagLst>
</file>

<file path=ppt/tags/tag208.xml><?xml version="1.0" encoding="utf-8"?>
<p:tagLst xmlns:p="http://schemas.openxmlformats.org/presentationml/2006/main">
  <p:tag name="AS_UNIQUEID" val="2962"/>
</p:tagLst>
</file>

<file path=ppt/tags/tag209.xml><?xml version="1.0" encoding="utf-8"?>
<p:tagLst xmlns:p="http://schemas.openxmlformats.org/presentationml/2006/main">
  <p:tag name="AS_UNIQUEID" val="2963"/>
</p:tagLst>
</file>

<file path=ppt/tags/tag210.xml><?xml version="1.0" encoding="utf-8"?>
<p:tagLst xmlns:p="http://schemas.openxmlformats.org/presentationml/2006/main">
  <p:tag name="AS_UNIQUEID" val="2964"/>
</p:tagLst>
</file>

<file path=ppt/tags/tag211.xml><?xml version="1.0" encoding="utf-8"?>
<p:tagLst xmlns:p="http://schemas.openxmlformats.org/presentationml/2006/main">
  <p:tag name="AS_UNIQUEID" val="2965"/>
</p:tagLst>
</file>

<file path=ppt/tags/tag212.xml><?xml version="1.0" encoding="utf-8"?>
<p:tagLst xmlns:p="http://schemas.openxmlformats.org/presentationml/2006/main">
  <p:tag name="AS_UNIQUEID" val="2966"/>
</p:tagLst>
</file>

<file path=ppt/tags/tag213.xml><?xml version="1.0" encoding="utf-8"?>
<p:tagLst xmlns:p="http://schemas.openxmlformats.org/presentationml/2006/main">
  <p:tag name="AS_UNIQUEID" val="2967"/>
</p:tagLst>
</file>

<file path=ppt/tags/tag214.xml><?xml version="1.0" encoding="utf-8"?>
<p:tagLst xmlns:p="http://schemas.openxmlformats.org/presentationml/2006/main">
  <p:tag name="AS_UNIQUEID" val="2968"/>
</p:tagLst>
</file>

<file path=ppt/tags/tag215.xml><?xml version="1.0" encoding="utf-8"?>
<p:tagLst xmlns:p="http://schemas.openxmlformats.org/presentationml/2006/main">
  <p:tag name="AS_UNIQUEID" val="2969"/>
</p:tagLst>
</file>

<file path=ppt/tags/tag216.xml><?xml version="1.0" encoding="utf-8"?>
<p:tagLst xmlns:p="http://schemas.openxmlformats.org/presentationml/2006/main">
  <p:tag name="AS_UNIQUEID" val="2970"/>
</p:tagLst>
</file>

<file path=ppt/tags/tag217.xml><?xml version="1.0" encoding="utf-8"?>
<p:tagLst xmlns:p="http://schemas.openxmlformats.org/presentationml/2006/main">
  <p:tag name="AS_UNIQUEID" val="2971"/>
</p:tagLst>
</file>

<file path=ppt/tags/tag218.xml><?xml version="1.0" encoding="utf-8"?>
<p:tagLst xmlns:p="http://schemas.openxmlformats.org/presentationml/2006/main">
  <p:tag name="AS_UNIQUEID" val="2972"/>
</p:tagLst>
</file>

<file path=ppt/tags/tag219.xml><?xml version="1.0" encoding="utf-8"?>
<p:tagLst xmlns:p="http://schemas.openxmlformats.org/presentationml/2006/main">
  <p:tag name="AS_UNIQUEID" val="2973"/>
</p:tagLst>
</file>

<file path=ppt/tags/tag220.xml><?xml version="1.0" encoding="utf-8"?>
<p:tagLst xmlns:p="http://schemas.openxmlformats.org/presentationml/2006/main">
  <p:tag name="AS_UNIQUEID" val="2974"/>
</p:tagLst>
</file>

<file path=ppt/tags/tag221.xml><?xml version="1.0" encoding="utf-8"?>
<p:tagLst xmlns:p="http://schemas.openxmlformats.org/presentationml/2006/main">
  <p:tag name="AS_UNIQUEID" val="2975"/>
</p:tagLst>
</file>

<file path=ppt/tags/tag222.xml><?xml version="1.0" encoding="utf-8"?>
<p:tagLst xmlns:p="http://schemas.openxmlformats.org/presentationml/2006/main">
  <p:tag name="AS_UNIQUEID" val="2976"/>
</p:tagLst>
</file>

<file path=ppt/tags/tag223.xml><?xml version="1.0" encoding="utf-8"?>
<p:tagLst xmlns:p="http://schemas.openxmlformats.org/presentationml/2006/main">
  <p:tag name="AS_UNIQUEID" val="2977"/>
</p:tagLst>
</file>

<file path=ppt/tags/tag224.xml><?xml version="1.0" encoding="utf-8"?>
<p:tagLst xmlns:p="http://schemas.openxmlformats.org/presentationml/2006/main">
  <p:tag name="AS_UNIQUEID" val="2978"/>
</p:tagLst>
</file>

<file path=ppt/tags/tag225.xml><?xml version="1.0" encoding="utf-8"?>
<p:tagLst xmlns:p="http://schemas.openxmlformats.org/presentationml/2006/main">
  <p:tag name="AS_UNIQUEID" val="2979"/>
</p:tagLst>
</file>

<file path=ppt/tags/tag226.xml><?xml version="1.0" encoding="utf-8"?>
<p:tagLst xmlns:p="http://schemas.openxmlformats.org/presentationml/2006/main">
  <p:tag name="AS_UNIQUEID" val="2980"/>
</p:tagLst>
</file>

<file path=ppt/tags/tag227.xml><?xml version="1.0" encoding="utf-8"?>
<p:tagLst xmlns:p="http://schemas.openxmlformats.org/presentationml/2006/main">
  <p:tag name="AS_UNIQUEID" val="2981"/>
</p:tagLst>
</file>

<file path=ppt/tags/tag228.xml><?xml version="1.0" encoding="utf-8"?>
<p:tagLst xmlns:p="http://schemas.openxmlformats.org/presentationml/2006/main">
  <p:tag name="AS_UNIQUEID" val="2982"/>
</p:tagLst>
</file>

<file path=ppt/tags/tag229.xml><?xml version="1.0" encoding="utf-8"?>
<p:tagLst xmlns:p="http://schemas.openxmlformats.org/presentationml/2006/main">
  <p:tag name="AS_UNIQUEID" val="2983"/>
</p:tagLst>
</file>

<file path=ppt/tags/tag230.xml><?xml version="1.0" encoding="utf-8"?>
<p:tagLst xmlns:p="http://schemas.openxmlformats.org/presentationml/2006/main">
  <p:tag name="AS_UNIQUEID" val="2984"/>
</p:tagLst>
</file>

<file path=ppt/tags/tag231.xml><?xml version="1.0" encoding="utf-8"?>
<p:tagLst xmlns:p="http://schemas.openxmlformats.org/presentationml/2006/main">
  <p:tag name="AS_UNIQUEID" val="2985"/>
</p:tagLst>
</file>

<file path=ppt/tags/tag232.xml><?xml version="1.0" encoding="utf-8"?>
<p:tagLst xmlns:p="http://schemas.openxmlformats.org/presentationml/2006/main">
  <p:tag name="AS_UNIQUEID" val="2986"/>
</p:tagLst>
</file>

<file path=ppt/tags/tag233.xml><?xml version="1.0" encoding="utf-8"?>
<p:tagLst xmlns:p="http://schemas.openxmlformats.org/presentationml/2006/main">
  <p:tag name="AS_UNIQUEID" val="2987"/>
</p:tagLst>
</file>

<file path=ppt/tags/tag234.xml><?xml version="1.0" encoding="utf-8"?>
<p:tagLst xmlns:p="http://schemas.openxmlformats.org/presentationml/2006/main">
  <p:tag name="AS_UNIQUEID" val="2988"/>
</p:tagLst>
</file>

<file path=ppt/tags/tag235.xml><?xml version="1.0" encoding="utf-8"?>
<p:tagLst xmlns:p="http://schemas.openxmlformats.org/presentationml/2006/main">
  <p:tag name="AS_UNIQUEID" val="8064"/>
</p:tagLst>
</file>

<file path=ppt/tags/tag236.xml><?xml version="1.0" encoding="utf-8"?>
<p:tagLst xmlns:p="http://schemas.openxmlformats.org/presentationml/2006/main">
  <p:tag name="AS_UNIQUEID" val="7832"/>
</p:tagLst>
</file>

<file path=ppt/tags/tag237.xml><?xml version="1.0" encoding="utf-8"?>
<p:tagLst xmlns:p="http://schemas.openxmlformats.org/presentationml/2006/main">
  <p:tag name="AS_UNIQUEID" val="7833"/>
</p:tagLst>
</file>

<file path=ppt/tags/tag238.xml><?xml version="1.0" encoding="utf-8"?>
<p:tagLst xmlns:p="http://schemas.openxmlformats.org/presentationml/2006/main">
  <p:tag name="AS_UNIQUEID" val="2993"/>
</p:tagLst>
</file>

<file path=ppt/tags/tag239.xml><?xml version="1.0" encoding="utf-8"?>
<p:tagLst xmlns:p="http://schemas.openxmlformats.org/presentationml/2006/main">
  <p:tag name="AS_UNIQUEID" val="2994"/>
</p:tagLst>
</file>

<file path=ppt/tags/tag240.xml><?xml version="1.0" encoding="utf-8"?>
<p:tagLst xmlns:p="http://schemas.openxmlformats.org/presentationml/2006/main">
  <p:tag name="AS_UNIQUEID" val="7840"/>
</p:tagLst>
</file>

<file path=ppt/tags/tag24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242.xml><?xml version="1.0" encoding="utf-8"?>
<p:tagLst xmlns:p="http://schemas.openxmlformats.org/presentationml/2006/main">
  <p:tag name="AS_UNIQUEID" val="8065"/>
</p:tagLst>
</file>

<file path=ppt/tags/tag243.xml><?xml version="1.0" encoding="utf-8"?>
<p:tagLst xmlns:p="http://schemas.openxmlformats.org/presentationml/2006/main">
  <p:tag name="AS_UNIQUEID" val="3012"/>
</p:tagLst>
</file>

<file path=ppt/tags/tag244.xml><?xml version="1.0" encoding="utf-8"?>
<p:tagLst xmlns:p="http://schemas.openxmlformats.org/presentationml/2006/main">
  <p:tag name="AS_UNIQUEID" val="3013"/>
</p:tagLst>
</file>

<file path=ppt/tags/tag245.xml><?xml version="1.0" encoding="utf-8"?>
<p:tagLst xmlns:p="http://schemas.openxmlformats.org/presentationml/2006/main">
  <p:tag name="AS_UNIQUEID" val="3014"/>
  <p:tag name="KSO_WM_BEAUTIFY_FLAG" val=""/>
</p:tagLst>
</file>

<file path=ppt/tags/tag246.xml><?xml version="1.0" encoding="utf-8"?>
<p:tagLst xmlns:p="http://schemas.openxmlformats.org/presentationml/2006/main">
  <p:tag name="AS_UNIQUEID" val="3015"/>
  <p:tag name="KSO_WM_BEAUTIFY_FLAG" val=""/>
</p:tagLst>
</file>

<file path=ppt/tags/tag247.xml><?xml version="1.0" encoding="utf-8"?>
<p:tagLst xmlns:p="http://schemas.openxmlformats.org/presentationml/2006/main">
  <p:tag name="AS_UNIQUEID" val="3016"/>
</p:tagLst>
</file>

<file path=ppt/tags/tag248.xml><?xml version="1.0" encoding="utf-8"?>
<p:tagLst xmlns:p="http://schemas.openxmlformats.org/presentationml/2006/main">
  <p:tag name="AS_UNIQUEID" val="3017"/>
  <p:tag name="KSO_WM_BEAUTIFY_FLAG" val=""/>
</p:tagLst>
</file>

<file path=ppt/tags/tag249.xml><?xml version="1.0" encoding="utf-8"?>
<p:tagLst xmlns:p="http://schemas.openxmlformats.org/presentationml/2006/main">
  <p:tag name="AS_UNIQUEID" val="3018"/>
</p:tagLst>
</file>

<file path=ppt/tags/tag250.xml><?xml version="1.0" encoding="utf-8"?>
<p:tagLst xmlns:p="http://schemas.openxmlformats.org/presentationml/2006/main">
  <p:tag name="AS_UNIQUEID" val="3019"/>
</p:tagLst>
</file>

<file path=ppt/tags/tag251.xml><?xml version="1.0" encoding="utf-8"?>
<p:tagLst xmlns:p="http://schemas.openxmlformats.org/presentationml/2006/main">
  <p:tag name="AS_UNIQUEID" val="3020"/>
</p:tagLst>
</file>

<file path=ppt/tags/tag252.xml><?xml version="1.0" encoding="utf-8"?>
<p:tagLst xmlns:p="http://schemas.openxmlformats.org/presentationml/2006/main">
  <p:tag name="AS_UNIQUEID" val="3021"/>
</p:tagLst>
</file>

<file path=ppt/tags/tag253.xml><?xml version="1.0" encoding="utf-8"?>
<p:tagLst xmlns:p="http://schemas.openxmlformats.org/presentationml/2006/main">
  <p:tag name="AS_UNIQUEID" val="3022"/>
</p:tagLst>
</file>

<file path=ppt/tags/tag254.xml><?xml version="1.0" encoding="utf-8"?>
<p:tagLst xmlns:p="http://schemas.openxmlformats.org/presentationml/2006/main">
  <p:tag name="AS_UNIQUEID" val="3023"/>
  <p:tag name="KSO_WM_BEAUTIFY_FLAG" val=""/>
</p:tagLst>
</file>

<file path=ppt/tags/tag255.xml><?xml version="1.0" encoding="utf-8"?>
<p:tagLst xmlns:p="http://schemas.openxmlformats.org/presentationml/2006/main">
  <p:tag name="AS_UNIQUEID" val="8066"/>
</p:tagLst>
</file>

<file path=ppt/tags/tag256.xml><?xml version="1.0" encoding="utf-8"?>
<p:tagLst xmlns:p="http://schemas.openxmlformats.org/presentationml/2006/main">
  <p:tag name="AS_UNIQUEID" val="8067"/>
</p:tagLst>
</file>

<file path=ppt/tags/tag257.xml><?xml version="1.0" encoding="utf-8"?>
<p:tagLst xmlns:p="http://schemas.openxmlformats.org/presentationml/2006/main">
  <p:tag name="AS_UNIQUEID" val="8068"/>
</p:tagLst>
</file>

<file path=ppt/tags/tag258.xml><?xml version="1.0" encoding="utf-8"?>
<p:tagLst xmlns:p="http://schemas.openxmlformats.org/presentationml/2006/main">
  <p:tag name="AS_UNIQUEID" val="8069"/>
</p:tagLst>
</file>

<file path=ppt/tags/tag259.xml><?xml version="1.0" encoding="utf-8"?>
<p:tagLst xmlns:p="http://schemas.openxmlformats.org/presentationml/2006/main">
  <p:tag name="AS_UNIQUEID" val="8070"/>
</p:tagLst>
</file>

<file path=ppt/tags/tag260.xml><?xml version="1.0" encoding="utf-8"?>
<p:tagLst xmlns:p="http://schemas.openxmlformats.org/presentationml/2006/main">
  <p:tag name="AS_UNIQUEID" val="3026"/>
</p:tagLst>
</file>

<file path=ppt/tags/tag261.xml><?xml version="1.0" encoding="utf-8"?>
<p:tagLst xmlns:p="http://schemas.openxmlformats.org/presentationml/2006/main">
  <p:tag name="AS_UNIQUEID" val="3027"/>
</p:tagLst>
</file>

<file path=ppt/tags/tag262.xml><?xml version="1.0" encoding="utf-8"?>
<p:tagLst xmlns:p="http://schemas.openxmlformats.org/presentationml/2006/main">
  <p:tag name="AS_UNIQUEID" val="3028"/>
</p:tagLst>
</file>

<file path=ppt/tags/tag263.xml><?xml version="1.0" encoding="utf-8"?>
<p:tagLst xmlns:p="http://schemas.openxmlformats.org/presentationml/2006/main">
  <p:tag name="AS_UNIQUEID" val="3029"/>
</p:tagLst>
</file>

<file path=ppt/tags/tag264.xml><?xml version="1.0" encoding="utf-8"?>
<p:tagLst xmlns:p="http://schemas.openxmlformats.org/presentationml/2006/main">
  <p:tag name="AS_UNIQUEID" val="8071"/>
</p:tagLst>
</file>

<file path=ppt/tags/tag265.xml><?xml version="1.0" encoding="utf-8"?>
<p:tagLst xmlns:p="http://schemas.openxmlformats.org/presentationml/2006/main">
  <p:tag name="AS_UNIQUEID" val="8072"/>
</p:tagLst>
</file>

<file path=ppt/tags/tag266.xml><?xml version="1.0" encoding="utf-8"?>
<p:tagLst xmlns:p="http://schemas.openxmlformats.org/presentationml/2006/main">
  <p:tag name="AS_UNIQUEID" val="3034"/>
</p:tagLst>
</file>

<file path=ppt/tags/tag267.xml><?xml version="1.0" encoding="utf-8"?>
<p:tagLst xmlns:p="http://schemas.openxmlformats.org/presentationml/2006/main">
  <p:tag name="AS_UNIQUEID" val="3042"/>
</p:tagLst>
</file>

<file path=ppt/tags/tag268.xml><?xml version="1.0" encoding="utf-8"?>
<p:tagLst xmlns:p="http://schemas.openxmlformats.org/presentationml/2006/main">
  <p:tag name="AS_UNIQUEID" val="3043"/>
</p:tagLst>
</file>

<file path=ppt/tags/tag269.xml><?xml version="1.0" encoding="utf-8"?>
<p:tagLst xmlns:p="http://schemas.openxmlformats.org/presentationml/2006/main">
  <p:tag name="AS_UNIQUEID" val="7846"/>
</p:tagLst>
</file>

<file path=ppt/tags/tag270.xml><?xml version="1.0" encoding="utf-8"?>
<p:tagLst xmlns:p="http://schemas.openxmlformats.org/presentationml/2006/main">
  <p:tag name="AS_UNIQUEID" val="8073"/>
</p:tagLst>
</file>

<file path=ppt/tags/tag271.xml><?xml version="1.0" encoding="utf-8"?>
<p:tagLst xmlns:p="http://schemas.openxmlformats.org/presentationml/2006/main">
  <p:tag name="AS_UNIQUEID" val="7848"/>
</p:tagLst>
</file>

<file path=ppt/tags/tag272.xml><?xml version="1.0" encoding="utf-8"?>
<p:tagLst xmlns:p="http://schemas.openxmlformats.org/presentationml/2006/main">
  <p:tag name="AS_UNIQUEID" val="8074"/>
</p:tagLst>
</file>

<file path=ppt/tags/tag273.xml><?xml version="1.0" encoding="utf-8"?>
<p:tagLst xmlns:p="http://schemas.openxmlformats.org/presentationml/2006/main">
  <p:tag name="AS_UNIQUEID" val="3034"/>
</p:tagLst>
</file>

<file path=ppt/tags/tag274.xml><?xml version="1.0" encoding="utf-8"?>
<p:tagLst xmlns:p="http://schemas.openxmlformats.org/presentationml/2006/main">
  <p:tag name="AS_UNIQUEID" val="3042"/>
</p:tagLst>
</file>

<file path=ppt/tags/tag275.xml><?xml version="1.0" encoding="utf-8"?>
<p:tagLst xmlns:p="http://schemas.openxmlformats.org/presentationml/2006/main">
  <p:tag name="AS_UNIQUEID" val="3043"/>
</p:tagLst>
</file>

<file path=ppt/tags/tag276.xml><?xml version="1.0" encoding="utf-8"?>
<p:tagLst xmlns:p="http://schemas.openxmlformats.org/presentationml/2006/main">
  <p:tag name="AS_UNIQUEID" val="3036"/>
</p:tagLst>
</file>

<file path=ppt/tags/tag277.xml><?xml version="1.0" encoding="utf-8"?>
<p:tagLst xmlns:p="http://schemas.openxmlformats.org/presentationml/2006/main">
  <p:tag name="AS_UNIQUEID" val="3037"/>
</p:tagLst>
</file>

<file path=ppt/tags/tag278.xml><?xml version="1.0" encoding="utf-8"?>
<p:tagLst xmlns:p="http://schemas.openxmlformats.org/presentationml/2006/main">
  <p:tag name="AS_UNIQUEID" val="3038"/>
  <p:tag name="KSO_WM_UNIT_TABLE_BEAUTIFY" val="smartTable{a70429ea-ed0c-4b53-9322-040d90d5e674}"/>
  <p:tag name="TABLE_COLORIDX" val="h"/>
  <p:tag name="TABLE_EMPHASIZE_COLOR" val="14850714"/>
  <p:tag name="TABLE_SKINIDX" val="3"/>
</p:tagLst>
</file>

<file path=ppt/tags/tag279.xml><?xml version="1.0" encoding="utf-8"?>
<p:tagLst xmlns:p="http://schemas.openxmlformats.org/presentationml/2006/main">
  <p:tag name="AS_UNIQUEID" val="3040"/>
  <p:tag name="KSO_WM_BEAUTIFY_FLAG" val=""/>
</p:tagLst>
</file>

<file path=ppt/tags/tag280.xml><?xml version="1.0" encoding="utf-8"?>
<p:tagLst xmlns:p="http://schemas.openxmlformats.org/presentationml/2006/main">
  <p:tag name="AS_UNIQUEID" val="3039"/>
  <p:tag name="KSO_WM_BEAUTIFY_FLAG" val=""/>
</p:tagLst>
</file>

<file path=ppt/tags/tag281.xml><?xml version="1.0" encoding="utf-8"?>
<p:tagLst xmlns:p="http://schemas.openxmlformats.org/presentationml/2006/main">
  <p:tag name="AS_UNIQUEID" val="7851"/>
</p:tagLst>
</file>

<file path=ppt/tags/tag282.xml><?xml version="1.0" encoding="utf-8"?>
<p:tagLst xmlns:p="http://schemas.openxmlformats.org/presentationml/2006/main">
  <p:tag name="AS_UNIQUEID" val="7850"/>
</p:tagLst>
</file>

<file path=ppt/tags/tag283.xml><?xml version="1.0" encoding="utf-8"?>
<p:tagLst xmlns:p="http://schemas.openxmlformats.org/presentationml/2006/main">
  <p:tag name="AS_UNIQUEID" val="8075"/>
</p:tagLst>
</file>

<file path=ppt/tags/tag284.xml><?xml version="1.0" encoding="utf-8"?>
<p:tagLst xmlns:p="http://schemas.openxmlformats.org/presentationml/2006/main">
  <p:tag name="AS_UNIQUEID" val="3051"/>
</p:tagLst>
</file>

<file path=ppt/tags/tag285.xml><?xml version="1.0" encoding="utf-8"?>
<p:tagLst xmlns:p="http://schemas.openxmlformats.org/presentationml/2006/main">
  <p:tag name="AS_UNIQUEID" val="3057"/>
</p:tagLst>
</file>

<file path=ppt/tags/tag286.xml><?xml version="1.0" encoding="utf-8"?>
<p:tagLst xmlns:p="http://schemas.openxmlformats.org/presentationml/2006/main">
  <p:tag name="AS_UNIQUEID" val="8076"/>
</p:tagLst>
</file>

<file path=ppt/tags/tag287.xml><?xml version="1.0" encoding="utf-8"?>
<p:tagLst xmlns:p="http://schemas.openxmlformats.org/presentationml/2006/main">
  <p:tag name="AS_UNIQUEID" val="8077"/>
</p:tagLst>
</file>

<file path=ppt/tags/tag288.xml><?xml version="1.0" encoding="utf-8"?>
<p:tagLst xmlns:p="http://schemas.openxmlformats.org/presentationml/2006/main">
  <p:tag name="AS_UNIQUEID" val="8078"/>
</p:tagLst>
</file>

<file path=ppt/tags/tag289.xml><?xml version="1.0" encoding="utf-8"?>
<p:tagLst xmlns:p="http://schemas.openxmlformats.org/presentationml/2006/main">
  <p:tag name="AS_UNIQUEID" val="3059"/>
</p:tagLst>
</file>

<file path=ppt/tags/tag290.xml><?xml version="1.0" encoding="utf-8"?>
<p:tagLst xmlns:p="http://schemas.openxmlformats.org/presentationml/2006/main">
  <p:tag name="AS_UNIQUEID" val="3060"/>
</p:tagLst>
</file>

<file path=ppt/tags/tag291.xml><?xml version="1.0" encoding="utf-8"?>
<p:tagLst xmlns:p="http://schemas.openxmlformats.org/presentationml/2006/main">
  <p:tag name="AS_UNIQUEID" val="2716"/>
  <p:tag name="KSO_WM_BEAUTIFY_FLAG" val=""/>
  <p:tag name="KSO_WM_UNIT_TABLE_BEAUTIFY" val="smartTable{3547743e-6670-4852-b0ac-76aa9f01f437}"/>
  <p:tag name="TABLE_ENDDRAG_ORIGIN_RECT" val="878*306"/>
  <p:tag name="TABLE_ENDDRAG_RECT" val="41*108*878*306"/>
</p:tagLst>
</file>

<file path=ppt/tags/tag292.xml><?xml version="1.0" encoding="utf-8"?>
<p:tagLst xmlns:p="http://schemas.openxmlformats.org/presentationml/2006/main">
  <p:tag name="AS_UNIQUEID" val="2717"/>
  <p:tag name="KSO_WM_BEAUTIFY_FLAG" val=""/>
</p:tagLst>
</file>

<file path=ppt/tags/tag293.xml><?xml version="1.0" encoding="utf-8"?>
<p:tagLst xmlns:p="http://schemas.openxmlformats.org/presentationml/2006/main">
  <p:tag name="AS_UNIQUEID" val="2718"/>
  <p:tag name="KSO_WM_BEAUTIFY_FLAG" val=""/>
</p:tagLst>
</file>

<file path=ppt/tags/tag294.xml><?xml version="1.0" encoding="utf-8"?>
<p:tagLst xmlns:p="http://schemas.openxmlformats.org/presentationml/2006/main">
  <p:tag name="AS_UNIQUEID" val="2719"/>
  <p:tag name="KSO_WM_BEAUTIFY_FLAG" val=""/>
</p:tagLst>
</file>

<file path=ppt/tags/tag295.xml><?xml version="1.0" encoding="utf-8"?>
<p:tagLst xmlns:p="http://schemas.openxmlformats.org/presentationml/2006/main">
  <p:tag name="AS_UNIQUEID" val="2720"/>
  <p:tag name="KSO_WM_BEAUTIFY_FLAG" val=""/>
</p:tagLst>
</file>

<file path=ppt/tags/tag296.xml><?xml version="1.0" encoding="utf-8"?>
<p:tagLst xmlns:p="http://schemas.openxmlformats.org/presentationml/2006/main">
  <p:tag name="AS_UNIQUEID" val="2721"/>
  <p:tag name="KSO_WM_BEAUTIFY_FLAG" val=""/>
</p:tagLst>
</file>

<file path=ppt/tags/tag297.xml><?xml version="1.0" encoding="utf-8"?>
<p:tagLst xmlns:p="http://schemas.openxmlformats.org/presentationml/2006/main">
  <p:tag name="AS_UNIQUEID" val="2722"/>
  <p:tag name="KSO_WM_BEAUTIFY_FLAG" val=""/>
</p:tagLst>
</file>

<file path=ppt/tags/tag298.xml><?xml version="1.0" encoding="utf-8"?>
<p:tagLst xmlns:p="http://schemas.openxmlformats.org/presentationml/2006/main">
  <p:tag name="AS_UNIQUEID" val="2723"/>
  <p:tag name="KSO_WM_BEAUTIFY_FLAG" val=""/>
</p:tagLst>
</file>

<file path=ppt/tags/tag299.xml><?xml version="1.0" encoding="utf-8"?>
<p:tagLst xmlns:p="http://schemas.openxmlformats.org/presentationml/2006/main">
  <p:tag name="AS_UNIQUEID" val="2724"/>
  <p:tag name="KSO_WM_BEAUTIFY_FLAG" val=""/>
</p:tagLst>
</file>

<file path=ppt/tags/tag300.xml><?xml version="1.0" encoding="utf-8"?>
<p:tagLst xmlns:p="http://schemas.openxmlformats.org/presentationml/2006/main">
  <p:tag name="AS_UNIQUEID" val="2725"/>
  <p:tag name="KSO_WM_BEAUTIFY_FLAG" val=""/>
</p:tagLst>
</file>

<file path=ppt/tags/tag301.xml><?xml version="1.0" encoding="utf-8"?>
<p:tagLst xmlns:p="http://schemas.openxmlformats.org/presentationml/2006/main">
  <p:tag name="AS_UNIQUEID" val="2726"/>
  <p:tag name="KSO_WM_BEAUTIFY_FLAG" val=""/>
</p:tagLst>
</file>

<file path=ppt/tags/tag302.xml><?xml version="1.0" encoding="utf-8"?>
<p:tagLst xmlns:p="http://schemas.openxmlformats.org/presentationml/2006/main">
  <p:tag name="AS_UNIQUEID" val="2727"/>
  <p:tag name="KSO_WM_BEAUTIFY_FLAG" val=""/>
</p:tagLst>
</file>

<file path=ppt/tags/tag303.xml><?xml version="1.0" encoding="utf-8"?>
<p:tagLst xmlns:p="http://schemas.openxmlformats.org/presentationml/2006/main">
  <p:tag name="AS_UNIQUEID" val="2728"/>
  <p:tag name="KSO_WM_BEAUTIFY_FLAG" val=""/>
</p:tagLst>
</file>

<file path=ppt/tags/tag304.xml><?xml version="1.0" encoding="utf-8"?>
<p:tagLst xmlns:p="http://schemas.openxmlformats.org/presentationml/2006/main">
  <p:tag name="AS_UNIQUEID" val="2730"/>
  <p:tag name="KSO_WM_BEAUTIFY_FLAG" val=""/>
</p:tagLst>
</file>

<file path=ppt/tags/tag305.xml><?xml version="1.0" encoding="utf-8"?>
<p:tagLst xmlns:p="http://schemas.openxmlformats.org/presentationml/2006/main">
  <p:tag name="AS_UNIQUEID" val="3061"/>
</p:tagLst>
</file>

<file path=ppt/tags/tag306.xml><?xml version="1.0" encoding="utf-8"?>
<p:tagLst xmlns:p="http://schemas.openxmlformats.org/presentationml/2006/main">
  <p:tag name="AS_UNIQUEID" val="3062"/>
</p:tagLst>
</file>

<file path=ppt/tags/tag307.xml><?xml version="1.0" encoding="utf-8"?>
<p:tagLst xmlns:p="http://schemas.openxmlformats.org/presentationml/2006/main">
  <p:tag name="AS_UNIQUEID" val="3063"/>
</p:tagLst>
</file>

<file path=ppt/tags/tag308.xml><?xml version="1.0" encoding="utf-8"?>
<p:tagLst xmlns:p="http://schemas.openxmlformats.org/presentationml/2006/main">
  <p:tag name="AS_UNIQUEID" val="3064"/>
</p:tagLst>
</file>

<file path=ppt/tags/tag309.xml><?xml version="1.0" encoding="utf-8"?>
<p:tagLst xmlns:p="http://schemas.openxmlformats.org/presentationml/2006/main">
  <p:tag name="AS_UNIQUEID" val="1372"/>
  <p:tag name="KSO_WM_BEAUTIFY_FLAG" val=""/>
</p:tagLst>
</file>

<file path=ppt/tags/tag310.xml><?xml version="1.0" encoding="utf-8"?>
<p:tagLst xmlns:p="http://schemas.openxmlformats.org/presentationml/2006/main">
  <p:tag name="AS_UNIQUEID" val="3065"/>
</p:tagLst>
</file>

<file path=ppt/tags/tag311.xml><?xml version="1.0" encoding="utf-8"?>
<p:tagLst xmlns:p="http://schemas.openxmlformats.org/presentationml/2006/main">
  <p:tag name="AS_UNIQUEID" val="8079"/>
</p:tagLst>
</file>

<file path=ppt/tags/tag312.xml><?xml version="1.0" encoding="utf-8"?>
<p:tagLst xmlns:p="http://schemas.openxmlformats.org/presentationml/2006/main">
  <p:tag name="AS_UNIQUEID" val="7864"/>
</p:tagLst>
</file>

<file path=ppt/tags/tag313.xml><?xml version="1.0" encoding="utf-8"?>
<p:tagLst xmlns:p="http://schemas.openxmlformats.org/presentationml/2006/main">
  <p:tag name="AS_UNIQUEID" val="7866"/>
</p:tagLst>
</file>

<file path=ppt/tags/tag314.xml><?xml version="1.0" encoding="utf-8"?>
<p:tagLst xmlns:p="http://schemas.openxmlformats.org/presentationml/2006/main">
  <p:tag name="AS_UNIQUEID" val="7867"/>
</p:tagLst>
</file>

<file path=ppt/tags/tag31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16.xml><?xml version="1.0" encoding="utf-8"?>
<p:tagLst xmlns:p="http://schemas.openxmlformats.org/presentationml/2006/main">
  <p:tag name="AS_UNIQUEID" val="8080"/>
</p:tagLst>
</file>

<file path=ppt/tags/tag317.xml><?xml version="1.0" encoding="utf-8"?>
<p:tagLst xmlns:p="http://schemas.openxmlformats.org/presentationml/2006/main">
  <p:tag name="AS_UNIQUEID" val="7899"/>
</p:tagLst>
</file>

<file path=ppt/tags/tag318.xml><?xml version="1.0" encoding="utf-8"?>
<p:tagLst xmlns:p="http://schemas.openxmlformats.org/presentationml/2006/main">
  <p:tag name="AS_UNIQUEID" val="7900"/>
</p:tagLst>
</file>

<file path=ppt/tags/tag31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0.xml><?xml version="1.0" encoding="utf-8"?>
<p:tagLst xmlns:p="http://schemas.openxmlformats.org/presentationml/2006/main">
  <p:tag name="AS_UNIQUEID" val="8081"/>
</p:tagLst>
</file>

<file path=ppt/tags/tag321.xml><?xml version="1.0" encoding="utf-8"?>
<p:tagLst xmlns:p="http://schemas.openxmlformats.org/presentationml/2006/main">
  <p:tag name="AS_UNIQUEID" val="7902"/>
</p:tagLst>
</file>

<file path=ppt/tags/tag322.xml><?xml version="1.0" encoding="utf-8"?>
<p:tagLst xmlns:p="http://schemas.openxmlformats.org/presentationml/2006/main">
  <p:tag name="AS_UNIQUEID" val="7903"/>
</p:tagLst>
</file>

<file path=ppt/tags/tag323.xml><?xml version="1.0" encoding="utf-8"?>
<p:tagLst xmlns:p="http://schemas.openxmlformats.org/presentationml/2006/main">
  <p:tag name="AS_UNIQUEID" val="7904"/>
</p:tagLst>
</file>

<file path=ppt/tags/tag324.xml><?xml version="1.0" encoding="utf-8"?>
<p:tagLst xmlns:p="http://schemas.openxmlformats.org/presentationml/2006/main">
  <p:tag name="AS_UNIQUEID" val="7905"/>
</p:tagLst>
</file>

<file path=ppt/tags/tag325.xml><?xml version="1.0" encoding="utf-8"?>
<p:tagLst xmlns:p="http://schemas.openxmlformats.org/presentationml/2006/main">
  <p:tag name="AS_UNIQUEID" val="7906"/>
</p:tagLst>
</file>

<file path=ppt/tags/tag32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7.xml><?xml version="1.0" encoding="utf-8"?>
<p:tagLst xmlns:p="http://schemas.openxmlformats.org/presentationml/2006/main">
  <p:tag name="AS_UNIQUEID" val="8082"/>
</p:tagLst>
</file>

<file path=ppt/tags/tag328.xml><?xml version="1.0" encoding="utf-8"?>
<p:tagLst xmlns:p="http://schemas.openxmlformats.org/presentationml/2006/main">
  <p:tag name="AS_UNIQUEID" val="3071"/>
</p:tagLst>
</file>

<file path=ppt/tags/tag329.xml><?xml version="1.0" encoding="utf-8"?>
<p:tagLst xmlns:p="http://schemas.openxmlformats.org/presentationml/2006/main">
  <p:tag name="AS_UNIQUEID" val="3072"/>
</p:tagLst>
</file>

<file path=ppt/tags/tag330.xml><?xml version="1.0" encoding="utf-8"?>
<p:tagLst xmlns:p="http://schemas.openxmlformats.org/presentationml/2006/main">
  <p:tag name="AS_UNIQUEID" val="3073"/>
</p:tagLst>
</file>

<file path=ppt/tags/tag331.xml><?xml version="1.0" encoding="utf-8"?>
<p:tagLst xmlns:p="http://schemas.openxmlformats.org/presentationml/2006/main">
  <p:tag name="AS_UNIQUEID" val="8083"/>
</p:tagLst>
</file>

<file path=ppt/tags/tag332.xml><?xml version="1.0" encoding="utf-8"?>
<p:tagLst xmlns:p="http://schemas.openxmlformats.org/presentationml/2006/main">
  <p:tag name="AS_UNIQUEID" val="3076"/>
  <p:tag name="KSO_WM_BEAUTIFY_FLAG" val=""/>
</p:tagLst>
</file>

<file path=ppt/tags/tag333.xml><?xml version="1.0" encoding="utf-8"?>
<p:tagLst xmlns:p="http://schemas.openxmlformats.org/presentationml/2006/main">
  <p:tag name="AS_UNIQUEID" val="3077"/>
  <p:tag name="KSO_WM_BEAUTIFY_FLAG" val=""/>
</p:tagLst>
</file>

<file path=ppt/tags/tag334.xml><?xml version="1.0" encoding="utf-8"?>
<p:tagLst xmlns:p="http://schemas.openxmlformats.org/presentationml/2006/main">
  <p:tag name="AS_UNIQUEID" val="3078"/>
  <p:tag name="KSO_WM_BEAUTIFY_FLAG" val=""/>
</p:tagLst>
</file>

<file path=ppt/tags/tag335.xml><?xml version="1.0" encoding="utf-8"?>
<p:tagLst xmlns:p="http://schemas.openxmlformats.org/presentationml/2006/main">
  <p:tag name="AS_UNIQUEID" val="3079"/>
  <p:tag name="KSO_WM_BEAUTIFY_FLAG" val=""/>
</p:tagLst>
</file>

<file path=ppt/tags/tag336.xml><?xml version="1.0" encoding="utf-8"?>
<p:tagLst xmlns:p="http://schemas.openxmlformats.org/presentationml/2006/main">
  <p:tag name="AS_UNIQUEID" val="3080"/>
  <p:tag name="KSO_WM_BEAUTIFY_FLAG" val=""/>
</p:tagLst>
</file>

<file path=ppt/tags/tag337.xml><?xml version="1.0" encoding="utf-8"?>
<p:tagLst xmlns:p="http://schemas.openxmlformats.org/presentationml/2006/main">
  <p:tag name="AS_UNIQUEID" val="3081"/>
  <p:tag name="KSO_WM_BEAUTIFY_FLAG" val=""/>
</p:tagLst>
</file>

<file path=ppt/tags/tag338.xml><?xml version="1.0" encoding="utf-8"?>
<p:tagLst xmlns:p="http://schemas.openxmlformats.org/presentationml/2006/main">
  <p:tag name="AS_UNIQUEID" val="3082"/>
</p:tagLst>
</file>

<file path=ppt/tags/tag339.xml><?xml version="1.0" encoding="utf-8"?>
<p:tagLst xmlns:p="http://schemas.openxmlformats.org/presentationml/2006/main">
  <p:tag name="AS_UNIQUEID" val="8084"/>
</p:tagLst>
</file>

<file path=ppt/tags/tag340.xml><?xml version="1.0" encoding="utf-8"?>
<p:tagLst xmlns:p="http://schemas.openxmlformats.org/presentationml/2006/main">
  <p:tag name="AS_UNIQUEID" val="8177"/>
</p:tagLst>
</file>

<file path=ppt/tags/tag341.xml><?xml version="1.0" encoding="utf-8"?>
<p:tagLst xmlns:p="http://schemas.openxmlformats.org/presentationml/2006/main">
  <p:tag name="AS_UNIQUEID" val="8178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214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Aa新华霜剑体</vt:lpstr>
      <vt:lpstr>黑体</vt:lpstr>
      <vt:lpstr>微软雅黑</vt:lpstr>
      <vt:lpstr>Tahoma</vt:lpstr>
      <vt:lpstr>宋体</vt:lpstr>
      <vt:lpstr>Times New Roman</vt:lpstr>
      <vt:lpstr>仿宋</vt:lpstr>
      <vt:lpstr>楷体</vt:lpstr>
      <vt:lpstr>Wingdings</vt:lpstr>
      <vt:lpstr>华文中宋</vt:lpstr>
      <vt:lpstr>Office Theme</vt:lpstr>
      <vt:lpstr>PowerPoint Presentation</vt:lpstr>
      <vt:lpstr>第19讲 资本主义国家的新变化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2024-08-31T05:19:02.736</cp:lastPrinted>
  <dcterms:created xsi:type="dcterms:W3CDTF">2024-08-30T21:19:02Z</dcterms:created>
  <dcterms:modified xsi:type="dcterms:W3CDTF">2024-08-30T21:19:05Z</dcterms:modified>
</cp:coreProperties>
</file>