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AVMJBC+KTWVQE+ArialMT"/>
      <p:regular r:id="rId18"/>
    </p:embeddedFont>
    <p:embeddedFont>
      <p:font typeface="PWODNQ+MS-UIGothic"/>
      <p:regular r:id="rId19"/>
    </p:embeddedFont>
    <p:embeddedFont>
      <p:font typeface="SEEAGH+UTIISM+MicrosoftYaHei-Bold"/>
      <p:regular r:id="rId20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6AD21-380B-419F-B791-72F6DFE48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B8A8CB-58BF-47DF-B06A-21D70B5EE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34FC70-849C-4989-83E1-34C156026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2A8D11-5970-46BE-BF6B-8B30A9F5F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CEDC2C-310A-4D4A-8F40-155E57827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B24A26-5968-44B8-BCBD-48A0C096C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865B46-5FD0-4E94-8C62-A0F21D339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8D5227-18D3-4CE8-9781-B0F47D303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206091-B5CB-45DA-9E8C-6D3E5B8FF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7BCFE-2F7A-467B-B7F1-A6DA871B7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E5DEA-E520-49F6-B116-BF6DD4605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34020201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3738821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VMJBC+KTWVQE+ArialMT"/>
                <a:cs typeface="AVMJBC+KTWVQE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PWODNQ+MS-UIGothic"/>
                <a:cs typeface="PWODNQ+MS-UIGothic"/>
              </a:rPr>
              <a:t>非模型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预测</a:t>
            </a:r>
            <a:r>
              <a:rPr sz="2400">
                <a:solidFill>
                  <a:srgbClr val="00B6FF"/>
                </a:solidFill>
                <a:latin typeface="PWODNQ+MS-UIGothic"/>
                <a:cs typeface="PWODNQ+MS-UIGothic"/>
              </a:rPr>
              <a:t>分析法概述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4790381" cy="24292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VMJBC+KTWVQE+ArialMT"/>
                <a:cs typeface="AVMJBC+KTWVQE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PWODNQ+MS-UIGothic"/>
                <a:cs typeface="PWODNQ+MS-UIGothic"/>
              </a:rPr>
              <a:t>非模型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预测</a:t>
            </a:r>
            <a:r>
              <a:rPr sz="2400">
                <a:solidFill>
                  <a:srgbClr val="00B6FF"/>
                </a:solidFill>
                <a:latin typeface="PWODNQ+MS-UIGothic"/>
                <a:cs typeface="PWODNQ+MS-UIGothic"/>
              </a:rPr>
              <a:t>分析法的主要方法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VMJBC+KTWVQE+ArialMT"/>
                <a:cs typeface="AVMJBC+KTWVQE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PWODNQ+MS-UIGothic"/>
                <a:cs typeface="PWODNQ+MS-UIGothic"/>
              </a:rPr>
              <a:t>非模型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预测</a:t>
            </a:r>
            <a:r>
              <a:rPr sz="2400">
                <a:solidFill>
                  <a:srgbClr val="00B6FF"/>
                </a:solidFill>
                <a:latin typeface="PWODNQ+MS-UIGothic"/>
                <a:cs typeface="PWODNQ+MS-UIGothic"/>
              </a:rPr>
              <a:t>分析法的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B6FF"/>
                </a:solidFill>
                <a:latin typeface="PWODNQ+MS-UIGothic"/>
                <a:cs typeface="PWODNQ+MS-UIGothic"/>
              </a:rPr>
              <a:t>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00B6FF"/>
                </a:solidFill>
                <a:latin typeface="PWODNQ+MS-UIGothic"/>
                <a:cs typeface="PWODNQ+MS-UIGothic"/>
              </a:rPr>
              <a:t>景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VMJBC+KTWVQE+ArialMT"/>
                <a:cs typeface="AVMJBC+KTWVQE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PWODNQ+MS-UIGothic"/>
                <a:cs typeface="PWODNQ+MS-UIGothic"/>
              </a:rPr>
              <a:t>非模型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预测</a:t>
            </a:r>
            <a:r>
              <a:rPr sz="2400">
                <a:solidFill>
                  <a:srgbClr val="00B6FF"/>
                </a:solidFill>
                <a:latin typeface="PWODNQ+MS-UIGothic"/>
                <a:cs typeface="PWODNQ+MS-UIGothic"/>
              </a:rPr>
              <a:t>分析法的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B6FF"/>
                </a:solidFill>
                <a:latin typeface="PWODNQ+MS-UIGothic"/>
                <a:cs typeface="PWODNQ+MS-UIGothic"/>
              </a:rPr>
              <a:t>施步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骤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VMJBC+KTWVQE+ArialMT"/>
                <a:cs typeface="AVMJBC+KTWVQE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PWODNQ+MS-UIGothic"/>
                <a:cs typeface="PWODNQ+MS-UIGothic"/>
              </a:rPr>
              <a:t>非模型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预测</a:t>
            </a:r>
            <a:r>
              <a:rPr sz="2400">
                <a:solidFill>
                  <a:srgbClr val="00B6FF"/>
                </a:solidFill>
                <a:latin typeface="PWODNQ+MS-UIGothic"/>
                <a:cs typeface="PWODNQ+MS-UIGothic"/>
              </a:rPr>
              <a:t>分析法的案例分析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WODNQ+MS-UIGothic"/>
                <a:cs typeface="PWODNQ+MS-UIGothic"/>
              </a:rPr>
              <a:t>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PWODNQ+MS-UIGothic"/>
                <a:cs typeface="PWODNQ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PWODNQ+MS-UIGothic"/>
                <a:cs typeface="PWODNQ+MS-UIGothic"/>
              </a:rPr>
              <a:t>定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PWODNQ+MS-UIGothic"/>
                <a:cs typeface="PWODNQ+MS-UIGothic"/>
              </a:rPr>
              <a:t>特点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WODNQ+MS-UIGothic"/>
                <a:cs typeface="PWODNQ+MS-UIGothic"/>
              </a:rPr>
              <a:t>非模型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预测</a:t>
            </a:r>
            <a:r>
              <a:rPr sz="1350">
                <a:solidFill>
                  <a:srgbClr val="FFFFFF"/>
                </a:solidFill>
                <a:latin typeface="PWODNQ+MS-UIGothic"/>
                <a:cs typeface="PWODNQ+MS-UIGothic"/>
              </a:rPr>
              <a:t>分析法具有灵活性、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FFFFF"/>
                </a:solidFill>
                <a:latin typeface="PWODNQ+MS-UIGothic"/>
                <a:cs typeface="PWODNQ+MS-UIGothic"/>
              </a:rPr>
              <a:t>用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WODNQ+MS-UIGothic"/>
                <a:cs typeface="PWODNQ+MS-UIGothic"/>
              </a:rPr>
              <a:t>性和可解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释</a:t>
            </a:r>
            <a:r>
              <a:rPr sz="1350">
                <a:solidFill>
                  <a:srgbClr val="FFFFFF"/>
                </a:solidFill>
                <a:latin typeface="PWODNQ+MS-UIGothic"/>
                <a:cs typeface="PWODNQ+MS-UIGothic"/>
              </a:rPr>
              <a:t>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PWODNQ+MS-UIGothic"/>
                <a:cs typeface="PWODNQ+MS-UIGothic"/>
              </a:rPr>
              <a:t>的特点，能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PWODNQ+MS-UIGothic"/>
                <a:cs typeface="PWODNQ+MS-UIGothic"/>
              </a:rPr>
              <a:t>快速适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PWODNQ+MS-UIGothic"/>
                <a:cs typeface="PWODNQ+MS-UIGothic"/>
              </a:rPr>
              <a:t>数据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PWODNQ+MS-UIGothic"/>
                <a:cs typeface="PWODNQ+MS-UIGothic"/>
              </a:rPr>
              <a:t>化和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业务环</a:t>
            </a:r>
            <a:r>
              <a:rPr sz="1350">
                <a:solidFill>
                  <a:srgbClr val="FFFFFF"/>
                </a:solidFill>
                <a:latin typeface="PWODNQ+MS-UIGothic"/>
                <a:cs typeface="PWODNQ+MS-UIGothic"/>
              </a:rPr>
              <a:t>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PWODNQ+MS-UIGothic"/>
                <a:cs typeface="PWODNQ+MS-UIGothic"/>
              </a:rPr>
              <a:t>化，并且易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WODNQ+MS-UIGothic"/>
                <a:cs typeface="PWODNQ+MS-UIGothic"/>
              </a:rPr>
              <a:t>于理解和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PWODNQ+MS-UIGothic"/>
                <a:cs typeface="PWODNQ+MS-UIGothic"/>
              </a:rPr>
              <a:t>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WODNQ+MS-UIGothic"/>
                <a:cs typeface="PWODNQ+MS-UIGothic"/>
              </a:rPr>
              <a:t>适用范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77289" y="2064122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WODNQ+MS-UIGothic"/>
                <a:cs typeface="PWODNQ+MS-UIGothic"/>
              </a:rPr>
              <a:t>适用于数据量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DFD"/>
                </a:solidFill>
                <a:latin typeface="PWODNQ+MS-UIGothic"/>
                <a:cs typeface="PWODNQ+MS-UIGothic"/>
              </a:rPr>
              <a:t>小、数据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PWODNQ+MS-UIGothic"/>
                <a:cs typeface="PWODNQ+MS-UIGothic"/>
              </a:rPr>
              <a:t>量不高的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WODNQ+MS-UIGothic"/>
                <a:cs typeface="PWODNQ+MS-UIGothic"/>
              </a:rPr>
              <a:t>情况，因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PWODNQ+MS-UIGothic"/>
                <a:cs typeface="PWODNQ+MS-UIGothic"/>
              </a:rPr>
              <a:t>非模型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预测</a:t>
            </a:r>
            <a:r>
              <a:rPr sz="1500">
                <a:solidFill>
                  <a:srgbClr val="FFFDFD"/>
                </a:solidFill>
                <a:latin typeface="PWODNQ+MS-UIGothic"/>
                <a:cs typeface="PWODNQ+MS-UIGothic"/>
              </a:rPr>
              <a:t>分析法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PWODNQ+MS-UIGothic"/>
                <a:cs typeface="PWODNQ+MS-UIGothic"/>
              </a:rPr>
              <a:t>数据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WODNQ+MS-UIGothic"/>
                <a:cs typeface="PWODNQ+MS-UIGothic"/>
              </a:rPr>
              <a:t>的要求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DFD"/>
                </a:solidFill>
                <a:latin typeface="PWODNQ+MS-UIGothic"/>
                <a:cs typeface="PWODNQ+MS-UIGothic"/>
              </a:rPr>
              <a:t>低，能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PWODNQ+MS-UIGothic"/>
                <a:cs typeface="PWODNQ+MS-UIGothic"/>
              </a:rPr>
              <a:t>充分利用可用数据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PWODNQ+MS-UIGothic"/>
                <a:cs typeface="PWODNQ+MS-UIGothic"/>
              </a:rPr>
              <a:t>行分析。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66709" y="223557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WODNQ+MS-UIGothic"/>
                <a:cs typeface="PWODNQ+MS-UIGothic"/>
              </a:rPr>
              <a:t>适用于需要快速响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PWODNQ+MS-UIGothic"/>
                <a:cs typeface="PWODNQ+MS-UIGothic"/>
              </a:rPr>
              <a:t>和迭代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DFD"/>
                </a:solidFill>
                <a:latin typeface="PWODNQ+MS-UIGothic"/>
                <a:cs typeface="PWODNQ+MS-UIGothic"/>
              </a:rPr>
              <a:t>化的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WODNQ+MS-UIGothic"/>
                <a:cs typeface="PWODNQ+MS-UIGothic"/>
              </a:rPr>
              <a:t>景，因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PWODNQ+MS-UIGothic"/>
                <a:cs typeface="PWODNQ+MS-UIGothic"/>
              </a:rPr>
              <a:t>非模型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预测</a:t>
            </a:r>
            <a:r>
              <a:rPr sz="1500">
                <a:solidFill>
                  <a:srgbClr val="FFFDFD"/>
                </a:solidFill>
                <a:latin typeface="PWODNQ+MS-UIGothic"/>
                <a:cs typeface="PWODNQ+MS-UIGothic"/>
              </a:rPr>
              <a:t>分析法的操作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FFDFD"/>
                </a:solidFill>
                <a:latin typeface="PWODNQ+MS-UIGothic"/>
                <a:cs typeface="PWODNQ+MS-UIGothic"/>
              </a:rPr>
              <a:t>，能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PWODNQ+MS-UIGothic"/>
                <a:cs typeface="PWODNQ+MS-UIGothic"/>
              </a:rPr>
              <a:t>快速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DFD"/>
                </a:solidFill>
                <a:latin typeface="PWODNQ+MS-UIGothic"/>
                <a:cs typeface="PWODNQ+MS-UIGothic"/>
              </a:rPr>
              <a:t>整和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DFD"/>
                </a:solidFill>
                <a:latin typeface="PWODNQ+MS-UIGothic"/>
                <a:cs typeface="PWODNQ+MS-UIGothic"/>
              </a:rPr>
              <a:t>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预测</a:t>
            </a:r>
            <a:r>
              <a:rPr sz="1500">
                <a:solidFill>
                  <a:srgbClr val="FFFDFD"/>
                </a:solidFill>
                <a:latin typeface="PWODNQ+MS-UIGothic"/>
                <a:cs typeface="PWODNQ+MS-UIGothic"/>
              </a:rPr>
              <a:t>模型。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72000" y="4207883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WODNQ+MS-UIGothic"/>
                <a:cs typeface="PWODNQ+MS-UIGothic"/>
              </a:rPr>
              <a:t>适用于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业务环</a:t>
            </a:r>
            <a:r>
              <a:rPr sz="1500">
                <a:solidFill>
                  <a:srgbClr val="FFFDFD"/>
                </a:solidFill>
                <a:latin typeface="PWODNQ+MS-UIGothic"/>
                <a:cs typeface="PWODNQ+MS-UIGothic"/>
              </a:rPr>
              <a:t>境复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FFFDFD"/>
                </a:solidFill>
                <a:latin typeface="PWODNQ+MS-UIGothic"/>
                <a:cs typeface="PWODNQ+MS-UIGothic"/>
              </a:rPr>
              <a:t>、不确定性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DFD"/>
                </a:solidFill>
                <a:latin typeface="PWODNQ+MS-UIGothic"/>
                <a:cs typeface="PWODNQ+MS-UIGothic"/>
              </a:rPr>
              <a:t>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WODNQ+MS-UIGothic"/>
                <a:cs typeface="PWODNQ+MS-UIGothic"/>
              </a:rPr>
              <a:t>的情况，因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PWODNQ+MS-UIGothic"/>
                <a:cs typeface="PWODNQ+MS-UIGothic"/>
              </a:rPr>
              <a:t>非模型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预测</a:t>
            </a:r>
            <a:r>
              <a:rPr sz="1500">
                <a:solidFill>
                  <a:srgbClr val="FFFDFD"/>
                </a:solidFill>
                <a:latin typeface="PWODNQ+MS-UIGothic"/>
                <a:cs typeface="PWODNQ+MS-UIGothic"/>
              </a:rPr>
              <a:t>分析法能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FFFDFD"/>
                </a:solidFill>
                <a:latin typeface="PWODNQ+MS-UIGothic"/>
                <a:cs typeface="PWODNQ+MS-UIGothic"/>
              </a:rPr>
              <a:t>合考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FFDFD"/>
                </a:solidFill>
                <a:latin typeface="PWODNQ+MS-UIGothic"/>
                <a:cs typeface="PWODNQ+MS-UIGothic"/>
              </a:rPr>
              <a:t>多种因素，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DFD"/>
                </a:solidFill>
                <a:latin typeface="PWODNQ+MS-UIGothic"/>
                <a:cs typeface="PWODNQ+MS-UIGothic"/>
              </a:rPr>
              <a:t>出更加全面的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预测结</a:t>
            </a:r>
            <a:r>
              <a:rPr sz="1500">
                <a:solidFill>
                  <a:srgbClr val="FFFDFD"/>
                </a:solidFill>
                <a:latin typeface="PWODNQ+MS-UIGothic"/>
                <a:cs typeface="PWODNQ+MS-UIGothic"/>
              </a:rPr>
              <a:t>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优势</a:t>
            </a:r>
            <a:r>
              <a:rPr sz="3000">
                <a:solidFill>
                  <a:srgbClr val="00B6FF"/>
                </a:solidFill>
                <a:latin typeface="PWODNQ+MS-UIGothic"/>
                <a:cs typeface="PWODNQ+MS-UIGothic"/>
              </a:rPr>
              <a:t>与局限性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PWODNQ+MS-UIGothic"/>
                <a:cs typeface="PWODNQ+MS-UIGothic"/>
              </a:rPr>
              <a:t>局限性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时间</a:t>
            </a:r>
            <a:r>
              <a:rPr sz="3000">
                <a:solidFill>
                  <a:srgbClr val="00B6FF"/>
                </a:solidFill>
                <a:latin typeface="PWODNQ+MS-UIGothic"/>
                <a:cs typeface="PWODNQ+MS-UIGothic"/>
              </a:rPr>
              <a:t>序列分析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WODNQ+MS-UIGothic"/>
                <a:cs typeface="PWODNQ+MS-UIGothic"/>
              </a:rPr>
              <a:t>机器学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习</a:t>
            </a:r>
            <a:r>
              <a:rPr sz="3000">
                <a:solidFill>
                  <a:srgbClr val="00B6FF"/>
                </a:solidFill>
                <a:latin typeface="PWODNQ+MS-UIGothic"/>
                <a:cs typeface="PWODNQ+MS-UIGothic"/>
              </a:rPr>
              <a:t>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WODNQ+MS-UIGothic"/>
                <a:cs typeface="PWODNQ+MS-UIGothic"/>
              </a:rPr>
              <a:t>数据挖掘方法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829934" y="1717968"/>
            <a:ext cx="984250" cy="100070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00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001D4F"/>
                </a:solidFill>
                <a:latin typeface="SimSun"/>
                <a:cs typeface="SimSun"/>
              </a:rPr>
              <a:t>输</a:t>
            </a:r>
            <a:r>
              <a:rPr sz="2100">
                <a:solidFill>
                  <a:srgbClr val="001D4F"/>
                </a:solidFill>
                <a:latin typeface="PWODNQ+MS-UIGothic"/>
                <a:cs typeface="PWODNQ+MS-UIGothic"/>
              </a:rPr>
              <a:t>入</a:t>
            </a:r>
          </a:p>
          <a:p>
            <a:pPr marL="37465" marR="0">
              <a:lnSpc>
                <a:spcPts val="1932"/>
              </a:lnSpc>
              <a:spcBef>
                <a:spcPct val="0"/>
              </a:spcBef>
              <a:spcAft>
                <a:spcPct val="0"/>
              </a:spcAft>
            </a:pPr>
            <a:r>
              <a:rPr sz="2900" spc="15">
                <a:solidFill>
                  <a:srgbClr val="FFFFFF"/>
                </a:solidFill>
                <a:latin typeface="SEEAGH+UTIISM+MicrosoftYaHei-Bold"/>
                <a:cs typeface="SEEAGH+UTIISM+MicrosoftYaHei-Bold"/>
              </a:rPr>
              <a:t>02</a:t>
            </a:r>
          </a:p>
          <a:p>
            <a:pPr marL="0" marR="0">
              <a:lnSpc>
                <a:spcPts val="2100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001D4F"/>
                </a:solidFill>
                <a:latin typeface="SimSun"/>
                <a:cs typeface="SimSun"/>
              </a:rPr>
              <a:t>标题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837304" y="3449334"/>
            <a:ext cx="1008662" cy="93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21"/>
              </a:lnSpc>
              <a:spcBef>
                <a:spcPct val="0"/>
              </a:spcBef>
              <a:spcAft>
                <a:spcPct val="0"/>
              </a:spcAft>
            </a:pPr>
            <a:r>
              <a:rPr sz="2900" spc="15">
                <a:solidFill>
                  <a:srgbClr val="FFFFFF"/>
                </a:solidFill>
                <a:latin typeface="SEEAGH+UTIISM+MicrosoftYaHei-Bold"/>
                <a:cs typeface="SEEAGH+UTIISM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77809" y="3449334"/>
            <a:ext cx="1008663" cy="93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21"/>
              </a:lnSpc>
              <a:spcBef>
                <a:spcPct val="0"/>
              </a:spcBef>
              <a:spcAft>
                <a:spcPct val="0"/>
              </a:spcAft>
            </a:pPr>
            <a:r>
              <a:rPr sz="2900" spc="15">
                <a:solidFill>
                  <a:srgbClr val="FFFFFF"/>
                </a:solidFill>
                <a:latin typeface="SEEAGH+UTIISM+MicrosoftYaHei-Bold"/>
                <a:cs typeface="SEEAGH+UTIISM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867400" y="5022229"/>
            <a:ext cx="1008662" cy="93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21"/>
              </a:lnSpc>
              <a:spcBef>
                <a:spcPct val="0"/>
              </a:spcBef>
              <a:spcAft>
                <a:spcPct val="0"/>
              </a:spcAft>
            </a:pPr>
            <a:r>
              <a:rPr sz="2900" spc="15">
                <a:solidFill>
                  <a:srgbClr val="FFFFFF"/>
                </a:solidFill>
                <a:latin typeface="SEEAGH+UTIISM+MicrosoftYaHei-Bold"/>
                <a:cs typeface="SEEAGH+UTIISM+MicrosoftYaHei-Bold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WODNQ+MS-UIGothic"/>
                <a:cs typeface="PWODNQ+MS-UIGothic"/>
              </a:rPr>
              <a:t>人工智能方法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23085" y="323306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SEEAGH+UTIISM+MicrosoftYaHei-Bold"/>
                <a:cs typeface="SEEAGH+UTIISM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804" y="323306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SEEAGH+UTIISM+MicrosoftYaHei-Bold"/>
                <a:cs typeface="SEEAGH+UTIISM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310119" y="323306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SEEAGH+UTIISM+MicrosoftYaHei-Bold"/>
                <a:cs typeface="SEEAGH+UTIISM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073640" y="323306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SEEAGH+UTIISM+MicrosoftYaHei-Bold"/>
                <a:cs typeface="SEEAGH+UTIISM+MicrosoftYaHei-Bold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WODNQ+MS-UIGothic"/>
                <a:cs typeface="PWODNQ+MS-UIGothic"/>
              </a:rPr>
              <a:t>金融市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场预测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643744" y="200405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00B6FF"/>
                </a:solidFill>
                <a:latin typeface="PWODNQ+MS-UIGothic"/>
                <a:cs typeface="PWODNQ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https://d.book118.com/275340202012011104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AVMJBC+KTWVQE+ArialMT</vt:lpstr>
      <vt:lpstr>Times New Roman</vt:lpstr>
      <vt:lpstr>PWODNQ+MS-UIGothic</vt:lpstr>
      <vt:lpstr>SimSun</vt:lpstr>
      <vt:lpstr>SEEAGH+UTIISM+MicrosoftYaHei-Bold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2024-09-13T17:35:08.611</cp:lastPrinted>
  <dcterms:created xsi:type="dcterms:W3CDTF">2024-09-13T09:35:08Z</dcterms:created>
  <dcterms:modified xsi:type="dcterms:W3CDTF">2024-09-13T09:35:09Z</dcterms:modified>
</cp:coreProperties>
</file>