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5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2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4E720-527C-45AA-B7F2-831374E41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E9958-9A85-4FAF-817D-4B812E5F7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EDF1C-8433-4B06-BD65-47C2D66DE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BDE9A-C7DE-45DD-9BCC-0E3C37B81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36BC52-4332-43EE-9FBE-06B08847F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0ACFA3-AB0C-493F-A02E-7A84E8DC5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90F45C-D5AF-4797-9D5D-1AEC75559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ED7C1-7067-4A5A-BFF4-5781710CE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DE4F9-ADA8-4D2B-85F4-1F66BA5EA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86614-00FA-4FDB-B7BD-C7E1F6B14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96F16-98E9-4ED7-B851-201144E0B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48360" y="4263390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1811020"/>
            <a:ext cx="5765800" cy="207645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8200" y="4248150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7525" y="2772441"/>
            <a:ext cx="2658015" cy="1313212"/>
          </a:xfrm>
        </p:spPr>
        <p:txBody>
          <a:bodyPr wrap="square" anchor="ctr" anchorCtr="0">
            <a:normAutofit/>
          </a:bodyPr>
          <a:lstStyle>
            <a:lvl1pPr>
              <a:defRPr sz="48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8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/>
          </a:p>
        </p:txBody>
      </p:sp>
      <p:sp>
        <p:nvSpPr>
          <p:cNvPr id="10487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799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005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799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799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lt"/>
                <a:ea typeface="+mn-lt"/>
                <a:cs typeface="+mn-lt"/>
              </a:defRPr>
            </a:lvl1pPr>
            <a:lvl2pPr>
              <a:defRPr>
                <a:latin typeface="+mn-lt"/>
                <a:ea typeface="+mn-lt"/>
                <a:cs typeface="+mn-lt"/>
              </a:defRPr>
            </a:lvl2pPr>
            <a:lvl3pPr>
              <a:defRPr>
                <a:latin typeface="+mn-lt"/>
                <a:ea typeface="+mn-lt"/>
                <a:cs typeface="+mn-lt"/>
              </a:defRPr>
            </a:lvl3pPr>
            <a:lvl4pPr>
              <a:defRPr>
                <a:latin typeface="+mn-lt"/>
                <a:ea typeface="+mn-lt"/>
                <a:cs typeface="+mn-lt"/>
              </a:defRPr>
            </a:lvl4pPr>
            <a:lvl5pPr>
              <a:defRPr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799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lt"/>
                <a:ea typeface="+mn-lt"/>
                <a:cs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0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06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2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4799" y="1364400"/>
            <a:ext cx="10799999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4799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001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443" r:id="rId2"/>
    <p:sldLayoutId id="2147487444" r:id="rId3"/>
    <p:sldLayoutId id="2147487445" r:id="rId4"/>
    <p:sldLayoutId id="2147487446" r:id="rId5"/>
    <p:sldLayoutId id="2147487447" r:id="rId6"/>
    <p:sldLayoutId id="2147487448" r:id="rId7"/>
    <p:sldLayoutId id="2147487449" r:id="rId8"/>
    <p:sldLayoutId id="2147487450" r:id="rId9"/>
    <p:sldLayoutId id="2147487451" r:id="rId10"/>
    <p:sldLayoutId id="214748745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4131014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环境与健康关系探讨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汇报人：XXX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项标题"/>
          <p:cNvSpPr txBox="1"/>
          <p:nvPr>
            <p:custDataLst>
              <p:tags r:id="rId3"/>
            </p:custDataLst>
          </p:nvPr>
        </p:nvSpPr>
        <p:spPr>
          <a:xfrm>
            <a:off x="7173468" y="105368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环境对健康的影响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40" name="Ellipse 66_#color-2050&amp;12710"/>
          <p:cNvSpPr/>
          <p:nvPr>
            <p:custDataLst>
              <p:tags r:id="rId4"/>
            </p:custDataLst>
          </p:nvPr>
        </p:nvSpPr>
        <p:spPr>
          <a:xfrm>
            <a:off x="6290564" y="926211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@mix!m0_序号_01-2050-12354"/>
          <p:cNvSpPr/>
          <p:nvPr>
            <p:custDataLst>
              <p:tags r:id="rId5"/>
            </p:custDataLst>
          </p:nvPr>
        </p:nvSpPr>
        <p:spPr>
          <a:xfrm>
            <a:off x="6363716" y="100850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</a:rPr>
              <a:t>01</a:t>
            </a:r>
            <a:endParaRPr lang="zh-CN" alt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</a:endParaRPr>
          </a:p>
        </p:txBody>
      </p:sp>
      <p:sp>
        <p:nvSpPr>
          <p:cNvPr id="1048844" name="Ellipse 68_#color-2050&amp;12711"/>
          <p:cNvSpPr/>
          <p:nvPr>
            <p:custDataLst>
              <p:tags r:id="rId6"/>
            </p:custDataLst>
          </p:nvPr>
        </p:nvSpPr>
        <p:spPr>
          <a:xfrm>
            <a:off x="6646672" y="19754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@mix!m0_序号_02-2050-12355"/>
          <p:cNvSpPr/>
          <p:nvPr>
            <p:custDataLst>
              <p:tags r:id="rId7"/>
            </p:custDataLst>
          </p:nvPr>
        </p:nvSpPr>
        <p:spPr>
          <a:xfrm>
            <a:off x="6719824" y="20486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8"/>
            </p:custDataLst>
          </p:nvPr>
        </p:nvSpPr>
        <p:spPr>
          <a:xfrm>
            <a:off x="7529576" y="210296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健康对环境的影响</a:t>
            </a:r>
            <a:endParaRPr lang="en-US" altLang="zh-CN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0" name="@mix!m0_序号_03-2050-12356"/>
          <p:cNvSpPr/>
          <p:nvPr>
            <p:custDataLst>
              <p:tags r:id="rId9"/>
            </p:custDataLst>
          </p:nvPr>
        </p:nvSpPr>
        <p:spPr>
          <a:xfrm>
            <a:off x="6719824" y="414718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2" name="Ellipse 70_#color-2050&amp;12709"/>
          <p:cNvSpPr/>
          <p:nvPr>
            <p:custDataLst>
              <p:tags r:id="rId10"/>
            </p:custDataLst>
          </p:nvPr>
        </p:nvSpPr>
        <p:spPr>
          <a:xfrm>
            <a:off x="6646672" y="407403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项标题"/>
          <p:cNvSpPr txBox="1"/>
          <p:nvPr>
            <p:custDataLst>
              <p:tags r:id="rId11"/>
            </p:custDataLst>
          </p:nvPr>
        </p:nvSpPr>
        <p:spPr>
          <a:xfrm>
            <a:off x="7529576" y="419693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环境与健康关系的研究进展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6" name="Ellipse 72_#color-2050&amp;12712"/>
          <p:cNvSpPr/>
          <p:nvPr>
            <p:custDataLst>
              <p:tags r:id="rId12"/>
            </p:custDataLst>
          </p:nvPr>
        </p:nvSpPr>
        <p:spPr>
          <a:xfrm>
            <a:off x="6290564" y="5123307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@mix!m0_序号_04-2050-12357"/>
          <p:cNvSpPr/>
          <p:nvPr>
            <p:custDataLst>
              <p:tags r:id="rId13"/>
            </p:custDataLst>
          </p:nvPr>
        </p:nvSpPr>
        <p:spPr>
          <a:xfrm>
            <a:off x="6363716" y="5196459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0" name="项标题"/>
          <p:cNvSpPr txBox="1"/>
          <p:nvPr>
            <p:custDataLst>
              <p:tags r:id="rId14"/>
            </p:custDataLst>
          </p:nvPr>
        </p:nvSpPr>
        <p:spPr>
          <a:xfrm>
            <a:off x="7173468" y="524621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环境与健康领域的挑战与机遇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2" name="Ellipse 68_#color-2050&amp;12711"/>
          <p:cNvSpPr/>
          <p:nvPr>
            <p:custDataLst>
              <p:tags r:id="rId15"/>
            </p:custDataLst>
          </p:nvPr>
        </p:nvSpPr>
        <p:spPr>
          <a:xfrm>
            <a:off x="6811772" y="3024759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@mix!m0_序号_02-2050-12355"/>
          <p:cNvSpPr/>
          <p:nvPr>
            <p:custDataLst>
              <p:tags r:id="rId16"/>
            </p:custDataLst>
          </p:nvPr>
        </p:nvSpPr>
        <p:spPr>
          <a:xfrm>
            <a:off x="6884924" y="3097911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6" name="项标题"/>
          <p:cNvSpPr txBox="1"/>
          <p:nvPr>
            <p:custDataLst>
              <p:tags r:id="rId17"/>
            </p:custDataLst>
          </p:nvPr>
        </p:nvSpPr>
        <p:spPr>
          <a:xfrm>
            <a:off x="7694676" y="3152235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环境与健康问题的应对措施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环境对健康的影响</a:t>
            </a:r>
            <a:endParaRPr lang="zh-CN" altLang="en-US"/>
          </a:p>
        </p:txBody>
      </p:sp>
      <p:sp>
        <p:nvSpPr>
          <p:cNvPr id="10489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空气质量与健康</a:t>
            </a:r>
            <a:endParaRPr lang="zh-CN" altLang="en-US"/>
          </a:p>
        </p:txBody>
      </p:sp>
      <p:sp>
        <p:nvSpPr>
          <p:cNvPr id="1048974" name="弧形 58"/>
          <p:cNvSpPr/>
          <p:nvPr>
            <p:custDataLst>
              <p:tags r:id="rId2"/>
            </p:custDataLst>
          </p:nvPr>
        </p:nvSpPr>
        <p:spPr>
          <a:xfrm>
            <a:off x="8078443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弧形 57"/>
          <p:cNvSpPr/>
          <p:nvPr>
            <p:custDataLst>
              <p:tags r:id="rId3"/>
            </p:custDataLst>
          </p:nvPr>
        </p:nvSpPr>
        <p:spPr>
          <a:xfrm>
            <a:off x="694799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椭圆 22"/>
          <p:cNvSpPr/>
          <p:nvPr>
            <p:custDataLst>
              <p:tags r:id="rId4"/>
            </p:custDataLst>
          </p:nvPr>
        </p:nvSpPr>
        <p:spPr>
          <a:xfrm>
            <a:off x="841435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椭圆 23"/>
          <p:cNvSpPr/>
          <p:nvPr>
            <p:custDataLst>
              <p:tags r:id="rId5"/>
            </p:custDataLst>
          </p:nvPr>
        </p:nvSpPr>
        <p:spPr>
          <a:xfrm>
            <a:off x="879456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正文"/>
          <p:cNvSpPr txBox="1"/>
          <p:nvPr>
            <p:custDataLst>
              <p:tags r:id="rId6"/>
            </p:custDataLst>
          </p:nvPr>
        </p:nvSpPr>
        <p:spPr>
          <a:xfrm>
            <a:off x="886008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改善空气质量的措施：减少污染排放、推广清洁能源、增加绿化等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4" name="椭圆 24"/>
          <p:cNvSpPr/>
          <p:nvPr>
            <p:custDataLst>
              <p:tags r:id="rId7"/>
            </p:custDataLst>
          </p:nvPr>
        </p:nvSpPr>
        <p:spPr>
          <a:xfrm>
            <a:off x="6019587" y="2334138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椭圆 25"/>
          <p:cNvSpPr/>
          <p:nvPr>
            <p:custDataLst>
              <p:tags r:id="rId8"/>
            </p:custDataLst>
          </p:nvPr>
        </p:nvSpPr>
        <p:spPr>
          <a:xfrm>
            <a:off x="6398874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9"/>
            </p:custDataLst>
          </p:nvPr>
        </p:nvSpPr>
        <p:spPr>
          <a:xfrm>
            <a:off x="646531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空气污染来源：工业排放、汽车尾气、建筑扬尘等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椭圆 7"/>
          <p:cNvSpPr/>
          <p:nvPr>
            <p:custDataLst>
              <p:tags r:id="rId10"/>
            </p:custDataLst>
          </p:nvPr>
        </p:nvSpPr>
        <p:spPr>
          <a:xfrm>
            <a:off x="362481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椭圆 9"/>
          <p:cNvSpPr/>
          <p:nvPr>
            <p:custDataLst>
              <p:tags r:id="rId11"/>
            </p:custDataLst>
          </p:nvPr>
        </p:nvSpPr>
        <p:spPr>
          <a:xfrm>
            <a:off x="4004104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12"/>
            </p:custDataLst>
          </p:nvPr>
        </p:nvSpPr>
        <p:spPr>
          <a:xfrm>
            <a:off x="4070548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空气质量对健康的影响：包括呼吸道疾病、心血管疾病等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6" name="椭圆 5"/>
          <p:cNvSpPr/>
          <p:nvPr>
            <p:custDataLst>
              <p:tags r:id="rId13"/>
            </p:custDataLst>
          </p:nvPr>
        </p:nvSpPr>
        <p:spPr>
          <a:xfrm>
            <a:off x="957808" y="2334138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椭圆 4"/>
          <p:cNvSpPr/>
          <p:nvPr>
            <p:custDataLst>
              <p:tags r:id="rId14"/>
            </p:custDataLst>
          </p:nvPr>
        </p:nvSpPr>
        <p:spPr>
          <a:xfrm>
            <a:off x="133709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正文"/>
          <p:cNvSpPr txBox="1"/>
          <p:nvPr>
            <p:custDataLst>
              <p:tags r:id="rId15"/>
            </p:custDataLst>
          </p:nvPr>
        </p:nvSpPr>
        <p:spPr>
          <a:xfrm>
            <a:off x="140354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空气质量指数：衡量空气质量的重要指标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水质与健康</a:t>
            </a:r>
            <a:endParaRPr lang="zh-CN" altLang="en-US"/>
          </a:p>
        </p:txBody>
      </p:sp>
      <p:sp>
        <p:nvSpPr>
          <p:cNvPr id="10490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51628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8"/>
          <p:cNvSpPr/>
          <p:nvPr>
            <p:custDataLst>
              <p:tags r:id="rId4"/>
            </p:custDataLst>
          </p:nvPr>
        </p:nvSpPr>
        <p:spPr>
          <a:xfrm>
            <a:off x="6435828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52259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4"/>
          <p:cNvSpPr/>
          <p:nvPr>
            <p:custDataLst>
              <p:tags r:id="rId8"/>
            </p:custDataLst>
          </p:nvPr>
        </p:nvSpPr>
        <p:spPr>
          <a:xfrm>
            <a:off x="82098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水质对人体健康的影响：水质的好坏直接影响到人体的健康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水质净化：通过过滤、消毒等方式对水质进行净化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6487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11"/>
          <p:cNvSpPr/>
          <p:nvPr>
            <p:custDataLst>
              <p:tags r:id="rId14"/>
            </p:custDataLst>
          </p:nvPr>
        </p:nvSpPr>
        <p:spPr>
          <a:xfrm>
            <a:off x="3700653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318350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25"/>
          <p:cNvSpPr/>
          <p:nvPr>
            <p:custDataLst>
              <p:tags r:id="rId18"/>
            </p:custDataLst>
          </p:nvPr>
        </p:nvSpPr>
        <p:spPr>
          <a:xfrm>
            <a:off x="9170372" y="2389531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61104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健康饮水：选择安全的水源，注意饮水卫生，避免饮用污染的水质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水质污染：工业废水、生活污水、农业化肥等对水质的污染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土壤污染与健康</a:t>
            </a:r>
            <a:endParaRPr lang="zh-CN" altLang="en-US"/>
          </a:p>
        </p:txBody>
      </p:sp>
      <p:sp>
        <p:nvSpPr>
          <p:cNvPr id="10491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0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土壤污染：重金属、农药、化肥等污染物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2"/>
          <p:cNvSpPr/>
          <p:nvPr>
            <p:custDataLst>
              <p:tags r:id="rId4"/>
            </p:custDataLst>
          </p:nvPr>
        </p:nvSpPr>
        <p:spPr>
          <a:xfrm>
            <a:off x="1449356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7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健康影响：影响农作物品质，导致食物中毒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3"/>
          <p:cNvSpPr/>
          <p:nvPr>
            <p:custDataLst>
              <p:tags r:id="rId7"/>
            </p:custDataLst>
          </p:nvPr>
        </p:nvSpPr>
        <p:spPr>
          <a:xfrm>
            <a:off x="3965719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土壤污染对健康的长期影响：慢性病、癌症等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4"/>
          <p:cNvSpPr/>
          <p:nvPr>
            <p:custDataLst>
              <p:tags r:id="rId10"/>
            </p:custDataLst>
          </p:nvPr>
        </p:nvSpPr>
        <p:spPr>
          <a:xfrm>
            <a:off x="6480772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59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0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预防措施：加强土壤污染治理，推广有机农业，提高食品安全意识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5"/>
          <p:cNvSpPr/>
          <p:nvPr>
            <p:custDataLst>
              <p:tags r:id="rId13"/>
            </p:custDataLst>
          </p:nvPr>
        </p:nvSpPr>
        <p:spPr>
          <a:xfrm>
            <a:off x="8997135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噪声污染与健康</a:t>
            </a:r>
            <a:endParaRPr lang="zh-CN" altLang="en-US"/>
          </a:p>
        </p:txBody>
      </p:sp>
      <p:sp>
        <p:nvSpPr>
          <p:cNvPr id="1049186" name="对角圆角矩形 15"/>
          <p:cNvSpPr/>
          <p:nvPr>
            <p:custDataLst>
              <p:tags r:id="rId2"/>
            </p:custDataLst>
          </p:nvPr>
        </p:nvSpPr>
        <p:spPr>
          <a:xfrm>
            <a:off x="1449258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16"/>
          <p:cNvSpPr/>
          <p:nvPr>
            <p:custDataLst>
              <p:tags r:id="rId3"/>
            </p:custDataLst>
          </p:nvPr>
        </p:nvSpPr>
        <p:spPr>
          <a:xfrm>
            <a:off x="1449258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17"/>
          <p:cNvSpPr/>
          <p:nvPr>
            <p:custDataLst>
              <p:tags r:id="rId4"/>
            </p:custDataLst>
          </p:nvPr>
        </p:nvSpPr>
        <p:spPr>
          <a:xfrm>
            <a:off x="2014865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27"/>
          <p:cNvSpPr txBox="1"/>
          <p:nvPr>
            <p:custDataLst>
              <p:tags r:id="rId5"/>
            </p:custDataLst>
          </p:nvPr>
        </p:nvSpPr>
        <p:spPr>
          <a:xfrm>
            <a:off x="2051397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噪声污染的预防和控制措施：减少噪声源、使用隔音材料、合理安排作息时间等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52"/>
          <p:cNvSpPr/>
          <p:nvPr>
            <p:custDataLst>
              <p:tags r:id="rId6"/>
            </p:custDataLst>
          </p:nvPr>
        </p:nvSpPr>
        <p:spPr>
          <a:xfrm>
            <a:off x="1449258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53"/>
          <p:cNvSpPr/>
          <p:nvPr>
            <p:custDataLst>
              <p:tags r:id="rId7"/>
            </p:custDataLst>
          </p:nvPr>
        </p:nvSpPr>
        <p:spPr>
          <a:xfrm>
            <a:off x="1449258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54"/>
          <p:cNvSpPr/>
          <p:nvPr>
            <p:custDataLst>
              <p:tags r:id="rId8"/>
            </p:custDataLst>
          </p:nvPr>
        </p:nvSpPr>
        <p:spPr>
          <a:xfrm>
            <a:off x="2014865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56"/>
          <p:cNvSpPr txBox="1"/>
          <p:nvPr>
            <p:custDataLst>
              <p:tags r:id="rId9"/>
            </p:custDataLst>
          </p:nvPr>
        </p:nvSpPr>
        <p:spPr>
          <a:xfrm>
            <a:off x="2051397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噪声污染的定义和来源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5"/>
          <p:cNvSpPr/>
          <p:nvPr>
            <p:custDataLst>
              <p:tags r:id="rId10"/>
            </p:custDataLst>
          </p:nvPr>
        </p:nvSpPr>
        <p:spPr>
          <a:xfrm>
            <a:off x="1449258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6"/>
          <p:cNvSpPr/>
          <p:nvPr>
            <p:custDataLst>
              <p:tags r:id="rId11"/>
            </p:custDataLst>
          </p:nvPr>
        </p:nvSpPr>
        <p:spPr>
          <a:xfrm>
            <a:off x="1449258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7"/>
          <p:cNvSpPr/>
          <p:nvPr>
            <p:custDataLst>
              <p:tags r:id="rId12"/>
            </p:custDataLst>
          </p:nvPr>
        </p:nvSpPr>
        <p:spPr>
          <a:xfrm>
            <a:off x="2014865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8"/>
          <p:cNvSpPr txBox="1"/>
          <p:nvPr>
            <p:custDataLst>
              <p:tags r:id="rId13"/>
            </p:custDataLst>
          </p:nvPr>
        </p:nvSpPr>
        <p:spPr>
          <a:xfrm>
            <a:off x="2051397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噪声污染对健康的影响：听力损伤、睡眠质量下降、心血管疾病等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9"/>
          <p:cNvSpPr/>
          <p:nvPr>
            <p:custDataLst>
              <p:tags r:id="rId14"/>
            </p:custDataLst>
          </p:nvPr>
        </p:nvSpPr>
        <p:spPr>
          <a:xfrm>
            <a:off x="1449258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10"/>
          <p:cNvSpPr/>
          <p:nvPr>
            <p:custDataLst>
              <p:tags r:id="rId15"/>
            </p:custDataLst>
          </p:nvPr>
        </p:nvSpPr>
        <p:spPr>
          <a:xfrm>
            <a:off x="1449258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11"/>
          <p:cNvSpPr/>
          <p:nvPr>
            <p:custDataLst>
              <p:tags r:id="rId16"/>
            </p:custDataLst>
          </p:nvPr>
        </p:nvSpPr>
        <p:spPr>
          <a:xfrm>
            <a:off x="2014865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12"/>
          <p:cNvSpPr txBox="1"/>
          <p:nvPr>
            <p:custDataLst>
              <p:tags r:id="rId17"/>
            </p:custDataLst>
          </p:nvPr>
        </p:nvSpPr>
        <p:spPr>
          <a:xfrm>
            <a:off x="2051397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噪声污染与健康的关系研究进展和趋势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健康对环境的影响</a:t>
            </a:r>
            <a:endParaRPr lang="zh-CN" altLang="en-US"/>
          </a:p>
        </p:txBody>
      </p:sp>
      <p:sp>
        <p:nvSpPr>
          <p:cNvPr id="10492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人类活动对环境的影响</a:t>
            </a:r>
            <a:endParaRPr lang="zh-CN" altLang="en-US"/>
          </a:p>
        </p:txBody>
      </p:sp>
      <p:sp>
        <p:nvSpPr>
          <p:cNvPr id="1049316" name="椭圆 262"/>
          <p:cNvSpPr/>
          <p:nvPr>
            <p:custDataLst>
              <p:tags r:id="rId2"/>
            </p:custDataLst>
          </p:nvPr>
        </p:nvSpPr>
        <p:spPr>
          <a:xfrm>
            <a:off x="2472706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63"/>
          <p:cNvSpPr/>
          <p:nvPr>
            <p:custDataLst>
              <p:tags r:id="rId3"/>
            </p:custDataLst>
          </p:nvPr>
        </p:nvSpPr>
        <p:spPr>
          <a:xfrm>
            <a:off x="3311791" y="4098526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64"/>
          <p:cNvSpPr/>
          <p:nvPr>
            <p:custDataLst>
              <p:tags r:id="rId4"/>
            </p:custDataLst>
          </p:nvPr>
        </p:nvSpPr>
        <p:spPr>
          <a:xfrm>
            <a:off x="4097468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65"/>
          <p:cNvSpPr/>
          <p:nvPr>
            <p:custDataLst>
              <p:tags r:id="rId5"/>
            </p:custDataLst>
          </p:nvPr>
        </p:nvSpPr>
        <p:spPr>
          <a:xfrm>
            <a:off x="4761529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66"/>
          <p:cNvSpPr/>
          <p:nvPr>
            <p:custDataLst>
              <p:tags r:id="rId6"/>
            </p:custDataLst>
          </p:nvPr>
        </p:nvSpPr>
        <p:spPr>
          <a:xfrm>
            <a:off x="5442320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椭圆 268"/>
          <p:cNvSpPr/>
          <p:nvPr>
            <p:custDataLst>
              <p:tags r:id="rId8"/>
            </p:custDataLst>
          </p:nvPr>
        </p:nvSpPr>
        <p:spPr>
          <a:xfrm flipV="1">
            <a:off x="2831119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69"/>
          <p:cNvSpPr/>
          <p:nvPr>
            <p:custDataLst>
              <p:tags r:id="rId9"/>
            </p:custDataLst>
          </p:nvPr>
        </p:nvSpPr>
        <p:spPr>
          <a:xfrm flipV="1">
            <a:off x="2872301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72"/>
          <p:cNvSpPr/>
          <p:nvPr>
            <p:custDataLst>
              <p:tags r:id="rId12"/>
            </p:custDataLst>
          </p:nvPr>
        </p:nvSpPr>
        <p:spPr>
          <a:xfrm flipV="1">
            <a:off x="4044060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4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76"/>
          <p:cNvSpPr/>
          <p:nvPr>
            <p:custDataLst>
              <p:tags r:id="rId16"/>
            </p:custDataLst>
          </p:nvPr>
        </p:nvSpPr>
        <p:spPr>
          <a:xfrm flipV="1">
            <a:off x="7067725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77"/>
          <p:cNvSpPr/>
          <p:nvPr>
            <p:custDataLst>
              <p:tags r:id="rId17"/>
            </p:custDataLst>
          </p:nvPr>
        </p:nvSpPr>
        <p:spPr>
          <a:xfrm flipV="1">
            <a:off x="3796324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图形 15"/>
          <p:cNvSpPr/>
          <p:nvPr>
            <p:custDataLst>
              <p:tags r:id="rId23"/>
            </p:custDataLst>
          </p:nvPr>
        </p:nvSpPr>
        <p:spPr>
          <a:xfrm>
            <a:off x="5035004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图形 19"/>
          <p:cNvSpPr/>
          <p:nvPr>
            <p:custDataLst>
              <p:tags r:id="rId24"/>
            </p:custDataLst>
          </p:nvPr>
        </p:nvSpPr>
        <p:spPr>
          <a:xfrm>
            <a:off x="8560575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图形 27"/>
          <p:cNvSpPr/>
          <p:nvPr>
            <p:custDataLst>
              <p:tags r:id="rId25"/>
            </p:custDataLst>
          </p:nvPr>
        </p:nvSpPr>
        <p:spPr>
          <a:xfrm>
            <a:off x="4145728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正文"/>
          <p:cNvSpPr txBox="1"/>
          <p:nvPr>
            <p:custDataLst>
              <p:tags r:id="rId27"/>
            </p:custDataLst>
          </p:nvPr>
        </p:nvSpPr>
        <p:spPr>
          <a:xfrm>
            <a:off x="694799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工业生产：排放废气、废水、废渣，污染环境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28"/>
            </p:custDataLst>
          </p:nvPr>
        </p:nvSpPr>
        <p:spPr>
          <a:xfrm>
            <a:off x="937006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交通出行：汽车尾气排放，增加空气污染和温室气体排放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29"/>
            </p:custDataLst>
          </p:nvPr>
        </p:nvSpPr>
        <p:spPr>
          <a:xfrm>
            <a:off x="7050351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生活垃圾：随意丢弃，影响环境卫生和生态平衡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30"/>
            </p:custDataLst>
          </p:nvPr>
        </p:nvSpPr>
        <p:spPr>
          <a:xfrm>
            <a:off x="3014508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农业活动：化肥、农药的使用，导致土壤和水源污染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健康的生活方式对环境的影响</a:t>
            </a:r>
            <a:endParaRPr lang="zh-CN" altLang="en-US"/>
          </a:p>
        </p:txBody>
      </p:sp>
      <p:sp>
        <p:nvSpPr>
          <p:cNvPr id="1049400" name="矩形 38"/>
          <p:cNvSpPr/>
          <p:nvPr>
            <p:custDataLst>
              <p:tags r:id="rId2"/>
            </p:custDataLst>
          </p:nvPr>
        </p:nvSpPr>
        <p:spPr>
          <a:xfrm rot="204112">
            <a:off x="1477304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39"/>
          <p:cNvSpPr/>
          <p:nvPr>
            <p:custDataLst>
              <p:tags r:id="rId3"/>
            </p:custDataLst>
          </p:nvPr>
        </p:nvSpPr>
        <p:spPr>
          <a:xfrm>
            <a:off x="1482036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TextBox 2"/>
          <p:cNvSpPr txBox="1"/>
          <p:nvPr>
            <p:custDataLst>
              <p:tags r:id="rId4"/>
            </p:custDataLst>
          </p:nvPr>
        </p:nvSpPr>
        <p:spPr>
          <a:xfrm>
            <a:off x="1719316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减少污染：选择绿色出行方式，减少汽车尾气排放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406" name="矩形 100"/>
          <p:cNvSpPr/>
          <p:nvPr>
            <p:custDataLst>
              <p:tags r:id="rId5"/>
            </p:custDataLst>
          </p:nvPr>
        </p:nvSpPr>
        <p:spPr>
          <a:xfrm rot="204112">
            <a:off x="6611609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101"/>
          <p:cNvSpPr/>
          <p:nvPr>
            <p:custDataLst>
              <p:tags r:id="rId6"/>
            </p:custDataLst>
          </p:nvPr>
        </p:nvSpPr>
        <p:spPr>
          <a:xfrm>
            <a:off x="6617017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TextBox 2"/>
          <p:cNvSpPr txBox="1"/>
          <p:nvPr>
            <p:custDataLst>
              <p:tags r:id="rId7"/>
            </p:custDataLst>
          </p:nvPr>
        </p:nvSpPr>
        <p:spPr>
          <a:xfrm>
            <a:off x="6854973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节约资源：合理利用水资源，减少浪费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412" name="矩形 122"/>
          <p:cNvSpPr/>
          <p:nvPr>
            <p:custDataLst>
              <p:tags r:id="rId8"/>
            </p:custDataLst>
          </p:nvPr>
        </p:nvSpPr>
        <p:spPr>
          <a:xfrm rot="204112">
            <a:off x="1477304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23"/>
          <p:cNvSpPr/>
          <p:nvPr>
            <p:custDataLst>
              <p:tags r:id="rId9"/>
            </p:custDataLst>
          </p:nvPr>
        </p:nvSpPr>
        <p:spPr>
          <a:xfrm>
            <a:off x="1482036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TextBox 2"/>
          <p:cNvSpPr txBox="1"/>
          <p:nvPr>
            <p:custDataLst>
              <p:tags r:id="rId10"/>
            </p:custDataLst>
          </p:nvPr>
        </p:nvSpPr>
        <p:spPr>
          <a:xfrm>
            <a:off x="1718640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保护生态：参与植树造林，保护自然环境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418" name="矩形 89"/>
          <p:cNvSpPr/>
          <p:nvPr>
            <p:custDataLst>
              <p:tags r:id="rId11"/>
            </p:custDataLst>
          </p:nvPr>
        </p:nvSpPr>
        <p:spPr>
          <a:xfrm rot="204112">
            <a:off x="6611609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90"/>
          <p:cNvSpPr/>
          <p:nvPr>
            <p:custDataLst>
              <p:tags r:id="rId12"/>
            </p:custDataLst>
          </p:nvPr>
        </p:nvSpPr>
        <p:spPr>
          <a:xfrm>
            <a:off x="6617017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TextBox 2"/>
          <p:cNvSpPr txBox="1"/>
          <p:nvPr>
            <p:custDataLst>
              <p:tags r:id="rId13"/>
            </p:custDataLst>
          </p:nvPr>
        </p:nvSpPr>
        <p:spPr>
          <a:xfrm>
            <a:off x="685362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促进可持续发展：提倡绿色生活，减少对环境的破坏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环保意识与环境保护</a:t>
            </a:r>
            <a:endParaRPr lang="zh-CN" altLang="en-US"/>
          </a:p>
        </p:txBody>
      </p:sp>
      <p:sp>
        <p:nvSpPr>
          <p:cNvPr id="1049464" name="矩形 3"/>
          <p:cNvSpPr/>
          <p:nvPr>
            <p:custDataLst>
              <p:tags r:id="rId2"/>
            </p:custDataLst>
          </p:nvPr>
        </p:nvSpPr>
        <p:spPr>
          <a:xfrm>
            <a:off x="1562839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13"/>
          <p:cNvSpPr/>
          <p:nvPr>
            <p:custDataLst>
              <p:tags r:id="rId3"/>
            </p:custDataLst>
          </p:nvPr>
        </p:nvSpPr>
        <p:spPr>
          <a:xfrm>
            <a:off x="1028610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4"/>
          <p:cNvSpPr txBox="1"/>
          <p:nvPr>
            <p:custDataLst>
              <p:tags r:id="rId4"/>
            </p:custDataLst>
          </p:nvPr>
        </p:nvSpPr>
        <p:spPr>
          <a:xfrm>
            <a:off x="1837659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环保意识：提高公众对环境保护的认识和重视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39"/>
          <p:cNvSpPr/>
          <p:nvPr>
            <p:custDataLst>
              <p:tags r:id="rId5"/>
            </p:custDataLst>
          </p:nvPr>
        </p:nvSpPr>
        <p:spPr>
          <a:xfrm>
            <a:off x="1562839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5"/>
          <p:cNvSpPr/>
          <p:nvPr>
            <p:custDataLst>
              <p:tags r:id="rId6"/>
            </p:custDataLst>
          </p:nvPr>
        </p:nvSpPr>
        <p:spPr>
          <a:xfrm>
            <a:off x="1028610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41"/>
          <p:cNvSpPr txBox="1"/>
          <p:nvPr>
            <p:custDataLst>
              <p:tags r:id="rId7"/>
            </p:custDataLst>
          </p:nvPr>
        </p:nvSpPr>
        <p:spPr>
          <a:xfrm>
            <a:off x="1837659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环境保护：采取措施减少环境污染和破坏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12"/>
          <p:cNvSpPr/>
          <p:nvPr>
            <p:custDataLst>
              <p:tags r:id="rId8"/>
            </p:custDataLst>
          </p:nvPr>
        </p:nvSpPr>
        <p:spPr>
          <a:xfrm>
            <a:off x="1562839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17"/>
          <p:cNvSpPr/>
          <p:nvPr>
            <p:custDataLst>
              <p:tags r:id="rId9"/>
            </p:custDataLst>
          </p:nvPr>
        </p:nvSpPr>
        <p:spPr>
          <a:xfrm>
            <a:off x="1028610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19"/>
          <p:cNvSpPr txBox="1"/>
          <p:nvPr>
            <p:custDataLst>
              <p:tags r:id="rId10"/>
            </p:custDataLst>
          </p:nvPr>
        </p:nvSpPr>
        <p:spPr>
          <a:xfrm>
            <a:off x="1837659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健康影响：环境污染对健康的影响和危害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49"/>
          <p:cNvSpPr/>
          <p:nvPr>
            <p:custDataLst>
              <p:tags r:id="rId11"/>
            </p:custDataLst>
          </p:nvPr>
        </p:nvSpPr>
        <p:spPr>
          <a:xfrm>
            <a:off x="1562839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26"/>
          <p:cNvSpPr/>
          <p:nvPr>
            <p:custDataLst>
              <p:tags r:id="rId12"/>
            </p:custDataLst>
          </p:nvPr>
        </p:nvSpPr>
        <p:spPr>
          <a:xfrm>
            <a:off x="1028610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27"/>
          <p:cNvSpPr txBox="1"/>
          <p:nvPr>
            <p:custDataLst>
              <p:tags r:id="rId13"/>
            </p:custDataLst>
          </p:nvPr>
        </p:nvSpPr>
        <p:spPr>
          <a:xfrm>
            <a:off x="1837659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环保行动：个人和企业在环保方面的责任和行动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https://d.book118.com/275341310143011042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1_1"/>
  <p:tag name="KSO_WM_UNIT_INDEX" val="1_1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2_1"/>
  <p:tag name="KSO_WM_UNIT_INDEX" val="1_2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4_1"/>
  <p:tag name="KSO_WM_UNIT_INDEX" val="1_4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5_1"/>
  <p:tag name="KSO_WM_UNIT_INDEX" val="1_5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2,&quot;top&quot;:72.9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宋体</vt:lpstr>
      <vt:lpstr>Office Theme</vt:lpstr>
      <vt:lpstr>环境与健康关系探讨</vt:lpstr>
      <vt:lpstr>目录</vt:lpstr>
      <vt:lpstr>环境对健康的影响</vt:lpstr>
      <vt:lpstr>空气质量与健康</vt:lpstr>
      <vt:lpstr>水质与健康</vt:lpstr>
      <vt:lpstr>土壤污染与健康</vt:lpstr>
      <vt:lpstr>噪声污染与健康</vt:lpstr>
      <vt:lpstr>健康对环境的影响</vt:lpstr>
      <vt:lpstr>人类活动对环境的影响</vt:lpstr>
      <vt:lpstr>健康的生活方式对环境的影响</vt:lpstr>
      <vt:lpstr>环保意识与环境保护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2024-09-03T17:01:26.984</cp:lastPrinted>
  <dcterms:created xsi:type="dcterms:W3CDTF">2024-09-03T09:01:27Z</dcterms:created>
  <dcterms:modified xsi:type="dcterms:W3CDTF">2024-09-03T09:01:29Z</dcterms:modified>
</cp:coreProperties>
</file>