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image" Target="../media/image5.png" /><Relationship Id="rId5" Type="http://schemas.openxmlformats.org/officeDocument/2006/relationships/image" Target="../media/image6.png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595F1-DD04-4171-AC68-4A76F2003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E9015-4966-42E3-BBF2-971690E06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231C9-C06F-4846-897C-B23B184DA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90DB4F-AC15-4063-B839-FCCFF0AEF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838D7B-44FB-46A0-AFFF-68A166237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106503-BBD9-49BE-BB35-AF3C551356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6E4F2D-7740-4B7F-9A8B-03DA453BF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65F03E-EECB-40C6-A5F8-664A39156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E27E5D-11CA-4B4E-8F6C-C7C2C94C4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60B4D-9721-49DE-9B02-413488AA9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860B5-D0F4-4A75-9012-F10D47EDC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196818" y="1350879"/>
            <a:ext cx="5315584" cy="14884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7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2"/>
          <a:stretch>
            <a:fillRect/>
          </a:stretch>
        </p:blipFill>
        <p:spPr>
          <a:xfrm>
            <a:off x="6896100" y="4800600"/>
            <a:ext cx="2808699" cy="807127"/>
          </a:xfrm>
          <a:prstGeom prst="rect">
            <a:avLst/>
          </a:prstGeom>
        </p:spPr>
      </p:pic>
      <p:pic>
        <p:nvPicPr>
          <p:cNvPr id="18" name="bg object 18"/>
          <p:cNvPicPr/>
          <p:nvPr/>
        </p:nvPicPr>
        <p:blipFill>
          <a:blip r:embed="rId3"/>
          <a:stretch>
            <a:fillRect/>
          </a:stretch>
        </p:blipFill>
        <p:spPr>
          <a:xfrm>
            <a:off x="2463800" y="4876800"/>
            <a:ext cx="3047547" cy="720923"/>
          </a:xfrm>
          <a:prstGeom prst="rect">
            <a:avLst/>
          </a:prstGeom>
        </p:spPr>
      </p:pic>
      <p:pic>
        <p:nvPicPr>
          <p:cNvPr id="19" name="bg object 19"/>
          <p:cNvPicPr/>
          <p:nvPr/>
        </p:nvPicPr>
        <p:blipFill>
          <a:blip r:embed="rId4"/>
          <a:stretch>
            <a:fillRect/>
          </a:stretch>
        </p:blipFill>
        <p:spPr>
          <a:xfrm>
            <a:off x="2425700" y="1917700"/>
            <a:ext cx="2900943" cy="722206"/>
          </a:xfrm>
          <a:prstGeom prst="rect">
            <a:avLst/>
          </a:prstGeom>
        </p:spPr>
      </p:pic>
      <p:pic>
        <p:nvPicPr>
          <p:cNvPr id="20" name="bg object 20"/>
          <p:cNvPicPr/>
          <p:nvPr/>
        </p:nvPicPr>
        <p:blipFill>
          <a:blip r:embed="rId5"/>
          <a:stretch>
            <a:fillRect/>
          </a:stretch>
        </p:blipFill>
        <p:spPr>
          <a:xfrm>
            <a:off x="6896100" y="1917700"/>
            <a:ext cx="2808699" cy="722206"/>
          </a:xfrm>
          <a:prstGeom prst="rect">
            <a:avLst/>
          </a:prstGeom>
        </p:spPr>
      </p:pic>
      <p:sp>
        <p:nvSpPr>
          <p:cNvPr id="21" name="bg object 21"/>
          <p:cNvSpPr/>
          <p:nvPr/>
        </p:nvSpPr>
        <p:spPr>
          <a:xfrm>
            <a:off x="2431768" y="1914123"/>
            <a:ext cx="2938780" cy="670560"/>
          </a:xfrm>
          <a:custGeom>
            <a:rect l="l" t="t" r="r" b="b"/>
            <a:pathLst>
              <a:path w="2938779" h="670560">
                <a:moveTo>
                  <a:pt x="0" y="670436"/>
                </a:moveTo>
                <a:lnTo>
                  <a:pt x="0" y="0"/>
                </a:lnTo>
                <a:lnTo>
                  <a:pt x="2938299" y="0"/>
                </a:lnTo>
              </a:path>
            </a:pathLst>
          </a:custGeom>
          <a:ln w="3175">
            <a:solidFill>
              <a:srgbClr val="7F7F7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2" name="bg object 22"/>
          <p:cNvSpPr/>
          <p:nvPr/>
        </p:nvSpPr>
        <p:spPr>
          <a:xfrm>
            <a:off x="6763757" y="1914123"/>
            <a:ext cx="2938780" cy="670560"/>
          </a:xfrm>
          <a:custGeom>
            <a:rect l="l" t="t" r="r" b="b"/>
            <a:pathLst>
              <a:path w="2938779" h="670560">
                <a:moveTo>
                  <a:pt x="2938299" y="670436"/>
                </a:moveTo>
                <a:lnTo>
                  <a:pt x="2938299" y="0"/>
                </a:lnTo>
                <a:lnTo>
                  <a:pt x="0" y="0"/>
                </a:lnTo>
              </a:path>
            </a:pathLst>
          </a:custGeom>
          <a:ln w="3175">
            <a:solidFill>
              <a:srgbClr val="7F7F7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bg object 23"/>
          <p:cNvSpPr/>
          <p:nvPr/>
        </p:nvSpPr>
        <p:spPr>
          <a:xfrm>
            <a:off x="2431768" y="4933967"/>
            <a:ext cx="2938780" cy="669290"/>
          </a:xfrm>
          <a:custGeom>
            <a:rect l="l" t="t" r="r" b="b"/>
            <a:pathLst>
              <a:path w="2938779" h="669289">
                <a:moveTo>
                  <a:pt x="0" y="0"/>
                </a:moveTo>
                <a:lnTo>
                  <a:pt x="0" y="668996"/>
                </a:lnTo>
                <a:lnTo>
                  <a:pt x="2938299" y="668996"/>
                </a:lnTo>
              </a:path>
            </a:pathLst>
          </a:custGeom>
          <a:ln w="3175">
            <a:solidFill>
              <a:srgbClr val="7F7F7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4" name="bg object 24"/>
          <p:cNvSpPr/>
          <p:nvPr/>
        </p:nvSpPr>
        <p:spPr>
          <a:xfrm>
            <a:off x="6763757" y="4933967"/>
            <a:ext cx="2938780" cy="669290"/>
          </a:xfrm>
          <a:custGeom>
            <a:rect l="l" t="t" r="r" b="b"/>
            <a:pathLst>
              <a:path w="2938779" h="669289">
                <a:moveTo>
                  <a:pt x="2938299" y="0"/>
                </a:moveTo>
                <a:lnTo>
                  <a:pt x="2938299" y="668996"/>
                </a:lnTo>
                <a:lnTo>
                  <a:pt x="0" y="668996"/>
                </a:lnTo>
              </a:path>
            </a:pathLst>
          </a:custGeom>
          <a:ln w="3175">
            <a:solidFill>
              <a:srgbClr val="7F7F7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5" name="bg object 25"/>
          <p:cNvSpPr/>
          <p:nvPr/>
        </p:nvSpPr>
        <p:spPr>
          <a:xfrm>
            <a:off x="599" y="3302475"/>
            <a:ext cx="12192000" cy="1043305"/>
          </a:xfrm>
          <a:custGeom>
            <a:rect l="l" t="t" r="r" b="b"/>
            <a:pathLst>
              <a:path w="12192000" h="1043303">
                <a:moveTo>
                  <a:pt x="12192000" y="1043059"/>
                </a:moveTo>
                <a:lnTo>
                  <a:pt x="0" y="1043059"/>
                </a:lnTo>
                <a:lnTo>
                  <a:pt x="0" y="0"/>
                </a:lnTo>
                <a:lnTo>
                  <a:pt x="12192000" y="0"/>
                </a:lnTo>
                <a:lnTo>
                  <a:pt x="12192000" y="1043059"/>
                </a:lnTo>
                <a:close/>
              </a:path>
            </a:pathLst>
          </a:custGeom>
          <a:solidFill>
            <a:srgbClr val="BABABA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437819" y="1593357"/>
            <a:ext cx="5038090" cy="44831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700" b="1" i="0">
                <a:solidFill>
                  <a:srgbClr val="8C8C8C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7.png" /><Relationship Id="rId11" Type="http://schemas.openxmlformats.org/officeDocument/2006/relationships/image" Target="../media/image18.png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13.png" /><Relationship Id="rId7" Type="http://schemas.openxmlformats.org/officeDocument/2006/relationships/image" Target="../media/image14.png" /><Relationship Id="rId8" Type="http://schemas.openxmlformats.org/officeDocument/2006/relationships/image" Target="../media/image15.png" /><Relationship Id="rId9" Type="http://schemas.openxmlformats.org/officeDocument/2006/relationships/image" Target="../media/image1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7.png" /><Relationship Id="rId2" Type="http://schemas.openxmlformats.org/officeDocument/2006/relationships/image" Target="../media/image10.png" /><Relationship Id="rId3" Type="http://schemas.openxmlformats.org/officeDocument/2006/relationships/image" Target="../media/image12.png" /><Relationship Id="rId4" Type="http://schemas.openxmlformats.org/officeDocument/2006/relationships/image" Target="../media/image11.png" /><Relationship Id="rId5" Type="http://schemas.openxmlformats.org/officeDocument/2006/relationships/image" Target="../media/image14.png" /><Relationship Id="rId6" Type="http://schemas.openxmlformats.org/officeDocument/2006/relationships/image" Target="../media/image13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8.png" /><Relationship Id="rId11" Type="http://schemas.openxmlformats.org/officeDocument/2006/relationships/image" Target="../media/image17.png" /><Relationship Id="rId2" Type="http://schemas.openxmlformats.org/officeDocument/2006/relationships/image" Target="../media/image1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14.png" /><Relationship Id="rId7" Type="http://schemas.openxmlformats.org/officeDocument/2006/relationships/image" Target="../media/image13.png" /><Relationship Id="rId8" Type="http://schemas.openxmlformats.org/officeDocument/2006/relationships/image" Target="../media/image15.png" /><Relationship Id="rId9" Type="http://schemas.openxmlformats.org/officeDocument/2006/relationships/image" Target="../media/image1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7.png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4.png" /><Relationship Id="rId6" Type="http://schemas.openxmlformats.org/officeDocument/2006/relationships/image" Target="../media/image13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7.png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4.png" /><Relationship Id="rId6" Type="http://schemas.openxmlformats.org/officeDocument/2006/relationships/image" Target="../media/image13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7.png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4.png" /><Relationship Id="rId6" Type="http://schemas.openxmlformats.org/officeDocument/2006/relationships/image" Target="../media/image13.png" /><Relationship Id="rId7" Type="http://schemas.openxmlformats.org/officeDocument/2006/relationships/image" Target="../media/image15.png" /><Relationship Id="rId8" Type="http://schemas.openxmlformats.org/officeDocument/2006/relationships/image" Target="../media/image16.png" /><Relationship Id="rId9" Type="http://schemas.openxmlformats.org/officeDocument/2006/relationships/image" Target="../media/image1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04004112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1431968" y="1183234"/>
            <a:ext cx="5816600" cy="894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700" b="1" spc="-10">
                <a:solidFill>
                  <a:srgbClr val="FFFFFF"/>
                </a:solidFill>
                <a:latin typeface="微软雅黑"/>
                <a:cs typeface="微软雅黑"/>
              </a:rPr>
              <a:t>化工行业企业报告</a:t>
            </a:r>
            <a:endParaRPr sz="57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808833" y="536499"/>
            <a:ext cx="1662430" cy="58547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269875" marR="5080" indent="-257175" algn="r">
              <a:lnSpc>
                <a:spcPts val="1300"/>
              </a:lnSpc>
              <a:spcBef>
                <a:spcPts val="260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BIG</a:t>
            </a:r>
            <a:r>
              <a:rPr sz="1200" spc="-2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DATA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EMPOWERS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TO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CREATE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A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spc="-25">
                <a:solidFill>
                  <a:srgbClr val="FFFFFF"/>
                </a:solidFill>
                <a:latin typeface="微软雅黑"/>
                <a:cs typeface="微软雅黑"/>
              </a:rPr>
              <a:t>NEW</a:t>
            </a:r>
            <a:endParaRPr sz="120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204"/>
              </a:spcBef>
            </a:pPr>
            <a:r>
              <a:rPr sz="1200" spc="-25">
                <a:solidFill>
                  <a:srgbClr val="FFFFFF"/>
                </a:solidFill>
                <a:latin typeface="微软雅黑"/>
                <a:cs typeface="微软雅黑"/>
              </a:rPr>
              <a:t>ERA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706424" y="573776"/>
            <a:ext cx="1549400" cy="939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000" spc="-25">
                <a:solidFill>
                  <a:srgbClr val="FFFFFF"/>
                </a:solidFill>
              </a:rPr>
              <a:t>目录</a:t>
            </a:r>
            <a:endParaRPr sz="6000"/>
          </a:p>
        </p:txBody>
      </p:sp>
      <p:sp>
        <p:nvSpPr>
          <p:cNvPr id="4" name="object 4"/>
          <p:cNvSpPr txBox="1"/>
          <p:nvPr/>
        </p:nvSpPr>
        <p:spPr>
          <a:xfrm>
            <a:off x="9640840" y="1720832"/>
            <a:ext cx="166497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>
                <a:solidFill>
                  <a:srgbClr val="FFFFFF"/>
                </a:solidFill>
                <a:latin typeface="微软雅黑"/>
                <a:cs typeface="微软雅黑"/>
              </a:rPr>
              <a:t>CONTENTS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663370" y="1949725"/>
            <a:ext cx="3886200" cy="2814955"/>
          </a:xfrm>
          <a:prstGeom prst="rect">
            <a:avLst/>
          </a:prstGeom>
        </p:spPr>
        <p:txBody>
          <a:bodyPr vert="horz" wrap="square" lIns="0" tIns="196215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54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FFFFFF"/>
                </a:solidFill>
                <a:latin typeface="微软雅黑"/>
                <a:cs typeface="微软雅黑"/>
              </a:rPr>
              <a:t>化工行业概述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FFFFFF"/>
                </a:solidFill>
                <a:latin typeface="微软雅黑"/>
                <a:cs typeface="微软雅黑"/>
              </a:rPr>
              <a:t>化工行业市场分析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FFFFFF"/>
                </a:solidFill>
                <a:latin typeface="微软雅黑"/>
                <a:cs typeface="微软雅黑"/>
              </a:rPr>
              <a:t>化工企业运营分析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25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5">
                <a:solidFill>
                  <a:srgbClr val="FFFFFF"/>
                </a:solidFill>
                <a:latin typeface="微软雅黑"/>
                <a:cs typeface="微软雅黑"/>
              </a:rPr>
              <a:t>化工行业面临的挑战与机遇</a:t>
            </a:r>
            <a:endParaRPr sz="24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53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spc="-10">
                <a:solidFill>
                  <a:srgbClr val="FFFFFF"/>
                </a:solidFill>
                <a:latin typeface="微软雅黑"/>
                <a:cs typeface="微软雅黑"/>
              </a:rPr>
              <a:t>化工行业未来展望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808833" y="536499"/>
            <a:ext cx="1662430" cy="58547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269875" marR="5080" indent="-257175" algn="r">
              <a:lnSpc>
                <a:spcPts val="1300"/>
              </a:lnSpc>
              <a:spcBef>
                <a:spcPts val="260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BIG</a:t>
            </a:r>
            <a:r>
              <a:rPr sz="1200" spc="-2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DATA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EMPOWERS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TO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CREATE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A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spc="-25">
                <a:solidFill>
                  <a:srgbClr val="FFFFFF"/>
                </a:solidFill>
                <a:latin typeface="微软雅黑"/>
                <a:cs typeface="微软雅黑"/>
              </a:rPr>
              <a:t>NEW</a:t>
            </a:r>
            <a:endParaRPr sz="120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204"/>
              </a:spcBef>
            </a:pPr>
            <a:r>
              <a:rPr sz="1200" spc="-25">
                <a:solidFill>
                  <a:srgbClr val="FFFFFF"/>
                </a:solidFill>
                <a:latin typeface="微软雅黑"/>
                <a:cs typeface="微软雅黑"/>
              </a:rPr>
              <a:t>ERA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446614" y="1614764"/>
            <a:ext cx="3137535" cy="1925320"/>
          </a:xfrm>
          <a:prstGeom prst="rect">
            <a:avLst/>
          </a:prstGeom>
        </p:spPr>
        <p:txBody>
          <a:bodyPr vert="horz" wrap="square" lIns="0" tIns="2749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165"/>
              </a:spcBef>
            </a:pPr>
            <a:r>
              <a:rPr sz="54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5400">
              <a:latin typeface="微软雅黑"/>
              <a:cs typeface="微软雅黑"/>
            </a:endParaRPr>
          </a:p>
          <a:p>
            <a:pPr marL="38100">
              <a:lnSpc>
                <a:spcPct val="100000"/>
              </a:lnSpc>
              <a:spcBef>
                <a:spcPts val="1550"/>
              </a:spcBef>
            </a:pPr>
            <a:r>
              <a:rPr sz="4050" b="1" spc="-10">
                <a:solidFill>
                  <a:srgbClr val="FFFFFF"/>
                </a:solidFill>
                <a:latin typeface="微软雅黑"/>
                <a:cs typeface="微软雅黑"/>
              </a:rPr>
              <a:t>化工行业概述</a:t>
            </a:r>
            <a:endParaRPr sz="40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化工行业定义与分类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94586"/>
            <a:ext cx="3126740" cy="1856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8C8C8C"/>
                </a:solidFill>
                <a:latin typeface="微软雅黑"/>
                <a:cs typeface="微软雅黑"/>
              </a:rPr>
              <a:t>化工行业定</a:t>
            </a:r>
            <a:r>
              <a:rPr sz="1700" b="1" spc="-50">
                <a:solidFill>
                  <a:srgbClr val="8C8C8C"/>
                </a:solidFill>
                <a:latin typeface="微软雅黑"/>
                <a:cs typeface="微软雅黑"/>
              </a:rPr>
              <a:t>义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化工行业是指通过化学反应改变物质组成、结构、性能和外观等，从而生产出新的物质或材料的产业。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7863129" y="3920058"/>
            <a:ext cx="3126740" cy="185610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8C8C8C"/>
                </a:solidFill>
                <a:latin typeface="微软雅黑"/>
                <a:cs typeface="微软雅黑"/>
              </a:rPr>
              <a:t>化工行业分</a:t>
            </a:r>
            <a:r>
              <a:rPr sz="1700" b="1" spc="-50">
                <a:solidFill>
                  <a:srgbClr val="8C8C8C"/>
                </a:solidFill>
                <a:latin typeface="微软雅黑"/>
                <a:cs typeface="微软雅黑"/>
              </a:rPr>
              <a:t>类</a:t>
            </a:r>
            <a:endParaRPr sz="17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2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根据产品种类和应用领域，化工行业可以分为基础化工、石油化工、精细化工、生物化工等多个子行业。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866574" y="1250442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1"/>
                </a:lnTo>
                <a:lnTo>
                  <a:pt x="188537" y="2375126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1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8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3"/>
                </a:lnTo>
                <a:lnTo>
                  <a:pt x="152221" y="89282"/>
                </a:lnTo>
                <a:lnTo>
                  <a:pt x="188538" y="63272"/>
                </a:lnTo>
                <a:lnTo>
                  <a:pt x="227680" y="41307"/>
                </a:lnTo>
                <a:lnTo>
                  <a:pt x="269344" y="23692"/>
                </a:lnTo>
                <a:lnTo>
                  <a:pt x="313223" y="10733"/>
                </a:lnTo>
                <a:lnTo>
                  <a:pt x="359012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70" y="41307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1"/>
                </a:lnTo>
                <a:lnTo>
                  <a:pt x="10456115" y="2079387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19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5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6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399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A8A8A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11199" y="1591237"/>
            <a:ext cx="8026400" cy="102425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FFFFFF"/>
                </a:solidFill>
                <a:latin typeface="微软雅黑"/>
                <a:cs typeface="微软雅黑"/>
              </a:rPr>
              <a:t>市场规模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19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全球化工市场规模持续增长，根据不同的数据来源，市场规模在数千亿美元至数万亿美元之间。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866574" y="3952505"/>
            <a:ext cx="10459085" cy="2438400"/>
          </a:xfrm>
          <a:custGeom>
            <a:rect l="l" t="t" r="r" b="b"/>
            <a:pathLst>
              <a:path w="10459085" h="2438400">
                <a:moveTo>
                  <a:pt x="406408" y="2438400"/>
                </a:moveTo>
                <a:lnTo>
                  <a:pt x="359012" y="2435665"/>
                </a:lnTo>
                <a:lnTo>
                  <a:pt x="313222" y="2427666"/>
                </a:lnTo>
                <a:lnTo>
                  <a:pt x="269343" y="2414706"/>
                </a:lnTo>
                <a:lnTo>
                  <a:pt x="227679" y="2397092"/>
                </a:lnTo>
                <a:lnTo>
                  <a:pt x="188537" y="2375127"/>
                </a:lnTo>
                <a:lnTo>
                  <a:pt x="152220" y="2349116"/>
                </a:lnTo>
                <a:lnTo>
                  <a:pt x="119034" y="2319365"/>
                </a:lnTo>
                <a:lnTo>
                  <a:pt x="89283" y="2286179"/>
                </a:lnTo>
                <a:lnTo>
                  <a:pt x="63272" y="2249862"/>
                </a:lnTo>
                <a:lnTo>
                  <a:pt x="41307" y="2210719"/>
                </a:lnTo>
                <a:lnTo>
                  <a:pt x="23693" y="2169056"/>
                </a:lnTo>
                <a:lnTo>
                  <a:pt x="10733" y="2125177"/>
                </a:lnTo>
                <a:lnTo>
                  <a:pt x="2734" y="2079387"/>
                </a:lnTo>
                <a:lnTo>
                  <a:pt x="0" y="2031992"/>
                </a:lnTo>
                <a:lnTo>
                  <a:pt x="0" y="406408"/>
                </a:lnTo>
                <a:lnTo>
                  <a:pt x="2734" y="359012"/>
                </a:lnTo>
                <a:lnTo>
                  <a:pt x="10733" y="313222"/>
                </a:lnTo>
                <a:lnTo>
                  <a:pt x="23693" y="269343"/>
                </a:lnTo>
                <a:lnTo>
                  <a:pt x="41307" y="227679"/>
                </a:lnTo>
                <a:lnTo>
                  <a:pt x="63273" y="188537"/>
                </a:lnTo>
                <a:lnTo>
                  <a:pt x="89283" y="152220"/>
                </a:lnTo>
                <a:lnTo>
                  <a:pt x="119034" y="119034"/>
                </a:lnTo>
                <a:lnTo>
                  <a:pt x="152220" y="89283"/>
                </a:lnTo>
                <a:lnTo>
                  <a:pt x="188537" y="63272"/>
                </a:lnTo>
                <a:lnTo>
                  <a:pt x="227680" y="41307"/>
                </a:lnTo>
                <a:lnTo>
                  <a:pt x="269343" y="23693"/>
                </a:lnTo>
                <a:lnTo>
                  <a:pt x="313222" y="10733"/>
                </a:lnTo>
                <a:lnTo>
                  <a:pt x="359011" y="2734"/>
                </a:lnTo>
                <a:lnTo>
                  <a:pt x="406407" y="0"/>
                </a:lnTo>
                <a:lnTo>
                  <a:pt x="10052442" y="0"/>
                </a:lnTo>
                <a:lnTo>
                  <a:pt x="10099837" y="2734"/>
                </a:lnTo>
                <a:lnTo>
                  <a:pt x="10145627" y="10733"/>
                </a:lnTo>
                <a:lnTo>
                  <a:pt x="10189506" y="23693"/>
                </a:lnTo>
                <a:lnTo>
                  <a:pt x="10231169" y="41308"/>
                </a:lnTo>
                <a:lnTo>
                  <a:pt x="10270312" y="63273"/>
                </a:lnTo>
                <a:lnTo>
                  <a:pt x="10306629" y="89283"/>
                </a:lnTo>
                <a:lnTo>
                  <a:pt x="10339815" y="119034"/>
                </a:lnTo>
                <a:lnTo>
                  <a:pt x="10369566" y="152220"/>
                </a:lnTo>
                <a:lnTo>
                  <a:pt x="10395577" y="188537"/>
                </a:lnTo>
                <a:lnTo>
                  <a:pt x="10417542" y="227680"/>
                </a:lnTo>
                <a:lnTo>
                  <a:pt x="10435156" y="269343"/>
                </a:lnTo>
                <a:lnTo>
                  <a:pt x="10448116" y="313222"/>
                </a:lnTo>
                <a:lnTo>
                  <a:pt x="10456115" y="359012"/>
                </a:lnTo>
                <a:lnTo>
                  <a:pt x="10458850" y="406408"/>
                </a:lnTo>
                <a:lnTo>
                  <a:pt x="10458850" y="2031992"/>
                </a:lnTo>
                <a:lnTo>
                  <a:pt x="10456115" y="2079388"/>
                </a:lnTo>
                <a:lnTo>
                  <a:pt x="10448116" y="2125177"/>
                </a:lnTo>
                <a:lnTo>
                  <a:pt x="10435156" y="2169056"/>
                </a:lnTo>
                <a:lnTo>
                  <a:pt x="10417542" y="2210720"/>
                </a:lnTo>
                <a:lnTo>
                  <a:pt x="10395577" y="2249862"/>
                </a:lnTo>
                <a:lnTo>
                  <a:pt x="10369566" y="2286179"/>
                </a:lnTo>
                <a:lnTo>
                  <a:pt x="10339815" y="2319366"/>
                </a:lnTo>
                <a:lnTo>
                  <a:pt x="10306629" y="2349116"/>
                </a:lnTo>
                <a:lnTo>
                  <a:pt x="10270312" y="2375127"/>
                </a:lnTo>
                <a:lnTo>
                  <a:pt x="10231169" y="2397092"/>
                </a:lnTo>
                <a:lnTo>
                  <a:pt x="10189506" y="2414707"/>
                </a:lnTo>
                <a:lnTo>
                  <a:pt x="10145627" y="2427666"/>
                </a:lnTo>
                <a:lnTo>
                  <a:pt x="10099836" y="2435665"/>
                </a:lnTo>
                <a:lnTo>
                  <a:pt x="10052442" y="2438400"/>
                </a:lnTo>
                <a:lnTo>
                  <a:pt x="406408" y="2438400"/>
                </a:lnTo>
                <a:close/>
              </a:path>
            </a:pathLst>
          </a:custGeom>
          <a:solidFill>
            <a:srgbClr val="E8E8E8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1399006" y="4310053"/>
            <a:ext cx="9359900" cy="134239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5">
                <a:solidFill>
                  <a:srgbClr val="8C8C8C"/>
                </a:solidFill>
                <a:latin typeface="微软雅黑"/>
                <a:cs typeface="微软雅黑"/>
              </a:rPr>
              <a:t>增长趋势</a:t>
            </a:r>
            <a:endParaRPr sz="20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13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464646"/>
                </a:solidFill>
                <a:latin typeface="微软雅黑"/>
                <a:cs typeface="微软雅黑"/>
              </a:rPr>
              <a:t>随着全球经济的发展和人口的增长，化工行业市场规模将继续保持增长态势，尤其在新材料、新能源、生物技术等领域将有更大的发展空间。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1435557" y="4791354"/>
            <a:ext cx="9258935" cy="76200"/>
          </a:xfrm>
          <a:custGeom>
            <a:rect l="l" t="t" r="r" b="b"/>
            <a:pathLst>
              <a:path w="9258935" h="76200">
                <a:moveTo>
                  <a:pt x="9258389" y="31750"/>
                </a:moveTo>
                <a:lnTo>
                  <a:pt x="74917" y="31750"/>
                </a:lnTo>
                <a:lnTo>
                  <a:pt x="73202" y="23279"/>
                </a:lnTo>
                <a:lnTo>
                  <a:pt x="65036" y="11163"/>
                </a:lnTo>
                <a:lnTo>
                  <a:pt x="52920" y="2997"/>
                </a:lnTo>
                <a:lnTo>
                  <a:pt x="38100" y="0"/>
                </a:lnTo>
                <a:lnTo>
                  <a:pt x="23266" y="2997"/>
                </a:lnTo>
                <a:lnTo>
                  <a:pt x="11150" y="11163"/>
                </a:lnTo>
                <a:lnTo>
                  <a:pt x="2984" y="23279"/>
                </a:lnTo>
                <a:lnTo>
                  <a:pt x="0" y="38100"/>
                </a:lnTo>
                <a:lnTo>
                  <a:pt x="2984" y="52933"/>
                </a:lnTo>
                <a:lnTo>
                  <a:pt x="11150" y="65049"/>
                </a:lnTo>
                <a:lnTo>
                  <a:pt x="23266" y="73215"/>
                </a:lnTo>
                <a:lnTo>
                  <a:pt x="38100" y="76200"/>
                </a:lnTo>
                <a:lnTo>
                  <a:pt x="52920" y="73215"/>
                </a:lnTo>
                <a:lnTo>
                  <a:pt x="65036" y="65049"/>
                </a:lnTo>
                <a:lnTo>
                  <a:pt x="73202" y="52933"/>
                </a:lnTo>
                <a:lnTo>
                  <a:pt x="74917" y="44450"/>
                </a:lnTo>
                <a:lnTo>
                  <a:pt x="9258389" y="44450"/>
                </a:lnTo>
                <a:lnTo>
                  <a:pt x="9258389" y="38100"/>
                </a:lnTo>
                <a:lnTo>
                  <a:pt x="9258389" y="31750"/>
                </a:lnTo>
                <a:close/>
              </a:path>
            </a:pathLst>
          </a:custGeom>
          <a:solidFill>
            <a:srgbClr val="8C8C8C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7" name="object 7"/>
          <p:cNvGrpSpPr/>
          <p:nvPr/>
        </p:nvGrpSpPr>
        <p:grpSpPr>
          <a:xfrm>
            <a:off x="1443277" y="2137685"/>
            <a:ext cx="9258935" cy="76200"/>
            <a:chOff x="1443277" y="2137685"/>
            <a:chExt cx="9258935" cy="76200"/>
          </a:xfrm>
        </p:grpSpPr>
        <p:sp>
          <p:nvSpPr>
            <p:cNvPr id="8" name="object 8"/>
            <p:cNvSpPr/>
            <p:nvPr/>
          </p:nvSpPr>
          <p:spPr>
            <a:xfrm>
              <a:off x="1481377" y="2175785"/>
              <a:ext cx="9220835" cy="0"/>
            </a:xfrm>
            <a:custGeom>
              <a:rect l="l" t="t" r="r" b="b"/>
              <a:pathLst>
                <a:path w="9220835">
                  <a:moveTo>
                    <a:pt x="9220297" y="0"/>
                  </a:moveTo>
                  <a:lnTo>
                    <a:pt x="0" y="0"/>
                  </a:lnTo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1443277" y="2137685"/>
              <a:ext cx="9258935" cy="76200"/>
            </a:xfrm>
            <a:custGeom>
              <a:rect l="l" t="t" r="r" b="b"/>
              <a:pathLst>
                <a:path w="92589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635" y="31750"/>
                  </a:lnTo>
                  <a:lnTo>
                    <a:pt x="49635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9258935" h="76200">
                  <a:moveTo>
                    <a:pt x="74917" y="44450"/>
                  </a:moveTo>
                  <a:lnTo>
                    <a:pt x="49635" y="44450"/>
                  </a:lnTo>
                  <a:lnTo>
                    <a:pt x="49635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9258935" h="76200">
                  <a:moveTo>
                    <a:pt x="9258397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9258397" y="31750"/>
                  </a:lnTo>
                  <a:lnTo>
                    <a:pt x="9258397" y="44450"/>
                  </a:lnTo>
                  <a:close/>
                </a:path>
              </a:pathLst>
            </a:custGeom>
            <a:solidFill>
              <a:srgbClr val="E8E8E8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978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化工行业市场规模与增长趋势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085579" y="1448346"/>
            <a:ext cx="5270500" cy="4832985"/>
            <a:chOff x="6085579" y="1448346"/>
            <a:chExt cx="5270500" cy="4832985"/>
          </a:xfrm>
        </p:grpSpPr>
        <p:sp>
          <p:nvSpPr>
            <p:cNvPr id="3" name="object 3"/>
            <p:cNvSpPr/>
            <p:nvPr/>
          </p:nvSpPr>
          <p:spPr>
            <a:xfrm>
              <a:off x="7014299" y="1448345"/>
              <a:ext cx="4342130" cy="4832985"/>
            </a:xfrm>
            <a:custGeom>
              <a:rect l="l" t="t" r="r" b="b"/>
              <a:pathLst>
                <a:path w="4342130" h="4832985">
                  <a:moveTo>
                    <a:pt x="4341634" y="2416213"/>
                  </a:moveTo>
                  <a:lnTo>
                    <a:pt x="3752672" y="1238313"/>
                  </a:lnTo>
                  <a:lnTo>
                    <a:pt x="2409698" y="1238313"/>
                  </a:lnTo>
                  <a:lnTo>
                    <a:pt x="1593189" y="0"/>
                  </a:lnTo>
                  <a:lnTo>
                    <a:pt x="0" y="0"/>
                  </a:lnTo>
                  <a:lnTo>
                    <a:pt x="0" y="4832426"/>
                  </a:lnTo>
                  <a:lnTo>
                    <a:pt x="1593189" y="4832426"/>
                  </a:lnTo>
                  <a:lnTo>
                    <a:pt x="2409698" y="3594112"/>
                  </a:lnTo>
                  <a:lnTo>
                    <a:pt x="3752672" y="3594112"/>
                  </a:lnTo>
                  <a:lnTo>
                    <a:pt x="4341634" y="2416213"/>
                  </a:lnTo>
                  <a:close/>
                </a:path>
              </a:pathLst>
            </a:custGeom>
            <a:solidFill>
              <a:srgbClr val="69696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6085573" y="1448345"/>
              <a:ext cx="4248785" cy="4832985"/>
            </a:xfrm>
            <a:custGeom>
              <a:rect l="l" t="t" r="r" b="b"/>
              <a:pathLst>
                <a:path w="4248784" h="4832985">
                  <a:moveTo>
                    <a:pt x="1857463" y="1215656"/>
                  </a:moveTo>
                  <a:lnTo>
                    <a:pt x="928725" y="0"/>
                  </a:lnTo>
                  <a:lnTo>
                    <a:pt x="0" y="1215656"/>
                  </a:lnTo>
                  <a:lnTo>
                    <a:pt x="917181" y="2416213"/>
                  </a:lnTo>
                  <a:lnTo>
                    <a:pt x="0" y="3616769"/>
                  </a:lnTo>
                  <a:lnTo>
                    <a:pt x="928725" y="4832426"/>
                  </a:lnTo>
                  <a:lnTo>
                    <a:pt x="1857463" y="3616769"/>
                  </a:lnTo>
                  <a:lnTo>
                    <a:pt x="940257" y="2416213"/>
                  </a:lnTo>
                  <a:lnTo>
                    <a:pt x="1857463" y="1215656"/>
                  </a:lnTo>
                  <a:close/>
                </a:path>
                <a:path w="4248784" h="4832985">
                  <a:moveTo>
                    <a:pt x="4248505" y="2416213"/>
                  </a:moveTo>
                  <a:lnTo>
                    <a:pt x="3349968" y="1238313"/>
                  </a:lnTo>
                  <a:lnTo>
                    <a:pt x="2451443" y="2416213"/>
                  </a:lnTo>
                  <a:lnTo>
                    <a:pt x="3349968" y="3594112"/>
                  </a:lnTo>
                  <a:lnTo>
                    <a:pt x="4248505" y="2416213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6682511" y="2291067"/>
              <a:ext cx="3053080" cy="3016885"/>
            </a:xfrm>
            <a:custGeom>
              <a:rect l="l" t="t" r="r" b="b"/>
              <a:pathLst>
                <a:path w="3053079" h="3016885">
                  <a:moveTo>
                    <a:pt x="618921" y="172275"/>
                  </a:moveTo>
                  <a:lnTo>
                    <a:pt x="446646" y="68922"/>
                  </a:lnTo>
                  <a:lnTo>
                    <a:pt x="446646" y="229692"/>
                  </a:lnTo>
                  <a:lnTo>
                    <a:pt x="446646" y="459397"/>
                  </a:lnTo>
                  <a:lnTo>
                    <a:pt x="389216" y="459397"/>
                  </a:lnTo>
                  <a:lnTo>
                    <a:pt x="389216" y="229692"/>
                  </a:lnTo>
                  <a:lnTo>
                    <a:pt x="446646" y="229692"/>
                  </a:lnTo>
                  <a:lnTo>
                    <a:pt x="446646" y="68922"/>
                  </a:lnTo>
                  <a:lnTo>
                    <a:pt x="331787" y="0"/>
                  </a:lnTo>
                  <a:lnTo>
                    <a:pt x="274370" y="34455"/>
                  </a:lnTo>
                  <a:lnTo>
                    <a:pt x="274370" y="229692"/>
                  </a:lnTo>
                  <a:lnTo>
                    <a:pt x="274370" y="459397"/>
                  </a:lnTo>
                  <a:lnTo>
                    <a:pt x="216941" y="459397"/>
                  </a:lnTo>
                  <a:lnTo>
                    <a:pt x="216941" y="229692"/>
                  </a:lnTo>
                  <a:lnTo>
                    <a:pt x="274370" y="229692"/>
                  </a:lnTo>
                  <a:lnTo>
                    <a:pt x="274370" y="34455"/>
                  </a:lnTo>
                  <a:lnTo>
                    <a:pt x="44665" y="172275"/>
                  </a:lnTo>
                  <a:lnTo>
                    <a:pt x="44665" y="229692"/>
                  </a:lnTo>
                  <a:lnTo>
                    <a:pt x="102095" y="229692"/>
                  </a:lnTo>
                  <a:lnTo>
                    <a:pt x="102095" y="516826"/>
                  </a:lnTo>
                  <a:lnTo>
                    <a:pt x="44665" y="516826"/>
                  </a:lnTo>
                  <a:lnTo>
                    <a:pt x="44665" y="574243"/>
                  </a:lnTo>
                  <a:lnTo>
                    <a:pt x="618921" y="574243"/>
                  </a:lnTo>
                  <a:lnTo>
                    <a:pt x="618921" y="516826"/>
                  </a:lnTo>
                  <a:lnTo>
                    <a:pt x="561492" y="516826"/>
                  </a:lnTo>
                  <a:lnTo>
                    <a:pt x="561492" y="459397"/>
                  </a:lnTo>
                  <a:lnTo>
                    <a:pt x="561492" y="229692"/>
                  </a:lnTo>
                  <a:lnTo>
                    <a:pt x="618921" y="229692"/>
                  </a:lnTo>
                  <a:lnTo>
                    <a:pt x="618921" y="172275"/>
                  </a:lnTo>
                  <a:close/>
                </a:path>
                <a:path w="3053079" h="3016885">
                  <a:moveTo>
                    <a:pt x="663587" y="2950464"/>
                  </a:moveTo>
                  <a:lnTo>
                    <a:pt x="597230" y="2950464"/>
                  </a:lnTo>
                  <a:lnTo>
                    <a:pt x="597230" y="2917291"/>
                  </a:lnTo>
                  <a:lnTo>
                    <a:pt x="597230" y="2850934"/>
                  </a:lnTo>
                  <a:lnTo>
                    <a:pt x="597230" y="2552319"/>
                  </a:lnTo>
                  <a:lnTo>
                    <a:pt x="592010" y="2526500"/>
                  </a:lnTo>
                  <a:lnTo>
                    <a:pt x="577786" y="2505405"/>
                  </a:lnTo>
                  <a:lnTo>
                    <a:pt x="556691" y="2491181"/>
                  </a:lnTo>
                  <a:lnTo>
                    <a:pt x="530872" y="2485961"/>
                  </a:lnTo>
                  <a:lnTo>
                    <a:pt x="530872" y="2552319"/>
                  </a:lnTo>
                  <a:lnTo>
                    <a:pt x="530872" y="2850934"/>
                  </a:lnTo>
                  <a:lnTo>
                    <a:pt x="398157" y="2850934"/>
                  </a:lnTo>
                  <a:lnTo>
                    <a:pt x="398157" y="2917291"/>
                  </a:lnTo>
                  <a:lnTo>
                    <a:pt x="398157" y="2950464"/>
                  </a:lnTo>
                  <a:lnTo>
                    <a:pt x="265430" y="2950464"/>
                  </a:lnTo>
                  <a:lnTo>
                    <a:pt x="265430" y="2917291"/>
                  </a:lnTo>
                  <a:lnTo>
                    <a:pt x="398157" y="2917291"/>
                  </a:lnTo>
                  <a:lnTo>
                    <a:pt x="398157" y="2850934"/>
                  </a:lnTo>
                  <a:lnTo>
                    <a:pt x="132715" y="2850934"/>
                  </a:lnTo>
                  <a:lnTo>
                    <a:pt x="132715" y="2552319"/>
                  </a:lnTo>
                  <a:lnTo>
                    <a:pt x="530872" y="2552319"/>
                  </a:lnTo>
                  <a:lnTo>
                    <a:pt x="530872" y="2485961"/>
                  </a:lnTo>
                  <a:lnTo>
                    <a:pt x="132715" y="2485961"/>
                  </a:lnTo>
                  <a:lnTo>
                    <a:pt x="106959" y="2491194"/>
                  </a:lnTo>
                  <a:lnTo>
                    <a:pt x="85852" y="2505456"/>
                  </a:lnTo>
                  <a:lnTo>
                    <a:pt x="71602" y="2526550"/>
                  </a:lnTo>
                  <a:lnTo>
                    <a:pt x="66357" y="2552319"/>
                  </a:lnTo>
                  <a:lnTo>
                    <a:pt x="66357" y="2950464"/>
                  </a:lnTo>
                  <a:lnTo>
                    <a:pt x="0" y="2950464"/>
                  </a:lnTo>
                  <a:lnTo>
                    <a:pt x="0" y="2983649"/>
                  </a:lnTo>
                  <a:lnTo>
                    <a:pt x="2603" y="2996565"/>
                  </a:lnTo>
                  <a:lnTo>
                    <a:pt x="9715" y="3007106"/>
                  </a:lnTo>
                  <a:lnTo>
                    <a:pt x="20269" y="3014218"/>
                  </a:lnTo>
                  <a:lnTo>
                    <a:pt x="33185" y="3016821"/>
                  </a:lnTo>
                  <a:lnTo>
                    <a:pt x="630402" y="3016821"/>
                  </a:lnTo>
                  <a:lnTo>
                    <a:pt x="643318" y="3014218"/>
                  </a:lnTo>
                  <a:lnTo>
                    <a:pt x="653872" y="3007106"/>
                  </a:lnTo>
                  <a:lnTo>
                    <a:pt x="660971" y="2996565"/>
                  </a:lnTo>
                  <a:lnTo>
                    <a:pt x="663587" y="2983649"/>
                  </a:lnTo>
                  <a:lnTo>
                    <a:pt x="663587" y="2950464"/>
                  </a:lnTo>
                  <a:close/>
                </a:path>
                <a:path w="3053079" h="3016885">
                  <a:moveTo>
                    <a:pt x="3052927" y="1753425"/>
                  </a:moveTo>
                  <a:lnTo>
                    <a:pt x="2753029" y="1753425"/>
                  </a:lnTo>
                  <a:lnTo>
                    <a:pt x="2752953" y="1284401"/>
                  </a:lnTo>
                  <a:lnTo>
                    <a:pt x="2752229" y="1283144"/>
                  </a:lnTo>
                  <a:lnTo>
                    <a:pt x="2753029" y="1284401"/>
                  </a:lnTo>
                  <a:lnTo>
                    <a:pt x="2753029" y="1284541"/>
                  </a:lnTo>
                  <a:lnTo>
                    <a:pt x="2778137" y="1328140"/>
                  </a:lnTo>
                  <a:lnTo>
                    <a:pt x="2797391" y="1376934"/>
                  </a:lnTo>
                  <a:lnTo>
                    <a:pt x="2809379" y="1428940"/>
                  </a:lnTo>
                  <a:lnTo>
                    <a:pt x="2813520" y="1483525"/>
                  </a:lnTo>
                  <a:lnTo>
                    <a:pt x="2809392" y="1538097"/>
                  </a:lnTo>
                  <a:lnTo>
                    <a:pt x="2797479" y="1589951"/>
                  </a:lnTo>
                  <a:lnTo>
                    <a:pt x="2778468" y="1638388"/>
                  </a:lnTo>
                  <a:lnTo>
                    <a:pt x="2753029" y="1682648"/>
                  </a:lnTo>
                  <a:lnTo>
                    <a:pt x="2753029" y="1693443"/>
                  </a:lnTo>
                  <a:lnTo>
                    <a:pt x="3052026" y="1693443"/>
                  </a:lnTo>
                  <a:lnTo>
                    <a:pt x="3051949" y="1692046"/>
                  </a:lnTo>
                  <a:lnTo>
                    <a:pt x="3046057" y="1641906"/>
                  </a:lnTo>
                  <a:lnTo>
                    <a:pt x="3035147" y="1593481"/>
                  </a:lnTo>
                  <a:lnTo>
                    <a:pt x="3019450" y="1547025"/>
                  </a:lnTo>
                  <a:lnTo>
                    <a:pt x="2999257" y="1502803"/>
                  </a:lnTo>
                  <a:lnTo>
                    <a:pt x="2974797" y="1461096"/>
                  </a:lnTo>
                  <a:lnTo>
                    <a:pt x="2946336" y="1422158"/>
                  </a:lnTo>
                  <a:lnTo>
                    <a:pt x="2914129" y="1386268"/>
                  </a:lnTo>
                  <a:lnTo>
                    <a:pt x="2878442" y="1353680"/>
                  </a:lnTo>
                  <a:lnTo>
                    <a:pt x="2839529" y="1324660"/>
                  </a:lnTo>
                  <a:lnTo>
                    <a:pt x="2797632" y="1299476"/>
                  </a:lnTo>
                  <a:lnTo>
                    <a:pt x="2753029" y="1278407"/>
                  </a:lnTo>
                  <a:lnTo>
                    <a:pt x="2753029" y="1273606"/>
                  </a:lnTo>
                  <a:lnTo>
                    <a:pt x="2693060" y="1273606"/>
                  </a:lnTo>
                  <a:lnTo>
                    <a:pt x="2693060" y="1329982"/>
                  </a:lnTo>
                  <a:lnTo>
                    <a:pt x="2691701" y="1335087"/>
                  </a:lnTo>
                  <a:lnTo>
                    <a:pt x="2675953" y="1380782"/>
                  </a:lnTo>
                  <a:lnTo>
                    <a:pt x="2657259" y="1425041"/>
                  </a:lnTo>
                  <a:lnTo>
                    <a:pt x="2635745" y="1467764"/>
                  </a:lnTo>
                  <a:lnTo>
                    <a:pt x="2611513" y="1508836"/>
                  </a:lnTo>
                  <a:lnTo>
                    <a:pt x="2584653" y="1548142"/>
                  </a:lnTo>
                  <a:lnTo>
                    <a:pt x="2555290" y="1585582"/>
                  </a:lnTo>
                  <a:lnTo>
                    <a:pt x="2523515" y="1621053"/>
                  </a:lnTo>
                  <a:lnTo>
                    <a:pt x="2489428" y="1654441"/>
                  </a:lnTo>
                  <a:lnTo>
                    <a:pt x="2453144" y="1685645"/>
                  </a:lnTo>
                  <a:lnTo>
                    <a:pt x="2453144" y="1693443"/>
                  </a:lnTo>
                  <a:lnTo>
                    <a:pt x="2693060" y="1693443"/>
                  </a:lnTo>
                  <a:lnTo>
                    <a:pt x="2693060" y="1753425"/>
                  </a:lnTo>
                  <a:lnTo>
                    <a:pt x="2453144" y="1753425"/>
                  </a:lnTo>
                  <a:lnTo>
                    <a:pt x="2513126" y="1873377"/>
                  </a:lnTo>
                  <a:lnTo>
                    <a:pt x="2932963" y="1873377"/>
                  </a:lnTo>
                  <a:lnTo>
                    <a:pt x="3052927" y="175342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1702238"/>
            <a:ext cx="166569" cy="166569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1173114" y="1616516"/>
            <a:ext cx="4406900" cy="4125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b="1" spc="-15">
                <a:solidFill>
                  <a:srgbClr val="8C8C8C"/>
                </a:solidFill>
                <a:latin typeface="微软雅黑"/>
                <a:cs typeface="微软雅黑"/>
              </a:rPr>
              <a:t>上游产业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主要包括石油、天然气、煤炭等能源资源的开采和加工，以及化学原料的制造。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35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5">
                <a:solidFill>
                  <a:srgbClr val="8C8C8C"/>
                </a:solidFill>
                <a:latin typeface="微软雅黑"/>
                <a:cs typeface="微软雅黑"/>
              </a:rPr>
              <a:t>中游产业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5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主要是各种化学反应和加工过程，生产出各种化工产</a:t>
            </a:r>
            <a:r>
              <a:rPr sz="1500" spc="-25">
                <a:solidFill>
                  <a:srgbClr val="F6F6F6"/>
                </a:solidFill>
                <a:latin typeface="微软雅黑"/>
                <a:cs typeface="微软雅黑"/>
              </a:rPr>
              <a:t>品。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800" b="1" spc="-15">
                <a:solidFill>
                  <a:srgbClr val="8C8C8C"/>
                </a:solidFill>
                <a:latin typeface="微软雅黑"/>
                <a:cs typeface="微软雅黑"/>
              </a:rPr>
              <a:t>下游产业</a:t>
            </a:r>
            <a:endParaRPr sz="18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30"/>
              </a:spcBef>
            </a:pPr>
            <a:r>
              <a:rPr sz="1500" spc="-5">
                <a:solidFill>
                  <a:srgbClr val="F6F6F6"/>
                </a:solidFill>
                <a:latin typeface="微软雅黑"/>
                <a:cs typeface="微软雅黑"/>
              </a:rPr>
              <a:t>主要是化工产品的应用领域，如农业、建筑、医疗、</a:t>
            </a:r>
            <a:r>
              <a:rPr sz="1500" spc="-10">
                <a:solidFill>
                  <a:srgbClr val="F6F6F6"/>
                </a:solidFill>
                <a:latin typeface="微软雅黑"/>
                <a:cs typeface="微软雅黑"/>
              </a:rPr>
              <a:t>电子、交通等。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8" name="object 8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3245909"/>
            <a:ext cx="166569" cy="166569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2"/>
          <a:stretch>
            <a:fillRect/>
          </a:stretch>
        </p:blipFill>
        <p:spPr>
          <a:xfrm>
            <a:off x="904944" y="4808201"/>
            <a:ext cx="166570" cy="166570"/>
          </a:xfrm>
          <a:prstGeom prst="rect">
            <a:avLst/>
          </a:prstGeom>
        </p:spPr>
      </p:pic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化工行业产业链结构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808833" y="536499"/>
            <a:ext cx="1662430" cy="58547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269875" marR="5080" indent="-257175" algn="r">
              <a:lnSpc>
                <a:spcPts val="1300"/>
              </a:lnSpc>
              <a:spcBef>
                <a:spcPts val="260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BIG</a:t>
            </a:r>
            <a:r>
              <a:rPr sz="1200" spc="-2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DATA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EMPOWERS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TO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CREATE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A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spc="-25">
                <a:solidFill>
                  <a:srgbClr val="FFFFFF"/>
                </a:solidFill>
                <a:latin typeface="微软雅黑"/>
                <a:cs typeface="微软雅黑"/>
              </a:rPr>
              <a:t>NEW</a:t>
            </a:r>
            <a:endParaRPr sz="120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204"/>
              </a:spcBef>
            </a:pPr>
            <a:r>
              <a:rPr sz="1200" spc="-25">
                <a:solidFill>
                  <a:srgbClr val="FFFFFF"/>
                </a:solidFill>
                <a:latin typeface="微软雅黑"/>
                <a:cs typeface="微软雅黑"/>
              </a:rPr>
              <a:t>ERA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446614" y="1614764"/>
            <a:ext cx="4166235" cy="1925320"/>
          </a:xfrm>
          <a:prstGeom prst="rect">
            <a:avLst/>
          </a:prstGeom>
        </p:spPr>
        <p:txBody>
          <a:bodyPr vert="horz" wrap="square" lIns="0" tIns="2749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165"/>
              </a:spcBef>
            </a:pPr>
            <a:r>
              <a:rPr sz="54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5400">
              <a:latin typeface="微软雅黑"/>
              <a:cs typeface="微软雅黑"/>
            </a:endParaRPr>
          </a:p>
          <a:p>
            <a:pPr marL="38100">
              <a:lnSpc>
                <a:spcPct val="100000"/>
              </a:lnSpc>
              <a:spcBef>
                <a:spcPts val="1550"/>
              </a:spcBef>
            </a:pPr>
            <a:r>
              <a:rPr sz="4050" b="1" spc="-10">
                <a:solidFill>
                  <a:srgbClr val="FFFFFF"/>
                </a:solidFill>
                <a:latin typeface="微软雅黑"/>
                <a:cs typeface="微软雅黑"/>
              </a:rPr>
              <a:t>化工行业市场分析</a:t>
            </a:r>
            <a:endParaRPr sz="40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2079755" y="1600151"/>
            <a:ext cx="1922780" cy="1612900"/>
          </a:xfrm>
          <a:custGeom>
            <a:rect l="l" t="t" r="r" b="b"/>
            <a:pathLst>
              <a:path w="1922779" h="1612900">
                <a:moveTo>
                  <a:pt x="1922775" y="1612594"/>
                </a:moveTo>
                <a:lnTo>
                  <a:pt x="0" y="1612594"/>
                </a:lnTo>
                <a:lnTo>
                  <a:pt x="0" y="0"/>
                </a:lnTo>
                <a:lnTo>
                  <a:pt x="1922775" y="0"/>
                </a:lnTo>
                <a:lnTo>
                  <a:pt x="1922775" y="1612594"/>
                </a:lnTo>
                <a:close/>
              </a:path>
            </a:pathLst>
          </a:custGeom>
          <a:solidFill>
            <a:srgbClr val="8C8C8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8439819" y="3012201"/>
            <a:ext cx="1922780" cy="1612900"/>
          </a:xfrm>
          <a:custGeom>
            <a:rect l="l" t="t" r="r" b="b"/>
            <a:pathLst>
              <a:path w="1922779" h="1612900">
                <a:moveTo>
                  <a:pt x="1922776" y="1612593"/>
                </a:moveTo>
                <a:lnTo>
                  <a:pt x="0" y="1612593"/>
                </a:lnTo>
                <a:lnTo>
                  <a:pt x="0" y="0"/>
                </a:lnTo>
                <a:lnTo>
                  <a:pt x="1922776" y="0"/>
                </a:lnTo>
                <a:lnTo>
                  <a:pt x="1922776" y="1612593"/>
                </a:lnTo>
                <a:close/>
              </a:path>
            </a:pathLst>
          </a:custGeom>
          <a:solidFill>
            <a:srgbClr val="8C8C8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079755" y="4424248"/>
            <a:ext cx="1922780" cy="1612900"/>
          </a:xfrm>
          <a:custGeom>
            <a:rect l="l" t="t" r="r" b="b"/>
            <a:pathLst>
              <a:path w="1922779" h="1612900">
                <a:moveTo>
                  <a:pt x="1922775" y="1612593"/>
                </a:moveTo>
                <a:lnTo>
                  <a:pt x="0" y="1612593"/>
                </a:lnTo>
                <a:lnTo>
                  <a:pt x="0" y="0"/>
                </a:lnTo>
                <a:lnTo>
                  <a:pt x="1922775" y="0"/>
                </a:lnTo>
                <a:lnTo>
                  <a:pt x="1922775" y="1612593"/>
                </a:lnTo>
                <a:close/>
              </a:path>
            </a:pathLst>
          </a:custGeom>
          <a:solidFill>
            <a:srgbClr val="8C8C8C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5" name="object 5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市场需求分析</a:t>
            </a:r>
          </a:p>
        </p:txBody>
      </p:sp>
      <p:sp>
        <p:nvSpPr>
          <p:cNvPr id="27" name="object 27"/>
          <p:cNvSpPr/>
          <p:nvPr/>
        </p:nvSpPr>
        <p:spPr>
          <a:xfrm>
            <a:off x="2600085" y="1957778"/>
            <a:ext cx="843915" cy="854075"/>
          </a:xfrm>
          <a:custGeom>
            <a:rect l="l" t="t" r="r" b="b"/>
            <a:pathLst>
              <a:path w="843914" h="854075">
                <a:moveTo>
                  <a:pt x="757041" y="853875"/>
                </a:moveTo>
                <a:lnTo>
                  <a:pt x="86873" y="853875"/>
                </a:lnTo>
                <a:lnTo>
                  <a:pt x="52356" y="847447"/>
                </a:lnTo>
                <a:lnTo>
                  <a:pt x="24821" y="830502"/>
                </a:lnTo>
                <a:lnTo>
                  <a:pt x="6593" y="806545"/>
                </a:lnTo>
                <a:lnTo>
                  <a:pt x="0" y="779083"/>
                </a:lnTo>
                <a:lnTo>
                  <a:pt x="0" y="417588"/>
                </a:lnTo>
                <a:lnTo>
                  <a:pt x="2133" y="406291"/>
                </a:lnTo>
                <a:lnTo>
                  <a:pt x="7756" y="392657"/>
                </a:lnTo>
                <a:lnTo>
                  <a:pt x="15707" y="379023"/>
                </a:lnTo>
                <a:lnTo>
                  <a:pt x="24821" y="367727"/>
                </a:lnTo>
                <a:lnTo>
                  <a:pt x="24821" y="355261"/>
                </a:lnTo>
                <a:lnTo>
                  <a:pt x="372315" y="18697"/>
                </a:lnTo>
                <a:lnTo>
                  <a:pt x="398300" y="4674"/>
                </a:lnTo>
                <a:lnTo>
                  <a:pt x="421957" y="0"/>
                </a:lnTo>
                <a:lnTo>
                  <a:pt x="445615" y="4674"/>
                </a:lnTo>
                <a:lnTo>
                  <a:pt x="471599" y="18697"/>
                </a:lnTo>
                <a:lnTo>
                  <a:pt x="719809" y="268004"/>
                </a:lnTo>
                <a:lnTo>
                  <a:pt x="148926" y="268004"/>
                </a:lnTo>
                <a:lnTo>
                  <a:pt x="148926" y="479915"/>
                </a:lnTo>
                <a:lnTo>
                  <a:pt x="313548" y="607684"/>
                </a:lnTo>
                <a:lnTo>
                  <a:pt x="252864" y="607684"/>
                </a:lnTo>
                <a:lnTo>
                  <a:pt x="244913" y="610022"/>
                </a:lnTo>
                <a:lnTo>
                  <a:pt x="235799" y="617033"/>
                </a:lnTo>
                <a:lnTo>
                  <a:pt x="74463" y="779083"/>
                </a:lnTo>
                <a:lnTo>
                  <a:pt x="67482" y="786484"/>
                </a:lnTo>
                <a:lnTo>
                  <a:pt x="65155" y="791548"/>
                </a:lnTo>
                <a:lnTo>
                  <a:pt x="67482" y="796612"/>
                </a:lnTo>
                <a:lnTo>
                  <a:pt x="74463" y="804014"/>
                </a:lnTo>
                <a:lnTo>
                  <a:pt x="76596" y="811025"/>
                </a:lnTo>
                <a:lnTo>
                  <a:pt x="82219" y="813362"/>
                </a:lnTo>
                <a:lnTo>
                  <a:pt x="832135" y="813362"/>
                </a:lnTo>
                <a:lnTo>
                  <a:pt x="819093" y="830502"/>
                </a:lnTo>
                <a:lnTo>
                  <a:pt x="791558" y="847447"/>
                </a:lnTo>
                <a:lnTo>
                  <a:pt x="757041" y="853875"/>
                </a:lnTo>
                <a:close/>
              </a:path>
              <a:path w="843914" h="854075">
                <a:moveTo>
                  <a:pt x="645346" y="691825"/>
                </a:moveTo>
                <a:lnTo>
                  <a:pt x="421957" y="691825"/>
                </a:lnTo>
                <a:lnTo>
                  <a:pt x="682578" y="492380"/>
                </a:lnTo>
                <a:lnTo>
                  <a:pt x="682578" y="268004"/>
                </a:lnTo>
                <a:lnTo>
                  <a:pt x="719809" y="268004"/>
                </a:lnTo>
                <a:lnTo>
                  <a:pt x="806683" y="355261"/>
                </a:lnTo>
                <a:lnTo>
                  <a:pt x="822972" y="366753"/>
                </a:lnTo>
                <a:lnTo>
                  <a:pt x="834607" y="381750"/>
                </a:lnTo>
                <a:lnTo>
                  <a:pt x="841587" y="399085"/>
                </a:lnTo>
                <a:lnTo>
                  <a:pt x="843914" y="417588"/>
                </a:lnTo>
                <a:lnTo>
                  <a:pt x="843914" y="607684"/>
                </a:lnTo>
                <a:lnTo>
                  <a:pt x="603461" y="607684"/>
                </a:lnTo>
                <a:lnTo>
                  <a:pt x="597837" y="610022"/>
                </a:lnTo>
                <a:lnTo>
                  <a:pt x="595704" y="617033"/>
                </a:lnTo>
                <a:lnTo>
                  <a:pt x="588723" y="626188"/>
                </a:lnTo>
                <a:lnTo>
                  <a:pt x="586396" y="634173"/>
                </a:lnTo>
                <a:lnTo>
                  <a:pt x="588723" y="639822"/>
                </a:lnTo>
                <a:lnTo>
                  <a:pt x="595704" y="641964"/>
                </a:lnTo>
                <a:lnTo>
                  <a:pt x="645346" y="691825"/>
                </a:lnTo>
                <a:close/>
              </a:path>
              <a:path w="843914" h="854075">
                <a:moveTo>
                  <a:pt x="595704" y="355261"/>
                </a:moveTo>
                <a:lnTo>
                  <a:pt x="235799" y="355261"/>
                </a:lnTo>
                <a:lnTo>
                  <a:pt x="235799" y="317865"/>
                </a:lnTo>
                <a:lnTo>
                  <a:pt x="595704" y="317865"/>
                </a:lnTo>
                <a:lnTo>
                  <a:pt x="595704" y="355261"/>
                </a:lnTo>
                <a:close/>
              </a:path>
              <a:path w="843914" h="854075">
                <a:moveTo>
                  <a:pt x="595704" y="430053"/>
                </a:moveTo>
                <a:lnTo>
                  <a:pt x="235799" y="430053"/>
                </a:lnTo>
                <a:lnTo>
                  <a:pt x="235799" y="392657"/>
                </a:lnTo>
                <a:lnTo>
                  <a:pt x="595704" y="392657"/>
                </a:lnTo>
                <a:lnTo>
                  <a:pt x="595704" y="430053"/>
                </a:lnTo>
                <a:close/>
              </a:path>
              <a:path w="843914" h="854075">
                <a:moveTo>
                  <a:pt x="595704" y="504846"/>
                </a:moveTo>
                <a:lnTo>
                  <a:pt x="235799" y="504846"/>
                </a:lnTo>
                <a:lnTo>
                  <a:pt x="235799" y="467450"/>
                </a:lnTo>
                <a:lnTo>
                  <a:pt x="595704" y="467450"/>
                </a:lnTo>
                <a:lnTo>
                  <a:pt x="595704" y="504846"/>
                </a:lnTo>
                <a:close/>
              </a:path>
              <a:path w="843914" h="854075">
                <a:moveTo>
                  <a:pt x="775657" y="813362"/>
                </a:moveTo>
                <a:lnTo>
                  <a:pt x="82219" y="813362"/>
                </a:lnTo>
                <a:lnTo>
                  <a:pt x="90170" y="811025"/>
                </a:lnTo>
                <a:lnTo>
                  <a:pt x="99284" y="804014"/>
                </a:lnTo>
                <a:lnTo>
                  <a:pt x="260620" y="641964"/>
                </a:lnTo>
                <a:lnTo>
                  <a:pt x="267601" y="639822"/>
                </a:lnTo>
                <a:lnTo>
                  <a:pt x="269928" y="634173"/>
                </a:lnTo>
                <a:lnTo>
                  <a:pt x="267601" y="626188"/>
                </a:lnTo>
                <a:lnTo>
                  <a:pt x="260620" y="617033"/>
                </a:lnTo>
                <a:lnTo>
                  <a:pt x="258487" y="610022"/>
                </a:lnTo>
                <a:lnTo>
                  <a:pt x="252864" y="607684"/>
                </a:lnTo>
                <a:lnTo>
                  <a:pt x="313548" y="607684"/>
                </a:lnTo>
                <a:lnTo>
                  <a:pt x="421957" y="691825"/>
                </a:lnTo>
                <a:lnTo>
                  <a:pt x="645346" y="691825"/>
                </a:lnTo>
                <a:lnTo>
                  <a:pt x="757041" y="804014"/>
                </a:lnTo>
                <a:lnTo>
                  <a:pt x="766349" y="811025"/>
                </a:lnTo>
                <a:lnTo>
                  <a:pt x="775657" y="813362"/>
                </a:lnTo>
                <a:close/>
              </a:path>
              <a:path w="843914" h="854075">
                <a:moveTo>
                  <a:pt x="832135" y="813362"/>
                </a:moveTo>
                <a:lnTo>
                  <a:pt x="775657" y="813362"/>
                </a:lnTo>
                <a:lnTo>
                  <a:pt x="784965" y="811025"/>
                </a:lnTo>
                <a:lnTo>
                  <a:pt x="794273" y="804014"/>
                </a:lnTo>
                <a:lnTo>
                  <a:pt x="620525" y="617033"/>
                </a:lnTo>
                <a:lnTo>
                  <a:pt x="603461" y="607684"/>
                </a:lnTo>
                <a:lnTo>
                  <a:pt x="843914" y="607684"/>
                </a:lnTo>
                <a:lnTo>
                  <a:pt x="843914" y="779083"/>
                </a:lnTo>
                <a:lnTo>
                  <a:pt x="837321" y="806545"/>
                </a:lnTo>
                <a:lnTo>
                  <a:pt x="832135" y="81336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8" name="object 28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857250" h="857250">
                <a:moveTo>
                  <a:pt x="857250" y="857250"/>
                </a:moveTo>
                <a:lnTo>
                  <a:pt x="0" y="857250"/>
                </a:lnTo>
                <a:lnTo>
                  <a:pt x="0" y="321468"/>
                </a:lnTo>
                <a:lnTo>
                  <a:pt x="8421" y="279759"/>
                </a:lnTo>
                <a:lnTo>
                  <a:pt x="31386" y="245698"/>
                </a:lnTo>
                <a:lnTo>
                  <a:pt x="65447" y="222733"/>
                </a:lnTo>
                <a:lnTo>
                  <a:pt x="107156" y="214312"/>
                </a:lnTo>
                <a:lnTo>
                  <a:pt x="321575" y="214312"/>
                </a:lnTo>
                <a:lnTo>
                  <a:pt x="412978" y="37102"/>
                </a:lnTo>
                <a:lnTo>
                  <a:pt x="420501" y="22230"/>
                </a:lnTo>
                <a:lnTo>
                  <a:pt x="432103" y="10484"/>
                </a:lnTo>
                <a:lnTo>
                  <a:pt x="446896" y="2772"/>
                </a:lnTo>
                <a:lnTo>
                  <a:pt x="463986" y="0"/>
                </a:lnTo>
                <a:lnTo>
                  <a:pt x="611110" y="0"/>
                </a:lnTo>
                <a:lnTo>
                  <a:pt x="654310" y="21754"/>
                </a:lnTo>
                <a:lnTo>
                  <a:pt x="750093" y="214312"/>
                </a:lnTo>
                <a:lnTo>
                  <a:pt x="791825" y="222733"/>
                </a:lnTo>
                <a:lnTo>
                  <a:pt x="825883" y="245698"/>
                </a:lnTo>
                <a:lnTo>
                  <a:pt x="848836" y="279759"/>
                </a:lnTo>
                <a:lnTo>
                  <a:pt x="857250" y="321468"/>
                </a:lnTo>
                <a:lnTo>
                  <a:pt x="160734" y="321468"/>
                </a:lnTo>
                <a:lnTo>
                  <a:pt x="139874" y="325677"/>
                </a:lnTo>
                <a:lnTo>
                  <a:pt x="122844" y="337157"/>
                </a:lnTo>
                <a:lnTo>
                  <a:pt x="111365" y="354187"/>
                </a:lnTo>
                <a:lnTo>
                  <a:pt x="107156" y="375046"/>
                </a:lnTo>
                <a:lnTo>
                  <a:pt x="111365" y="395906"/>
                </a:lnTo>
                <a:lnTo>
                  <a:pt x="122844" y="412936"/>
                </a:lnTo>
                <a:lnTo>
                  <a:pt x="139874" y="424416"/>
                </a:lnTo>
                <a:lnTo>
                  <a:pt x="160734" y="428625"/>
                </a:lnTo>
                <a:lnTo>
                  <a:pt x="351461" y="428625"/>
                </a:lnTo>
                <a:lnTo>
                  <a:pt x="343253" y="441535"/>
                </a:lnTo>
                <a:lnTo>
                  <a:pt x="327129" y="486644"/>
                </a:lnTo>
                <a:lnTo>
                  <a:pt x="321468" y="535781"/>
                </a:lnTo>
                <a:lnTo>
                  <a:pt x="327129" y="584918"/>
                </a:lnTo>
                <a:lnTo>
                  <a:pt x="343253" y="630026"/>
                </a:lnTo>
                <a:lnTo>
                  <a:pt x="368553" y="669819"/>
                </a:lnTo>
                <a:lnTo>
                  <a:pt x="401743" y="703008"/>
                </a:lnTo>
                <a:lnTo>
                  <a:pt x="441535" y="728309"/>
                </a:lnTo>
                <a:lnTo>
                  <a:pt x="486643" y="744433"/>
                </a:lnTo>
                <a:lnTo>
                  <a:pt x="535781" y="750093"/>
                </a:lnTo>
                <a:lnTo>
                  <a:pt x="857250" y="750093"/>
                </a:lnTo>
                <a:lnTo>
                  <a:pt x="857250" y="857250"/>
                </a:lnTo>
                <a:close/>
              </a:path>
              <a:path w="857250" h="857250">
                <a:moveTo>
                  <a:pt x="351461" y="428625"/>
                </a:moveTo>
                <a:lnTo>
                  <a:pt x="160734" y="428625"/>
                </a:lnTo>
                <a:lnTo>
                  <a:pt x="181594" y="424416"/>
                </a:lnTo>
                <a:lnTo>
                  <a:pt x="198623" y="412936"/>
                </a:lnTo>
                <a:lnTo>
                  <a:pt x="210103" y="395906"/>
                </a:lnTo>
                <a:lnTo>
                  <a:pt x="214312" y="375046"/>
                </a:lnTo>
                <a:lnTo>
                  <a:pt x="210103" y="354187"/>
                </a:lnTo>
                <a:lnTo>
                  <a:pt x="198623" y="337157"/>
                </a:lnTo>
                <a:lnTo>
                  <a:pt x="181594" y="325677"/>
                </a:lnTo>
                <a:lnTo>
                  <a:pt x="160734" y="321468"/>
                </a:lnTo>
                <a:lnTo>
                  <a:pt x="535781" y="321468"/>
                </a:lnTo>
                <a:lnTo>
                  <a:pt x="486643" y="327129"/>
                </a:lnTo>
                <a:lnTo>
                  <a:pt x="441535" y="343253"/>
                </a:lnTo>
                <a:lnTo>
                  <a:pt x="401743" y="368553"/>
                </a:lnTo>
                <a:lnTo>
                  <a:pt x="368553" y="401743"/>
                </a:lnTo>
                <a:lnTo>
                  <a:pt x="351461" y="428625"/>
                </a:lnTo>
                <a:close/>
              </a:path>
              <a:path w="857250" h="857250">
                <a:moveTo>
                  <a:pt x="857250" y="750093"/>
                </a:moveTo>
                <a:lnTo>
                  <a:pt x="535781" y="750093"/>
                </a:lnTo>
                <a:lnTo>
                  <a:pt x="584918" y="744433"/>
                </a:lnTo>
                <a:lnTo>
                  <a:pt x="630026" y="728309"/>
                </a:lnTo>
                <a:lnTo>
                  <a:pt x="669818" y="703008"/>
                </a:lnTo>
                <a:lnTo>
                  <a:pt x="703008" y="669819"/>
                </a:lnTo>
                <a:lnTo>
                  <a:pt x="728309" y="630026"/>
                </a:lnTo>
                <a:lnTo>
                  <a:pt x="744433" y="584918"/>
                </a:lnTo>
                <a:lnTo>
                  <a:pt x="750093" y="535781"/>
                </a:lnTo>
                <a:lnTo>
                  <a:pt x="744433" y="486644"/>
                </a:lnTo>
                <a:lnTo>
                  <a:pt x="728309" y="441535"/>
                </a:lnTo>
                <a:lnTo>
                  <a:pt x="703008" y="401743"/>
                </a:lnTo>
                <a:lnTo>
                  <a:pt x="669818" y="368553"/>
                </a:lnTo>
                <a:lnTo>
                  <a:pt x="630026" y="343253"/>
                </a:lnTo>
                <a:lnTo>
                  <a:pt x="584918" y="327129"/>
                </a:lnTo>
                <a:lnTo>
                  <a:pt x="535781" y="321468"/>
                </a:lnTo>
                <a:lnTo>
                  <a:pt x="857250" y="321468"/>
                </a:lnTo>
                <a:lnTo>
                  <a:pt x="857250" y="750093"/>
                </a:lnTo>
                <a:close/>
              </a:path>
              <a:path w="857250" h="857250">
                <a:moveTo>
                  <a:pt x="535781" y="642937"/>
                </a:moveTo>
                <a:lnTo>
                  <a:pt x="494072" y="634516"/>
                </a:lnTo>
                <a:lnTo>
                  <a:pt x="460011" y="611551"/>
                </a:lnTo>
                <a:lnTo>
                  <a:pt x="437046" y="577490"/>
                </a:lnTo>
                <a:lnTo>
                  <a:pt x="428625" y="535781"/>
                </a:lnTo>
                <a:lnTo>
                  <a:pt x="437046" y="494072"/>
                </a:lnTo>
                <a:lnTo>
                  <a:pt x="460011" y="460011"/>
                </a:lnTo>
                <a:lnTo>
                  <a:pt x="494072" y="437046"/>
                </a:lnTo>
                <a:lnTo>
                  <a:pt x="535781" y="428625"/>
                </a:lnTo>
                <a:lnTo>
                  <a:pt x="577490" y="437046"/>
                </a:lnTo>
                <a:lnTo>
                  <a:pt x="611551" y="460011"/>
                </a:lnTo>
                <a:lnTo>
                  <a:pt x="634516" y="494072"/>
                </a:lnTo>
                <a:lnTo>
                  <a:pt x="642937" y="535781"/>
                </a:lnTo>
                <a:lnTo>
                  <a:pt x="634516" y="577490"/>
                </a:lnTo>
                <a:lnTo>
                  <a:pt x="611551" y="611551"/>
                </a:lnTo>
                <a:lnTo>
                  <a:pt x="577490" y="634516"/>
                </a:lnTo>
                <a:lnTo>
                  <a:pt x="535781" y="64293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9" name="object 29"/>
          <p:cNvSpPr/>
          <p:nvPr/>
        </p:nvSpPr>
        <p:spPr>
          <a:xfrm>
            <a:off x="2646521" y="4816407"/>
            <a:ext cx="859155" cy="857885"/>
          </a:xfrm>
          <a:custGeom>
            <a:rect l="l" t="t" r="r" b="b"/>
            <a:pathLst>
              <a:path w="859153" h="857885">
                <a:moveTo>
                  <a:pt x="613706" y="59875"/>
                </a:moveTo>
                <a:lnTo>
                  <a:pt x="376464" y="59875"/>
                </a:lnTo>
                <a:lnTo>
                  <a:pt x="375446" y="59420"/>
                </a:lnTo>
                <a:lnTo>
                  <a:pt x="398961" y="34843"/>
                </a:lnTo>
                <a:lnTo>
                  <a:pt x="427361" y="16117"/>
                </a:lnTo>
                <a:lnTo>
                  <a:pt x="459692" y="4187"/>
                </a:lnTo>
                <a:lnTo>
                  <a:pt x="495005" y="0"/>
                </a:lnTo>
                <a:lnTo>
                  <a:pt x="538704" y="6462"/>
                </a:lnTo>
                <a:lnTo>
                  <a:pt x="577327" y="24578"/>
                </a:lnTo>
                <a:lnTo>
                  <a:pt x="608969" y="52442"/>
                </a:lnTo>
                <a:lnTo>
                  <a:pt x="613706" y="59875"/>
                </a:lnTo>
                <a:close/>
              </a:path>
              <a:path w="859153" h="857885">
                <a:moveTo>
                  <a:pt x="171450" y="558124"/>
                </a:moveTo>
                <a:lnTo>
                  <a:pt x="125868" y="552000"/>
                </a:lnTo>
                <a:lnTo>
                  <a:pt x="84911" y="534718"/>
                </a:lnTo>
                <a:lnTo>
                  <a:pt x="50212" y="507911"/>
                </a:lnTo>
                <a:lnTo>
                  <a:pt x="23405" y="473212"/>
                </a:lnTo>
                <a:lnTo>
                  <a:pt x="6123" y="432255"/>
                </a:lnTo>
                <a:lnTo>
                  <a:pt x="0" y="386674"/>
                </a:lnTo>
                <a:lnTo>
                  <a:pt x="6326" y="340366"/>
                </a:lnTo>
                <a:lnTo>
                  <a:pt x="24159" y="298868"/>
                </a:lnTo>
                <a:lnTo>
                  <a:pt x="51781" y="263895"/>
                </a:lnTo>
                <a:lnTo>
                  <a:pt x="87475" y="237165"/>
                </a:lnTo>
                <a:lnTo>
                  <a:pt x="129524" y="220393"/>
                </a:lnTo>
                <a:lnTo>
                  <a:pt x="130702" y="220154"/>
                </a:lnTo>
                <a:lnTo>
                  <a:pt x="130702" y="214419"/>
                </a:lnTo>
                <a:lnTo>
                  <a:pt x="136826" y="168837"/>
                </a:lnTo>
                <a:lnTo>
                  <a:pt x="154108" y="127880"/>
                </a:lnTo>
                <a:lnTo>
                  <a:pt x="180915" y="93182"/>
                </a:lnTo>
                <a:lnTo>
                  <a:pt x="215613" y="66375"/>
                </a:lnTo>
                <a:lnTo>
                  <a:pt x="256570" y="49093"/>
                </a:lnTo>
                <a:lnTo>
                  <a:pt x="302152" y="42969"/>
                </a:lnTo>
                <a:lnTo>
                  <a:pt x="321837" y="44089"/>
                </a:lnTo>
                <a:lnTo>
                  <a:pt x="340866" y="47363"/>
                </a:lnTo>
                <a:lnTo>
                  <a:pt x="359116" y="52668"/>
                </a:lnTo>
                <a:lnTo>
                  <a:pt x="376464" y="59875"/>
                </a:lnTo>
                <a:lnTo>
                  <a:pt x="613706" y="59875"/>
                </a:lnTo>
                <a:lnTo>
                  <a:pt x="631724" y="88149"/>
                </a:lnTo>
                <a:lnTo>
                  <a:pt x="643685" y="129794"/>
                </a:lnTo>
                <a:lnTo>
                  <a:pt x="643767" y="130570"/>
                </a:lnTo>
                <a:lnTo>
                  <a:pt x="674945" y="141858"/>
                </a:lnTo>
                <a:lnTo>
                  <a:pt x="700673" y="161478"/>
                </a:lnTo>
                <a:lnTo>
                  <a:pt x="719359" y="187779"/>
                </a:lnTo>
                <a:lnTo>
                  <a:pt x="729410" y="219107"/>
                </a:lnTo>
                <a:lnTo>
                  <a:pt x="729492" y="219723"/>
                </a:lnTo>
                <a:lnTo>
                  <a:pt x="771705" y="236823"/>
                </a:lnTo>
                <a:lnTo>
                  <a:pt x="807377" y="263667"/>
                </a:lnTo>
                <a:lnTo>
                  <a:pt x="834875" y="298581"/>
                </a:lnTo>
                <a:lnTo>
                  <a:pt x="852570" y="339891"/>
                </a:lnTo>
                <a:lnTo>
                  <a:pt x="858830" y="385922"/>
                </a:lnTo>
                <a:lnTo>
                  <a:pt x="853061" y="428867"/>
                </a:lnTo>
                <a:lnTo>
                  <a:pt x="216427" y="428867"/>
                </a:lnTo>
                <a:lnTo>
                  <a:pt x="335157" y="547596"/>
                </a:lnTo>
                <a:lnTo>
                  <a:pt x="230571" y="547596"/>
                </a:lnTo>
                <a:lnTo>
                  <a:pt x="216903" y="552056"/>
                </a:lnTo>
                <a:lnTo>
                  <a:pt x="202376" y="555362"/>
                </a:lnTo>
                <a:lnTo>
                  <a:pt x="187166" y="557417"/>
                </a:lnTo>
                <a:lnTo>
                  <a:pt x="171450" y="558124"/>
                </a:lnTo>
                <a:close/>
              </a:path>
              <a:path w="859153" h="857885">
                <a:moveTo>
                  <a:pt x="601593" y="557454"/>
                </a:moveTo>
                <a:lnTo>
                  <a:pt x="345014" y="557454"/>
                </a:lnTo>
                <a:lnTo>
                  <a:pt x="345014" y="428867"/>
                </a:lnTo>
                <a:lnTo>
                  <a:pt x="853061" y="428867"/>
                </a:lnTo>
                <a:lnTo>
                  <a:pt x="852706" y="431504"/>
                </a:lnTo>
                <a:lnTo>
                  <a:pt x="835424" y="472461"/>
                </a:lnTo>
                <a:lnTo>
                  <a:pt x="808616" y="507160"/>
                </a:lnTo>
                <a:lnTo>
                  <a:pt x="773917" y="533967"/>
                </a:lnTo>
                <a:lnTo>
                  <a:pt x="612745" y="540309"/>
                </a:lnTo>
                <a:lnTo>
                  <a:pt x="613763" y="540765"/>
                </a:lnTo>
                <a:lnTo>
                  <a:pt x="601593" y="557454"/>
                </a:lnTo>
                <a:close/>
              </a:path>
              <a:path w="859153" h="857885">
                <a:moveTo>
                  <a:pt x="687378" y="557372"/>
                </a:moveTo>
                <a:lnTo>
                  <a:pt x="667598" y="556243"/>
                </a:lnTo>
                <a:lnTo>
                  <a:pt x="648484" y="552939"/>
                </a:lnTo>
                <a:lnTo>
                  <a:pt x="630159" y="547586"/>
                </a:lnTo>
                <a:lnTo>
                  <a:pt x="612745" y="540309"/>
                </a:lnTo>
                <a:lnTo>
                  <a:pt x="758886" y="540309"/>
                </a:lnTo>
                <a:lnTo>
                  <a:pt x="732960" y="551249"/>
                </a:lnTo>
                <a:lnTo>
                  <a:pt x="687378" y="557372"/>
                </a:lnTo>
                <a:close/>
              </a:path>
              <a:path w="859153" h="857885">
                <a:moveTo>
                  <a:pt x="602189" y="857520"/>
                </a:moveTo>
                <a:lnTo>
                  <a:pt x="259289" y="857520"/>
                </a:lnTo>
                <a:lnTo>
                  <a:pt x="259289" y="814657"/>
                </a:lnTo>
                <a:lnTo>
                  <a:pt x="345014" y="771795"/>
                </a:lnTo>
                <a:lnTo>
                  <a:pt x="345014" y="643207"/>
                </a:lnTo>
                <a:lnTo>
                  <a:pt x="230571" y="547622"/>
                </a:lnTo>
                <a:lnTo>
                  <a:pt x="335157" y="547596"/>
                </a:lnTo>
                <a:lnTo>
                  <a:pt x="345014" y="557454"/>
                </a:lnTo>
                <a:lnTo>
                  <a:pt x="601593" y="557454"/>
                </a:lnTo>
                <a:lnTo>
                  <a:pt x="571905" y="590109"/>
                </a:lnTo>
                <a:lnTo>
                  <a:pt x="517831" y="624667"/>
                </a:lnTo>
                <a:lnTo>
                  <a:pt x="516464" y="625204"/>
                </a:lnTo>
                <a:lnTo>
                  <a:pt x="516464" y="771795"/>
                </a:lnTo>
                <a:lnTo>
                  <a:pt x="602189" y="814657"/>
                </a:lnTo>
                <a:lnTo>
                  <a:pt x="602189" y="85752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0" name="object 30"/>
          <p:cNvSpPr txBox="1"/>
          <p:nvPr/>
        </p:nvSpPr>
        <p:spPr>
          <a:xfrm>
            <a:off x="4002530" y="1600152"/>
            <a:ext cx="6360160" cy="1211580"/>
          </a:xfrm>
          <a:prstGeom prst="rect">
            <a:avLst/>
          </a:prstGeom>
          <a:solidFill>
            <a:srgbClr val="E8E8E8"/>
          </a:solidFill>
        </p:spPr>
        <p:txBody>
          <a:bodyPr vert="horz" wrap="square" lIns="0" tIns="222250" rIns="0" bIns="0" rtlCol="0">
            <a:spAutoFit/>
          </a:bodyPr>
          <a:lstStyle/>
          <a:p>
            <a:pPr marL="164465" marR="91440">
              <a:lnSpc>
                <a:spcPct val="150000"/>
              </a:lnSpc>
              <a:spcBef>
                <a:spcPts val="1750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化工产品种类繁多，广泛应用于农业、建筑、医疗、电子、交通等各个领域，因此市场需求量较大。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2079755" y="3212745"/>
            <a:ext cx="6360160" cy="1211580"/>
          </a:xfrm>
          <a:prstGeom prst="rect">
            <a:avLst/>
          </a:prstGeom>
          <a:solidFill>
            <a:srgbClr val="E8E8E8"/>
          </a:solidFill>
        </p:spPr>
        <p:txBody>
          <a:bodyPr vert="horz" wrap="square" lIns="0" tIns="222250" rIns="0" bIns="0" rtlCol="0">
            <a:spAutoFit/>
          </a:bodyPr>
          <a:lstStyle/>
          <a:p>
            <a:pPr marL="121920" marR="133985">
              <a:lnSpc>
                <a:spcPct val="150000"/>
              </a:lnSpc>
              <a:spcBef>
                <a:spcPts val="1750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随着经济的发展和人民生活水平的提高，化工产品的需求量逐年增加，尤其是一些高端、环保的化工产品需求增长较快。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4002530" y="4825343"/>
            <a:ext cx="6360160" cy="1211580"/>
          </a:xfrm>
          <a:prstGeom prst="rect">
            <a:avLst/>
          </a:prstGeom>
          <a:solidFill>
            <a:srgbClr val="E8E8E8"/>
          </a:solidFill>
        </p:spPr>
        <p:txBody>
          <a:bodyPr vert="horz" wrap="square" lIns="0" tIns="222250" rIns="0" bIns="0" rtlCol="0">
            <a:spAutoFit/>
          </a:bodyPr>
          <a:lstStyle/>
          <a:p>
            <a:pPr marL="121920" marR="133985">
              <a:lnSpc>
                <a:spcPct val="150000"/>
              </a:lnSpc>
              <a:spcBef>
                <a:spcPts val="1750"/>
              </a:spcBef>
            </a:pPr>
            <a:r>
              <a:rPr sz="1500" spc="-5">
                <a:solidFill>
                  <a:srgbClr val="050001"/>
                </a:solidFill>
                <a:latin typeface="微软雅黑"/>
                <a:cs typeface="微软雅黑"/>
              </a:rPr>
              <a:t>市场需求受到国内外经济形势、政策法规、科技进步等多种因素的影响，</a:t>
            </a:r>
            <a:r>
              <a:rPr sz="1500" spc="-10">
                <a:solidFill>
                  <a:srgbClr val="050001"/>
                </a:solidFill>
                <a:latin typeface="微软雅黑"/>
                <a:cs typeface="微软雅黑"/>
              </a:rPr>
              <a:t>具有较大的波动性。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435702" y="1925287"/>
            <a:ext cx="3295015" cy="1647825"/>
          </a:xfrm>
          <a:custGeom>
            <a:rect l="l" t="t" r="r" b="b"/>
            <a:pathLst>
              <a:path w="3295015" h="1647825">
                <a:moveTo>
                  <a:pt x="0" y="1647207"/>
                </a:moveTo>
                <a:lnTo>
                  <a:pt x="702" y="1598638"/>
                </a:lnTo>
                <a:lnTo>
                  <a:pt x="2796" y="1550419"/>
                </a:lnTo>
                <a:lnTo>
                  <a:pt x="6262" y="1502569"/>
                </a:lnTo>
                <a:lnTo>
                  <a:pt x="11082" y="1455106"/>
                </a:lnTo>
                <a:lnTo>
                  <a:pt x="17235" y="1408050"/>
                </a:lnTo>
                <a:lnTo>
                  <a:pt x="24702" y="1361420"/>
                </a:lnTo>
                <a:lnTo>
                  <a:pt x="33465" y="1315235"/>
                </a:lnTo>
                <a:lnTo>
                  <a:pt x="43504" y="1269515"/>
                </a:lnTo>
                <a:lnTo>
                  <a:pt x="54799" y="1224279"/>
                </a:lnTo>
                <a:lnTo>
                  <a:pt x="67331" y="1179547"/>
                </a:lnTo>
                <a:lnTo>
                  <a:pt x="81081" y="1135337"/>
                </a:lnTo>
                <a:lnTo>
                  <a:pt x="96030" y="1091669"/>
                </a:lnTo>
                <a:lnTo>
                  <a:pt x="112158" y="1048563"/>
                </a:lnTo>
                <a:lnTo>
                  <a:pt x="129446" y="1006037"/>
                </a:lnTo>
                <a:lnTo>
                  <a:pt x="147874" y="964111"/>
                </a:lnTo>
                <a:lnTo>
                  <a:pt x="167424" y="922805"/>
                </a:lnTo>
                <a:lnTo>
                  <a:pt x="188076" y="882136"/>
                </a:lnTo>
                <a:lnTo>
                  <a:pt x="209811" y="842126"/>
                </a:lnTo>
                <a:lnTo>
                  <a:pt x="232609" y="802793"/>
                </a:lnTo>
                <a:lnTo>
                  <a:pt x="256451" y="764156"/>
                </a:lnTo>
                <a:lnTo>
                  <a:pt x="281317" y="726235"/>
                </a:lnTo>
                <a:lnTo>
                  <a:pt x="307190" y="689050"/>
                </a:lnTo>
                <a:lnTo>
                  <a:pt x="334048" y="652618"/>
                </a:lnTo>
                <a:lnTo>
                  <a:pt x="361873" y="616961"/>
                </a:lnTo>
                <a:lnTo>
                  <a:pt x="390646" y="582096"/>
                </a:lnTo>
                <a:lnTo>
                  <a:pt x="420347" y="548044"/>
                </a:lnTo>
                <a:lnTo>
                  <a:pt x="450957" y="514823"/>
                </a:lnTo>
                <a:lnTo>
                  <a:pt x="482456" y="482453"/>
                </a:lnTo>
                <a:lnTo>
                  <a:pt x="514826" y="450954"/>
                </a:lnTo>
                <a:lnTo>
                  <a:pt x="548047" y="420344"/>
                </a:lnTo>
                <a:lnTo>
                  <a:pt x="582099" y="390643"/>
                </a:lnTo>
                <a:lnTo>
                  <a:pt x="616964" y="361871"/>
                </a:lnTo>
                <a:lnTo>
                  <a:pt x="652621" y="334046"/>
                </a:lnTo>
                <a:lnTo>
                  <a:pt x="689053" y="307187"/>
                </a:lnTo>
                <a:lnTo>
                  <a:pt x="726239" y="281315"/>
                </a:lnTo>
                <a:lnTo>
                  <a:pt x="764160" y="256448"/>
                </a:lnTo>
                <a:lnTo>
                  <a:pt x="802796" y="232606"/>
                </a:lnTo>
                <a:lnTo>
                  <a:pt x="842129" y="209809"/>
                </a:lnTo>
                <a:lnTo>
                  <a:pt x="882140" y="188074"/>
                </a:lnTo>
                <a:lnTo>
                  <a:pt x="922808" y="167422"/>
                </a:lnTo>
                <a:lnTo>
                  <a:pt x="964114" y="147873"/>
                </a:lnTo>
                <a:lnTo>
                  <a:pt x="1006040" y="129444"/>
                </a:lnTo>
                <a:lnTo>
                  <a:pt x="1048566" y="112156"/>
                </a:lnTo>
                <a:lnTo>
                  <a:pt x="1091673" y="96028"/>
                </a:lnTo>
                <a:lnTo>
                  <a:pt x="1135340" y="81080"/>
                </a:lnTo>
                <a:lnTo>
                  <a:pt x="1179550" y="67330"/>
                </a:lnTo>
                <a:lnTo>
                  <a:pt x="1224282" y="54798"/>
                </a:lnTo>
                <a:lnTo>
                  <a:pt x="1269518" y="43503"/>
                </a:lnTo>
                <a:lnTo>
                  <a:pt x="1315238" y="33464"/>
                </a:lnTo>
                <a:lnTo>
                  <a:pt x="1361422" y="24702"/>
                </a:lnTo>
                <a:lnTo>
                  <a:pt x="1408052" y="17234"/>
                </a:lnTo>
                <a:lnTo>
                  <a:pt x="1455109" y="11081"/>
                </a:lnTo>
                <a:lnTo>
                  <a:pt x="1502572" y="6262"/>
                </a:lnTo>
                <a:lnTo>
                  <a:pt x="1550422" y="2796"/>
                </a:lnTo>
                <a:lnTo>
                  <a:pt x="1598643" y="702"/>
                </a:lnTo>
                <a:lnTo>
                  <a:pt x="1647203" y="0"/>
                </a:lnTo>
                <a:lnTo>
                  <a:pt x="1695773" y="702"/>
                </a:lnTo>
                <a:lnTo>
                  <a:pt x="1743992" y="2796"/>
                </a:lnTo>
                <a:lnTo>
                  <a:pt x="1791842" y="6262"/>
                </a:lnTo>
                <a:lnTo>
                  <a:pt x="1839305" y="11082"/>
                </a:lnTo>
                <a:lnTo>
                  <a:pt x="1886361" y="17235"/>
                </a:lnTo>
                <a:lnTo>
                  <a:pt x="1932991" y="24702"/>
                </a:lnTo>
                <a:lnTo>
                  <a:pt x="1979176" y="33465"/>
                </a:lnTo>
                <a:lnTo>
                  <a:pt x="2024896" y="43504"/>
                </a:lnTo>
                <a:lnTo>
                  <a:pt x="2070131" y="54799"/>
                </a:lnTo>
                <a:lnTo>
                  <a:pt x="2114864" y="67331"/>
                </a:lnTo>
                <a:lnTo>
                  <a:pt x="2159073" y="81081"/>
                </a:lnTo>
                <a:lnTo>
                  <a:pt x="2202741" y="96030"/>
                </a:lnTo>
                <a:lnTo>
                  <a:pt x="2245847" y="112158"/>
                </a:lnTo>
                <a:lnTo>
                  <a:pt x="2288373" y="129446"/>
                </a:lnTo>
                <a:lnTo>
                  <a:pt x="2330299" y="147874"/>
                </a:lnTo>
                <a:lnTo>
                  <a:pt x="2371606" y="167424"/>
                </a:lnTo>
                <a:lnTo>
                  <a:pt x="2412274" y="188076"/>
                </a:lnTo>
                <a:lnTo>
                  <a:pt x="2452284" y="209810"/>
                </a:lnTo>
                <a:lnTo>
                  <a:pt x="2491617" y="232608"/>
                </a:lnTo>
                <a:lnTo>
                  <a:pt x="2530254" y="256450"/>
                </a:lnTo>
                <a:lnTo>
                  <a:pt x="2568175" y="281317"/>
                </a:lnTo>
                <a:lnTo>
                  <a:pt x="2605360" y="307189"/>
                </a:lnTo>
                <a:lnTo>
                  <a:pt x="2641792" y="334048"/>
                </a:lnTo>
                <a:lnTo>
                  <a:pt x="2677449" y="361873"/>
                </a:lnTo>
                <a:lnTo>
                  <a:pt x="2712314" y="390646"/>
                </a:lnTo>
                <a:lnTo>
                  <a:pt x="2746366" y="420347"/>
                </a:lnTo>
                <a:lnTo>
                  <a:pt x="2779587" y="450956"/>
                </a:lnTo>
                <a:lnTo>
                  <a:pt x="2811956" y="482456"/>
                </a:lnTo>
                <a:lnTo>
                  <a:pt x="2843456" y="514825"/>
                </a:lnTo>
                <a:lnTo>
                  <a:pt x="2874066" y="548046"/>
                </a:lnTo>
                <a:lnTo>
                  <a:pt x="2903766" y="582098"/>
                </a:lnTo>
                <a:lnTo>
                  <a:pt x="2932539" y="616963"/>
                </a:lnTo>
                <a:lnTo>
                  <a:pt x="2960364" y="652621"/>
                </a:lnTo>
                <a:lnTo>
                  <a:pt x="2987223" y="689052"/>
                </a:lnTo>
                <a:lnTo>
                  <a:pt x="3013095" y="726238"/>
                </a:lnTo>
                <a:lnTo>
                  <a:pt x="3037961" y="764159"/>
                </a:lnTo>
                <a:lnTo>
                  <a:pt x="3061803" y="802795"/>
                </a:lnTo>
                <a:lnTo>
                  <a:pt x="3073863" y="823602"/>
                </a:lnTo>
                <a:lnTo>
                  <a:pt x="1647205" y="823602"/>
                </a:lnTo>
                <a:lnTo>
                  <a:pt x="1598812" y="825000"/>
                </a:lnTo>
                <a:lnTo>
                  <a:pt x="1551155" y="829143"/>
                </a:lnTo>
                <a:lnTo>
                  <a:pt x="1504312" y="835954"/>
                </a:lnTo>
                <a:lnTo>
                  <a:pt x="1458360" y="845354"/>
                </a:lnTo>
                <a:lnTo>
                  <a:pt x="1413376" y="857268"/>
                </a:lnTo>
                <a:lnTo>
                  <a:pt x="1369438" y="871617"/>
                </a:lnTo>
                <a:lnTo>
                  <a:pt x="1326621" y="888325"/>
                </a:lnTo>
                <a:lnTo>
                  <a:pt x="1285005" y="907315"/>
                </a:lnTo>
                <a:lnTo>
                  <a:pt x="1244666" y="928508"/>
                </a:lnTo>
                <a:lnTo>
                  <a:pt x="1205681" y="951828"/>
                </a:lnTo>
                <a:lnTo>
                  <a:pt x="1168128" y="977197"/>
                </a:lnTo>
                <a:lnTo>
                  <a:pt x="1132083" y="1004539"/>
                </a:lnTo>
                <a:lnTo>
                  <a:pt x="1097625" y="1033776"/>
                </a:lnTo>
                <a:lnTo>
                  <a:pt x="1064830" y="1064830"/>
                </a:lnTo>
                <a:lnTo>
                  <a:pt x="1033775" y="1097626"/>
                </a:lnTo>
                <a:lnTo>
                  <a:pt x="1004538" y="1132084"/>
                </a:lnTo>
                <a:lnTo>
                  <a:pt x="977197" y="1168129"/>
                </a:lnTo>
                <a:lnTo>
                  <a:pt x="951827" y="1205682"/>
                </a:lnTo>
                <a:lnTo>
                  <a:pt x="928507" y="1244667"/>
                </a:lnTo>
                <a:lnTo>
                  <a:pt x="907314" y="1285006"/>
                </a:lnTo>
                <a:lnTo>
                  <a:pt x="888325" y="1326622"/>
                </a:lnTo>
                <a:lnTo>
                  <a:pt x="871617" y="1369438"/>
                </a:lnTo>
                <a:lnTo>
                  <a:pt x="857268" y="1413377"/>
                </a:lnTo>
                <a:lnTo>
                  <a:pt x="845354" y="1458361"/>
                </a:lnTo>
                <a:lnTo>
                  <a:pt x="835954" y="1504313"/>
                </a:lnTo>
                <a:lnTo>
                  <a:pt x="829143" y="1551156"/>
                </a:lnTo>
                <a:lnTo>
                  <a:pt x="825001" y="1598812"/>
                </a:lnTo>
                <a:lnTo>
                  <a:pt x="823603" y="1647205"/>
                </a:lnTo>
                <a:lnTo>
                  <a:pt x="0" y="1647207"/>
                </a:lnTo>
                <a:close/>
              </a:path>
              <a:path w="3295015" h="1647825">
                <a:moveTo>
                  <a:pt x="3294411" y="1647205"/>
                </a:moveTo>
                <a:lnTo>
                  <a:pt x="2470808" y="1647205"/>
                </a:lnTo>
                <a:lnTo>
                  <a:pt x="2469395" y="1598638"/>
                </a:lnTo>
                <a:lnTo>
                  <a:pt x="2465267" y="1551156"/>
                </a:lnTo>
                <a:lnTo>
                  <a:pt x="2458457" y="1504313"/>
                </a:lnTo>
                <a:lnTo>
                  <a:pt x="2449056" y="1458361"/>
                </a:lnTo>
                <a:lnTo>
                  <a:pt x="2437143" y="1413377"/>
                </a:lnTo>
                <a:lnTo>
                  <a:pt x="2422793" y="1369438"/>
                </a:lnTo>
                <a:lnTo>
                  <a:pt x="2406085" y="1326622"/>
                </a:lnTo>
                <a:lnTo>
                  <a:pt x="2387096" y="1285005"/>
                </a:lnTo>
                <a:lnTo>
                  <a:pt x="2365903" y="1244666"/>
                </a:lnTo>
                <a:lnTo>
                  <a:pt x="2342583" y="1205681"/>
                </a:lnTo>
                <a:lnTo>
                  <a:pt x="2317214" y="1168128"/>
                </a:lnTo>
                <a:lnTo>
                  <a:pt x="2289872" y="1132084"/>
                </a:lnTo>
                <a:lnTo>
                  <a:pt x="2260635" y="1097625"/>
                </a:lnTo>
                <a:lnTo>
                  <a:pt x="2229580" y="1064830"/>
                </a:lnTo>
                <a:lnTo>
                  <a:pt x="2196785" y="1033775"/>
                </a:lnTo>
                <a:lnTo>
                  <a:pt x="2162327" y="1004539"/>
                </a:lnTo>
                <a:lnTo>
                  <a:pt x="2126282" y="977197"/>
                </a:lnTo>
                <a:lnTo>
                  <a:pt x="2088729" y="951827"/>
                </a:lnTo>
                <a:lnTo>
                  <a:pt x="2049744" y="928507"/>
                </a:lnTo>
                <a:lnTo>
                  <a:pt x="2009405" y="907314"/>
                </a:lnTo>
                <a:lnTo>
                  <a:pt x="1967789" y="888325"/>
                </a:lnTo>
                <a:lnTo>
                  <a:pt x="1924972" y="871617"/>
                </a:lnTo>
                <a:lnTo>
                  <a:pt x="1881034" y="857268"/>
                </a:lnTo>
                <a:lnTo>
                  <a:pt x="1836050" y="845354"/>
                </a:lnTo>
                <a:lnTo>
                  <a:pt x="1790098" y="835954"/>
                </a:lnTo>
                <a:lnTo>
                  <a:pt x="1743255" y="829143"/>
                </a:lnTo>
                <a:lnTo>
                  <a:pt x="1695598" y="825000"/>
                </a:lnTo>
                <a:lnTo>
                  <a:pt x="1647205" y="823602"/>
                </a:lnTo>
                <a:lnTo>
                  <a:pt x="3073863" y="823602"/>
                </a:lnTo>
                <a:lnTo>
                  <a:pt x="3106336" y="882139"/>
                </a:lnTo>
                <a:lnTo>
                  <a:pt x="3126988" y="922807"/>
                </a:lnTo>
                <a:lnTo>
                  <a:pt x="3146537" y="964114"/>
                </a:lnTo>
                <a:lnTo>
                  <a:pt x="3164966" y="1006040"/>
                </a:lnTo>
                <a:lnTo>
                  <a:pt x="3182254" y="1048565"/>
                </a:lnTo>
                <a:lnTo>
                  <a:pt x="3198381" y="1091672"/>
                </a:lnTo>
                <a:lnTo>
                  <a:pt x="3213330" y="1135340"/>
                </a:lnTo>
                <a:lnTo>
                  <a:pt x="3227080" y="1179549"/>
                </a:lnTo>
                <a:lnTo>
                  <a:pt x="3239612" y="1224282"/>
                </a:lnTo>
                <a:lnTo>
                  <a:pt x="3250907" y="1269517"/>
                </a:lnTo>
                <a:lnTo>
                  <a:pt x="3260946" y="1315237"/>
                </a:lnTo>
                <a:lnTo>
                  <a:pt x="3269709" y="1361422"/>
                </a:lnTo>
                <a:lnTo>
                  <a:pt x="3277176" y="1408052"/>
                </a:lnTo>
                <a:lnTo>
                  <a:pt x="3283329" y="1455108"/>
                </a:lnTo>
                <a:lnTo>
                  <a:pt x="3288149" y="1502569"/>
                </a:lnTo>
                <a:lnTo>
                  <a:pt x="3291615" y="1550419"/>
                </a:lnTo>
                <a:lnTo>
                  <a:pt x="3293712" y="1598812"/>
                </a:lnTo>
                <a:lnTo>
                  <a:pt x="3294411" y="1647205"/>
                </a:lnTo>
                <a:close/>
              </a:path>
            </a:pathLst>
          </a:custGeom>
          <a:solidFill>
            <a:srgbClr val="696969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1435703" y="3358879"/>
            <a:ext cx="3295015" cy="1999614"/>
            <a:chOff x="1435703" y="3358879"/>
            <a:chExt cx="3295015" cy="1999614"/>
          </a:xfrm>
        </p:grpSpPr>
        <p:sp>
          <p:nvSpPr>
            <p:cNvPr id="4" name="object 4"/>
            <p:cNvSpPr/>
            <p:nvPr/>
          </p:nvSpPr>
          <p:spPr>
            <a:xfrm>
              <a:off x="1435703" y="3710987"/>
              <a:ext cx="3295015" cy="1647825"/>
            </a:xfrm>
            <a:custGeom>
              <a:rect l="l" t="t" r="r" b="b"/>
              <a:pathLst>
                <a:path w="3295015" h="1647825">
                  <a:moveTo>
                    <a:pt x="3294411" y="0"/>
                  </a:moveTo>
                  <a:lnTo>
                    <a:pt x="3293709" y="48569"/>
                  </a:lnTo>
                  <a:lnTo>
                    <a:pt x="3291615" y="96787"/>
                  </a:lnTo>
                  <a:lnTo>
                    <a:pt x="3288149" y="144638"/>
                  </a:lnTo>
                  <a:lnTo>
                    <a:pt x="3283329" y="192100"/>
                  </a:lnTo>
                  <a:lnTo>
                    <a:pt x="3277176" y="239157"/>
                  </a:lnTo>
                  <a:lnTo>
                    <a:pt x="3269709" y="285787"/>
                  </a:lnTo>
                  <a:lnTo>
                    <a:pt x="3260946" y="331971"/>
                  </a:lnTo>
                  <a:lnTo>
                    <a:pt x="3250907" y="377691"/>
                  </a:lnTo>
                  <a:lnTo>
                    <a:pt x="3239612" y="422927"/>
                  </a:lnTo>
                  <a:lnTo>
                    <a:pt x="3227080" y="467659"/>
                  </a:lnTo>
                  <a:lnTo>
                    <a:pt x="3213330" y="511869"/>
                  </a:lnTo>
                  <a:lnTo>
                    <a:pt x="3198381" y="555537"/>
                  </a:lnTo>
                  <a:lnTo>
                    <a:pt x="3182253" y="598643"/>
                  </a:lnTo>
                  <a:lnTo>
                    <a:pt x="3164965" y="641169"/>
                  </a:lnTo>
                  <a:lnTo>
                    <a:pt x="3146537" y="683095"/>
                  </a:lnTo>
                  <a:lnTo>
                    <a:pt x="3126987" y="724402"/>
                  </a:lnTo>
                  <a:lnTo>
                    <a:pt x="3106335" y="765070"/>
                  </a:lnTo>
                  <a:lnTo>
                    <a:pt x="3084600" y="805080"/>
                  </a:lnTo>
                  <a:lnTo>
                    <a:pt x="3061802" y="844413"/>
                  </a:lnTo>
                  <a:lnTo>
                    <a:pt x="3037960" y="883050"/>
                  </a:lnTo>
                  <a:lnTo>
                    <a:pt x="3013094" y="920971"/>
                  </a:lnTo>
                  <a:lnTo>
                    <a:pt x="2987221" y="958157"/>
                  </a:lnTo>
                  <a:lnTo>
                    <a:pt x="2960363" y="994588"/>
                  </a:lnTo>
                  <a:lnTo>
                    <a:pt x="2932538" y="1030246"/>
                  </a:lnTo>
                  <a:lnTo>
                    <a:pt x="2903765" y="1065110"/>
                  </a:lnTo>
                  <a:lnTo>
                    <a:pt x="2874064" y="1099163"/>
                  </a:lnTo>
                  <a:lnTo>
                    <a:pt x="2843454" y="1132383"/>
                  </a:lnTo>
                  <a:lnTo>
                    <a:pt x="2811955" y="1164753"/>
                  </a:lnTo>
                  <a:lnTo>
                    <a:pt x="2779585" y="1196252"/>
                  </a:lnTo>
                  <a:lnTo>
                    <a:pt x="2746364" y="1226862"/>
                  </a:lnTo>
                  <a:lnTo>
                    <a:pt x="2712312" y="1256563"/>
                  </a:lnTo>
                  <a:lnTo>
                    <a:pt x="2677447" y="1285336"/>
                  </a:lnTo>
                  <a:lnTo>
                    <a:pt x="2641789" y="1313161"/>
                  </a:lnTo>
                  <a:lnTo>
                    <a:pt x="2605358" y="1340019"/>
                  </a:lnTo>
                  <a:lnTo>
                    <a:pt x="2568172" y="1365891"/>
                  </a:lnTo>
                  <a:lnTo>
                    <a:pt x="2530251" y="1390758"/>
                  </a:lnTo>
                  <a:lnTo>
                    <a:pt x="2491615" y="1414600"/>
                  </a:lnTo>
                  <a:lnTo>
                    <a:pt x="2452282" y="1437398"/>
                  </a:lnTo>
                  <a:lnTo>
                    <a:pt x="2412271" y="1459132"/>
                  </a:lnTo>
                  <a:lnTo>
                    <a:pt x="2371603" y="1479784"/>
                  </a:lnTo>
                  <a:lnTo>
                    <a:pt x="2330296" y="1499334"/>
                  </a:lnTo>
                  <a:lnTo>
                    <a:pt x="2288371" y="1517762"/>
                  </a:lnTo>
                  <a:lnTo>
                    <a:pt x="2245845" y="1535050"/>
                  </a:lnTo>
                  <a:lnTo>
                    <a:pt x="2202738" y="1551178"/>
                  </a:lnTo>
                  <a:lnTo>
                    <a:pt x="2159071" y="1566126"/>
                  </a:lnTo>
                  <a:lnTo>
                    <a:pt x="2114861" y="1579876"/>
                  </a:lnTo>
                  <a:lnTo>
                    <a:pt x="2070128" y="1592409"/>
                  </a:lnTo>
                  <a:lnTo>
                    <a:pt x="2024893" y="1603703"/>
                  </a:lnTo>
                  <a:lnTo>
                    <a:pt x="1979173" y="1613742"/>
                  </a:lnTo>
                  <a:lnTo>
                    <a:pt x="1932988" y="1622505"/>
                  </a:lnTo>
                  <a:lnTo>
                    <a:pt x="1886359" y="1629972"/>
                  </a:lnTo>
                  <a:lnTo>
                    <a:pt x="1839302" y="1636125"/>
                  </a:lnTo>
                  <a:lnTo>
                    <a:pt x="1791839" y="1640944"/>
                  </a:lnTo>
                  <a:lnTo>
                    <a:pt x="1743989" y="1644411"/>
                  </a:lnTo>
                  <a:lnTo>
                    <a:pt x="1695767" y="1646505"/>
                  </a:lnTo>
                  <a:lnTo>
                    <a:pt x="1647208" y="1647207"/>
                  </a:lnTo>
                  <a:lnTo>
                    <a:pt x="1598638" y="1646504"/>
                  </a:lnTo>
                  <a:lnTo>
                    <a:pt x="1550419" y="1644410"/>
                  </a:lnTo>
                  <a:lnTo>
                    <a:pt x="1502569" y="1640944"/>
                  </a:lnTo>
                  <a:lnTo>
                    <a:pt x="1455106" y="1636125"/>
                  </a:lnTo>
                  <a:lnTo>
                    <a:pt x="1408050" y="1629971"/>
                  </a:lnTo>
                  <a:lnTo>
                    <a:pt x="1361420" y="1622504"/>
                  </a:lnTo>
                  <a:lnTo>
                    <a:pt x="1315235" y="1613741"/>
                  </a:lnTo>
                  <a:lnTo>
                    <a:pt x="1269515" y="1603703"/>
                  </a:lnTo>
                  <a:lnTo>
                    <a:pt x="1224280" y="1592408"/>
                  </a:lnTo>
                  <a:lnTo>
                    <a:pt x="1179547" y="1579875"/>
                  </a:lnTo>
                  <a:lnTo>
                    <a:pt x="1135338" y="1566125"/>
                  </a:lnTo>
                  <a:lnTo>
                    <a:pt x="1091670" y="1551176"/>
                  </a:lnTo>
                  <a:lnTo>
                    <a:pt x="1048563" y="1535049"/>
                  </a:lnTo>
                  <a:lnTo>
                    <a:pt x="1006038" y="1517761"/>
                  </a:lnTo>
                  <a:lnTo>
                    <a:pt x="964112" y="1499332"/>
                  </a:lnTo>
                  <a:lnTo>
                    <a:pt x="922805" y="1479782"/>
                  </a:lnTo>
                  <a:lnTo>
                    <a:pt x="882137" y="1459130"/>
                  </a:lnTo>
                  <a:lnTo>
                    <a:pt x="842127" y="1437396"/>
                  </a:lnTo>
                  <a:lnTo>
                    <a:pt x="802794" y="1414598"/>
                  </a:lnTo>
                  <a:lnTo>
                    <a:pt x="764157" y="1390756"/>
                  </a:lnTo>
                  <a:lnTo>
                    <a:pt x="726236" y="1365889"/>
                  </a:lnTo>
                  <a:lnTo>
                    <a:pt x="689050" y="1340017"/>
                  </a:lnTo>
                  <a:lnTo>
                    <a:pt x="652619" y="1313159"/>
                  </a:lnTo>
                  <a:lnTo>
                    <a:pt x="616962" y="1285333"/>
                  </a:lnTo>
                  <a:lnTo>
                    <a:pt x="582097" y="1256561"/>
                  </a:lnTo>
                  <a:lnTo>
                    <a:pt x="548045" y="1226860"/>
                  </a:lnTo>
                  <a:lnTo>
                    <a:pt x="514824" y="1196250"/>
                  </a:lnTo>
                  <a:lnTo>
                    <a:pt x="482454" y="1164750"/>
                  </a:lnTo>
                  <a:lnTo>
                    <a:pt x="450955" y="1132381"/>
                  </a:lnTo>
                  <a:lnTo>
                    <a:pt x="420345" y="1099160"/>
                  </a:lnTo>
                  <a:lnTo>
                    <a:pt x="390644" y="1065108"/>
                  </a:lnTo>
                  <a:lnTo>
                    <a:pt x="361872" y="1030243"/>
                  </a:lnTo>
                  <a:lnTo>
                    <a:pt x="334047" y="994585"/>
                  </a:lnTo>
                  <a:lnTo>
                    <a:pt x="307188" y="958154"/>
                  </a:lnTo>
                  <a:lnTo>
                    <a:pt x="281316" y="920968"/>
                  </a:lnTo>
                  <a:lnTo>
                    <a:pt x="256449" y="883047"/>
                  </a:lnTo>
                  <a:lnTo>
                    <a:pt x="232608" y="844411"/>
                  </a:lnTo>
                  <a:lnTo>
                    <a:pt x="220548" y="823604"/>
                  </a:lnTo>
                  <a:lnTo>
                    <a:pt x="1647206" y="823604"/>
                  </a:lnTo>
                  <a:lnTo>
                    <a:pt x="1695599" y="822206"/>
                  </a:lnTo>
                  <a:lnTo>
                    <a:pt x="1743255" y="818063"/>
                  </a:lnTo>
                  <a:lnTo>
                    <a:pt x="1790098" y="811252"/>
                  </a:lnTo>
                  <a:lnTo>
                    <a:pt x="1836051" y="801852"/>
                  </a:lnTo>
                  <a:lnTo>
                    <a:pt x="1881035" y="789938"/>
                  </a:lnTo>
                  <a:lnTo>
                    <a:pt x="1924973" y="775589"/>
                  </a:lnTo>
                  <a:lnTo>
                    <a:pt x="1967789" y="758881"/>
                  </a:lnTo>
                  <a:lnTo>
                    <a:pt x="2009406" y="739892"/>
                  </a:lnTo>
                  <a:lnTo>
                    <a:pt x="2049745" y="718698"/>
                  </a:lnTo>
                  <a:lnTo>
                    <a:pt x="2088730" y="695378"/>
                  </a:lnTo>
                  <a:lnTo>
                    <a:pt x="2126283" y="670009"/>
                  </a:lnTo>
                  <a:lnTo>
                    <a:pt x="2162328" y="642667"/>
                  </a:lnTo>
                  <a:lnTo>
                    <a:pt x="2196786" y="613430"/>
                  </a:lnTo>
                  <a:lnTo>
                    <a:pt x="2229581" y="582376"/>
                  </a:lnTo>
                  <a:lnTo>
                    <a:pt x="2260636" y="549581"/>
                  </a:lnTo>
                  <a:lnTo>
                    <a:pt x="2289872" y="515122"/>
                  </a:lnTo>
                  <a:lnTo>
                    <a:pt x="2317214" y="479078"/>
                  </a:lnTo>
                  <a:lnTo>
                    <a:pt x="2342584" y="441524"/>
                  </a:lnTo>
                  <a:lnTo>
                    <a:pt x="2365904" y="402540"/>
                  </a:lnTo>
                  <a:lnTo>
                    <a:pt x="2387097" y="362200"/>
                  </a:lnTo>
                  <a:lnTo>
                    <a:pt x="2406086" y="320584"/>
                  </a:lnTo>
                  <a:lnTo>
                    <a:pt x="2422794" y="277768"/>
                  </a:lnTo>
                  <a:lnTo>
                    <a:pt x="2437143" y="233829"/>
                  </a:lnTo>
                  <a:lnTo>
                    <a:pt x="2449057" y="188845"/>
                  </a:lnTo>
                  <a:lnTo>
                    <a:pt x="2458457" y="142893"/>
                  </a:lnTo>
                  <a:lnTo>
                    <a:pt x="2465267" y="96050"/>
                  </a:lnTo>
                  <a:lnTo>
                    <a:pt x="2469410" y="48394"/>
                  </a:lnTo>
                  <a:lnTo>
                    <a:pt x="2470808" y="1"/>
                  </a:lnTo>
                  <a:lnTo>
                    <a:pt x="3294411" y="0"/>
                  </a:lnTo>
                  <a:close/>
                </a:path>
                <a:path w="3295015" h="1647825">
                  <a:moveTo>
                    <a:pt x="0" y="1"/>
                  </a:moveTo>
                  <a:lnTo>
                    <a:pt x="823603" y="1"/>
                  </a:lnTo>
                  <a:lnTo>
                    <a:pt x="825016" y="48569"/>
                  </a:lnTo>
                  <a:lnTo>
                    <a:pt x="829144" y="96050"/>
                  </a:lnTo>
                  <a:lnTo>
                    <a:pt x="835954" y="142894"/>
                  </a:lnTo>
                  <a:lnTo>
                    <a:pt x="845355" y="188846"/>
                  </a:lnTo>
                  <a:lnTo>
                    <a:pt x="857268" y="233830"/>
                  </a:lnTo>
                  <a:lnTo>
                    <a:pt x="871618" y="277768"/>
                  </a:lnTo>
                  <a:lnTo>
                    <a:pt x="888326" y="320584"/>
                  </a:lnTo>
                  <a:lnTo>
                    <a:pt x="907315" y="362201"/>
                  </a:lnTo>
                  <a:lnTo>
                    <a:pt x="928508" y="402540"/>
                  </a:lnTo>
                  <a:lnTo>
                    <a:pt x="951828" y="441525"/>
                  </a:lnTo>
                  <a:lnTo>
                    <a:pt x="977197" y="479078"/>
                  </a:lnTo>
                  <a:lnTo>
                    <a:pt x="1004539" y="515123"/>
                  </a:lnTo>
                  <a:lnTo>
                    <a:pt x="1033776" y="549581"/>
                  </a:lnTo>
                  <a:lnTo>
                    <a:pt x="1064830" y="582376"/>
                  </a:lnTo>
                  <a:lnTo>
                    <a:pt x="1097626" y="613431"/>
                  </a:lnTo>
                  <a:lnTo>
                    <a:pt x="1132084" y="642668"/>
                  </a:lnTo>
                  <a:lnTo>
                    <a:pt x="1168129" y="670009"/>
                  </a:lnTo>
                  <a:lnTo>
                    <a:pt x="1205682" y="695379"/>
                  </a:lnTo>
                  <a:lnTo>
                    <a:pt x="1244667" y="718699"/>
                  </a:lnTo>
                  <a:lnTo>
                    <a:pt x="1285006" y="739892"/>
                  </a:lnTo>
                  <a:lnTo>
                    <a:pt x="1326622" y="758881"/>
                  </a:lnTo>
                  <a:lnTo>
                    <a:pt x="1369438" y="775589"/>
                  </a:lnTo>
                  <a:lnTo>
                    <a:pt x="1413377" y="789938"/>
                  </a:lnTo>
                  <a:lnTo>
                    <a:pt x="1458361" y="801852"/>
                  </a:lnTo>
                  <a:lnTo>
                    <a:pt x="1504313" y="811253"/>
                  </a:lnTo>
                  <a:lnTo>
                    <a:pt x="1551156" y="818063"/>
                  </a:lnTo>
                  <a:lnTo>
                    <a:pt x="1598813" y="822206"/>
                  </a:lnTo>
                  <a:lnTo>
                    <a:pt x="1647206" y="823604"/>
                  </a:lnTo>
                  <a:lnTo>
                    <a:pt x="220548" y="823604"/>
                  </a:lnTo>
                  <a:lnTo>
                    <a:pt x="188075" y="765067"/>
                  </a:lnTo>
                  <a:lnTo>
                    <a:pt x="167423" y="724399"/>
                  </a:lnTo>
                  <a:lnTo>
                    <a:pt x="147874" y="683092"/>
                  </a:lnTo>
                  <a:lnTo>
                    <a:pt x="129445" y="641167"/>
                  </a:lnTo>
                  <a:lnTo>
                    <a:pt x="112157" y="598641"/>
                  </a:lnTo>
                  <a:lnTo>
                    <a:pt x="96029" y="555534"/>
                  </a:lnTo>
                  <a:lnTo>
                    <a:pt x="81081" y="511867"/>
                  </a:lnTo>
                  <a:lnTo>
                    <a:pt x="67331" y="467657"/>
                  </a:lnTo>
                  <a:lnTo>
                    <a:pt x="54799" y="422925"/>
                  </a:lnTo>
                  <a:lnTo>
                    <a:pt x="43504" y="377689"/>
                  </a:lnTo>
                  <a:lnTo>
                    <a:pt x="33465" y="331969"/>
                  </a:lnTo>
                  <a:lnTo>
                    <a:pt x="24702" y="285785"/>
                  </a:lnTo>
                  <a:lnTo>
                    <a:pt x="17235" y="239155"/>
                  </a:lnTo>
                  <a:lnTo>
                    <a:pt x="11082" y="192099"/>
                  </a:lnTo>
                  <a:lnTo>
                    <a:pt x="6262" y="144638"/>
                  </a:lnTo>
                  <a:lnTo>
                    <a:pt x="2796" y="96787"/>
                  </a:lnTo>
                  <a:lnTo>
                    <a:pt x="699" y="48394"/>
                  </a:lnTo>
                  <a:lnTo>
                    <a:pt x="0" y="1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2699099" y="3358879"/>
              <a:ext cx="768350" cy="704215"/>
            </a:xfrm>
            <a:custGeom>
              <a:rect l="l" t="t" r="r" b="b"/>
              <a:pathLst>
                <a:path w="768350" h="704214">
                  <a:moveTo>
                    <a:pt x="262008" y="398247"/>
                  </a:moveTo>
                  <a:lnTo>
                    <a:pt x="215360" y="370245"/>
                  </a:lnTo>
                  <a:lnTo>
                    <a:pt x="170266" y="340687"/>
                  </a:lnTo>
                  <a:lnTo>
                    <a:pt x="127505" y="307241"/>
                  </a:lnTo>
                  <a:lnTo>
                    <a:pt x="88631" y="268349"/>
                  </a:lnTo>
                  <a:lnTo>
                    <a:pt x="62975" y="234125"/>
                  </a:lnTo>
                  <a:lnTo>
                    <a:pt x="41206" y="195234"/>
                  </a:lnTo>
                  <a:lnTo>
                    <a:pt x="34208" y="182011"/>
                  </a:lnTo>
                  <a:lnTo>
                    <a:pt x="27988" y="168010"/>
                  </a:lnTo>
                  <a:lnTo>
                    <a:pt x="23324" y="152453"/>
                  </a:lnTo>
                  <a:lnTo>
                    <a:pt x="17881" y="136119"/>
                  </a:lnTo>
                  <a:lnTo>
                    <a:pt x="6997" y="84005"/>
                  </a:lnTo>
                  <a:lnTo>
                    <a:pt x="3109" y="45891"/>
                  </a:lnTo>
                  <a:lnTo>
                    <a:pt x="2332" y="25668"/>
                  </a:lnTo>
                  <a:lnTo>
                    <a:pt x="0" y="0"/>
                  </a:lnTo>
                  <a:lnTo>
                    <a:pt x="25656" y="5444"/>
                  </a:lnTo>
                  <a:lnTo>
                    <a:pt x="195923" y="45113"/>
                  </a:lnTo>
                  <a:lnTo>
                    <a:pt x="239462" y="45113"/>
                  </a:lnTo>
                  <a:lnTo>
                    <a:pt x="238684" y="49002"/>
                  </a:lnTo>
                  <a:lnTo>
                    <a:pt x="236352" y="51336"/>
                  </a:lnTo>
                  <a:lnTo>
                    <a:pt x="43538" y="51336"/>
                  </a:lnTo>
                  <a:lnTo>
                    <a:pt x="45093" y="66114"/>
                  </a:lnTo>
                  <a:lnTo>
                    <a:pt x="46648" y="81671"/>
                  </a:lnTo>
                  <a:lnTo>
                    <a:pt x="48980" y="95672"/>
                  </a:lnTo>
                  <a:lnTo>
                    <a:pt x="52868" y="110451"/>
                  </a:lnTo>
                  <a:lnTo>
                    <a:pt x="55978" y="123674"/>
                  </a:lnTo>
                  <a:lnTo>
                    <a:pt x="59865" y="137675"/>
                  </a:lnTo>
                  <a:lnTo>
                    <a:pt x="64530" y="149342"/>
                  </a:lnTo>
                  <a:lnTo>
                    <a:pt x="69195" y="161787"/>
                  </a:lnTo>
                  <a:lnTo>
                    <a:pt x="74637" y="172677"/>
                  </a:lnTo>
                  <a:lnTo>
                    <a:pt x="79302" y="183567"/>
                  </a:lnTo>
                  <a:lnTo>
                    <a:pt x="91741" y="204568"/>
                  </a:lnTo>
                  <a:lnTo>
                    <a:pt x="118953" y="241903"/>
                  </a:lnTo>
                  <a:lnTo>
                    <a:pt x="148497" y="272239"/>
                  </a:lnTo>
                  <a:lnTo>
                    <a:pt x="199033" y="311908"/>
                  </a:lnTo>
                  <a:lnTo>
                    <a:pt x="253456" y="346910"/>
                  </a:lnTo>
                  <a:lnTo>
                    <a:pt x="307361" y="346910"/>
                  </a:lnTo>
                  <a:lnTo>
                    <a:pt x="309434" y="348466"/>
                  </a:lnTo>
                  <a:lnTo>
                    <a:pt x="314099" y="351577"/>
                  </a:lnTo>
                  <a:lnTo>
                    <a:pt x="316432" y="352355"/>
                  </a:lnTo>
                  <a:lnTo>
                    <a:pt x="582328" y="352355"/>
                  </a:lnTo>
                  <a:lnTo>
                    <a:pt x="576885" y="356244"/>
                  </a:lnTo>
                  <a:lnTo>
                    <a:pt x="554339" y="370245"/>
                  </a:lnTo>
                  <a:lnTo>
                    <a:pt x="537493" y="380357"/>
                  </a:lnTo>
                  <a:lnTo>
                    <a:pt x="272893" y="380357"/>
                  </a:lnTo>
                  <a:lnTo>
                    <a:pt x="262008" y="398247"/>
                  </a:lnTo>
                  <a:close/>
                </a:path>
                <a:path w="768350" h="704214">
                  <a:moveTo>
                    <a:pt x="766649" y="44336"/>
                  </a:moveTo>
                  <a:lnTo>
                    <a:pt x="575330" y="44336"/>
                  </a:lnTo>
                  <a:lnTo>
                    <a:pt x="583883" y="42780"/>
                  </a:lnTo>
                  <a:lnTo>
                    <a:pt x="743265" y="5444"/>
                  </a:lnTo>
                  <a:lnTo>
                    <a:pt x="768144" y="0"/>
                  </a:lnTo>
                  <a:lnTo>
                    <a:pt x="767366" y="25668"/>
                  </a:lnTo>
                  <a:lnTo>
                    <a:pt x="766649" y="44336"/>
                  </a:lnTo>
                  <a:close/>
                </a:path>
                <a:path w="768350" h="704214">
                  <a:moveTo>
                    <a:pt x="239462" y="45113"/>
                  </a:moveTo>
                  <a:lnTo>
                    <a:pt x="195923" y="45113"/>
                  </a:lnTo>
                  <a:lnTo>
                    <a:pt x="199033" y="17889"/>
                  </a:lnTo>
                  <a:lnTo>
                    <a:pt x="572998" y="17889"/>
                  </a:lnTo>
                  <a:lnTo>
                    <a:pt x="574850" y="38891"/>
                  </a:lnTo>
                  <a:lnTo>
                    <a:pt x="252679" y="38891"/>
                  </a:lnTo>
                  <a:lnTo>
                    <a:pt x="243349" y="41224"/>
                  </a:lnTo>
                  <a:lnTo>
                    <a:pt x="241794" y="43558"/>
                  </a:lnTo>
                  <a:lnTo>
                    <a:pt x="239462" y="45113"/>
                  </a:lnTo>
                  <a:close/>
                </a:path>
                <a:path w="768350" h="704214">
                  <a:moveTo>
                    <a:pt x="582328" y="352355"/>
                  </a:moveTo>
                  <a:lnTo>
                    <a:pt x="323429" y="352355"/>
                  </a:lnTo>
                  <a:lnTo>
                    <a:pt x="325761" y="351577"/>
                  </a:lnTo>
                  <a:lnTo>
                    <a:pt x="329649" y="350021"/>
                  </a:lnTo>
                  <a:lnTo>
                    <a:pt x="331981" y="347688"/>
                  </a:lnTo>
                  <a:lnTo>
                    <a:pt x="333536" y="345354"/>
                  </a:lnTo>
                  <a:lnTo>
                    <a:pt x="335091" y="339132"/>
                  </a:lnTo>
                  <a:lnTo>
                    <a:pt x="335868" y="336798"/>
                  </a:lnTo>
                  <a:lnTo>
                    <a:pt x="335091" y="332909"/>
                  </a:lnTo>
                  <a:lnTo>
                    <a:pt x="334313" y="330576"/>
                  </a:lnTo>
                  <a:lnTo>
                    <a:pt x="332758" y="327464"/>
                  </a:lnTo>
                  <a:lnTo>
                    <a:pt x="323429" y="312686"/>
                  </a:lnTo>
                  <a:lnTo>
                    <a:pt x="314099" y="297129"/>
                  </a:lnTo>
                  <a:lnTo>
                    <a:pt x="293885" y="249682"/>
                  </a:lnTo>
                  <a:lnTo>
                    <a:pt x="279890" y="199901"/>
                  </a:lnTo>
                  <a:lnTo>
                    <a:pt x="270561" y="129119"/>
                  </a:lnTo>
                  <a:lnTo>
                    <a:pt x="269006" y="54447"/>
                  </a:lnTo>
                  <a:lnTo>
                    <a:pt x="268228" y="52114"/>
                  </a:lnTo>
                  <a:lnTo>
                    <a:pt x="266673" y="49002"/>
                  </a:lnTo>
                  <a:lnTo>
                    <a:pt x="265896" y="45891"/>
                  </a:lnTo>
                  <a:lnTo>
                    <a:pt x="262008" y="42002"/>
                  </a:lnTo>
                  <a:lnTo>
                    <a:pt x="258898" y="40446"/>
                  </a:lnTo>
                  <a:lnTo>
                    <a:pt x="252679" y="38891"/>
                  </a:lnTo>
                  <a:lnTo>
                    <a:pt x="574850" y="38891"/>
                  </a:lnTo>
                  <a:lnTo>
                    <a:pt x="575330" y="44336"/>
                  </a:lnTo>
                  <a:lnTo>
                    <a:pt x="766649" y="44336"/>
                  </a:lnTo>
                  <a:lnTo>
                    <a:pt x="766589" y="45891"/>
                  </a:lnTo>
                  <a:lnTo>
                    <a:pt x="765936" y="51336"/>
                  </a:lnTo>
                  <a:lnTo>
                    <a:pt x="726160" y="51336"/>
                  </a:lnTo>
                  <a:lnTo>
                    <a:pt x="616536" y="75448"/>
                  </a:lnTo>
                  <a:lnTo>
                    <a:pt x="620777" y="84782"/>
                  </a:lnTo>
                  <a:lnTo>
                    <a:pt x="576885" y="84782"/>
                  </a:lnTo>
                  <a:lnTo>
                    <a:pt x="576108" y="122118"/>
                  </a:lnTo>
                  <a:lnTo>
                    <a:pt x="568333" y="192123"/>
                  </a:lnTo>
                  <a:lnTo>
                    <a:pt x="559004" y="241125"/>
                  </a:lnTo>
                  <a:lnTo>
                    <a:pt x="549674" y="272239"/>
                  </a:lnTo>
                  <a:lnTo>
                    <a:pt x="545009" y="287795"/>
                  </a:lnTo>
                  <a:lnTo>
                    <a:pt x="538789" y="301796"/>
                  </a:lnTo>
                  <a:lnTo>
                    <a:pt x="532569" y="316575"/>
                  </a:lnTo>
                  <a:lnTo>
                    <a:pt x="527127" y="330576"/>
                  </a:lnTo>
                  <a:lnTo>
                    <a:pt x="520130" y="344577"/>
                  </a:lnTo>
                  <a:lnTo>
                    <a:pt x="593212" y="344577"/>
                  </a:lnTo>
                  <a:lnTo>
                    <a:pt x="582328" y="352355"/>
                  </a:lnTo>
                  <a:close/>
                </a:path>
                <a:path w="768350" h="704214">
                  <a:moveTo>
                    <a:pt x="177264" y="118229"/>
                  </a:moveTo>
                  <a:lnTo>
                    <a:pt x="141500" y="101117"/>
                  </a:lnTo>
                  <a:lnTo>
                    <a:pt x="153162" y="75448"/>
                  </a:lnTo>
                  <a:lnTo>
                    <a:pt x="43538" y="51336"/>
                  </a:lnTo>
                  <a:lnTo>
                    <a:pt x="236352" y="51336"/>
                  </a:lnTo>
                  <a:lnTo>
                    <a:pt x="236352" y="79338"/>
                  </a:lnTo>
                  <a:lnTo>
                    <a:pt x="195146" y="79338"/>
                  </a:lnTo>
                  <a:lnTo>
                    <a:pt x="177264" y="118229"/>
                  </a:lnTo>
                  <a:close/>
                </a:path>
                <a:path w="768350" h="704214">
                  <a:moveTo>
                    <a:pt x="593212" y="344577"/>
                  </a:moveTo>
                  <a:lnTo>
                    <a:pt x="520130" y="344577"/>
                  </a:lnTo>
                  <a:lnTo>
                    <a:pt x="555894" y="322019"/>
                  </a:lnTo>
                  <a:lnTo>
                    <a:pt x="572221" y="310352"/>
                  </a:lnTo>
                  <a:lnTo>
                    <a:pt x="589325" y="297907"/>
                  </a:lnTo>
                  <a:lnTo>
                    <a:pt x="605652" y="285462"/>
                  </a:lnTo>
                  <a:lnTo>
                    <a:pt x="620424" y="271461"/>
                  </a:lnTo>
                  <a:lnTo>
                    <a:pt x="635973" y="257460"/>
                  </a:lnTo>
                  <a:lnTo>
                    <a:pt x="649968" y="241903"/>
                  </a:lnTo>
                  <a:lnTo>
                    <a:pt x="664740" y="224013"/>
                  </a:lnTo>
                  <a:lnTo>
                    <a:pt x="677180" y="204568"/>
                  </a:lnTo>
                  <a:lnTo>
                    <a:pt x="688842" y="183567"/>
                  </a:lnTo>
                  <a:lnTo>
                    <a:pt x="695062" y="172677"/>
                  </a:lnTo>
                  <a:lnTo>
                    <a:pt x="699726" y="161787"/>
                  </a:lnTo>
                  <a:lnTo>
                    <a:pt x="704391" y="149342"/>
                  </a:lnTo>
                  <a:lnTo>
                    <a:pt x="709056" y="137675"/>
                  </a:lnTo>
                  <a:lnTo>
                    <a:pt x="712943" y="123674"/>
                  </a:lnTo>
                  <a:lnTo>
                    <a:pt x="716053" y="110451"/>
                  </a:lnTo>
                  <a:lnTo>
                    <a:pt x="719163" y="95672"/>
                  </a:lnTo>
                  <a:lnTo>
                    <a:pt x="722273" y="81671"/>
                  </a:lnTo>
                  <a:lnTo>
                    <a:pt x="724605" y="66114"/>
                  </a:lnTo>
                  <a:lnTo>
                    <a:pt x="726160" y="51336"/>
                  </a:lnTo>
                  <a:lnTo>
                    <a:pt x="765936" y="51336"/>
                  </a:lnTo>
                  <a:lnTo>
                    <a:pt x="758814" y="102672"/>
                  </a:lnTo>
                  <a:lnTo>
                    <a:pt x="750262" y="136119"/>
                  </a:lnTo>
                  <a:lnTo>
                    <a:pt x="746375" y="152453"/>
                  </a:lnTo>
                  <a:lnTo>
                    <a:pt x="740155" y="168010"/>
                  </a:lnTo>
                  <a:lnTo>
                    <a:pt x="734713" y="182011"/>
                  </a:lnTo>
                  <a:lnTo>
                    <a:pt x="727715" y="195234"/>
                  </a:lnTo>
                  <a:lnTo>
                    <a:pt x="705946" y="234125"/>
                  </a:lnTo>
                  <a:lnTo>
                    <a:pt x="679512" y="268349"/>
                  </a:lnTo>
                  <a:lnTo>
                    <a:pt x="641416" y="307241"/>
                  </a:lnTo>
                  <a:lnTo>
                    <a:pt x="620424" y="325131"/>
                  </a:lnTo>
                  <a:lnTo>
                    <a:pt x="593212" y="344577"/>
                  </a:lnTo>
                  <a:close/>
                </a:path>
                <a:path w="768350" h="704214">
                  <a:moveTo>
                    <a:pt x="307361" y="346910"/>
                  </a:moveTo>
                  <a:lnTo>
                    <a:pt x="253456" y="346910"/>
                  </a:lnTo>
                  <a:lnTo>
                    <a:pt x="245681" y="332909"/>
                  </a:lnTo>
                  <a:lnTo>
                    <a:pt x="227022" y="288573"/>
                  </a:lnTo>
                  <a:lnTo>
                    <a:pt x="222357" y="272239"/>
                  </a:lnTo>
                  <a:lnTo>
                    <a:pt x="216915" y="257460"/>
                  </a:lnTo>
                  <a:lnTo>
                    <a:pt x="213027" y="240348"/>
                  </a:lnTo>
                  <a:lnTo>
                    <a:pt x="205253" y="207679"/>
                  </a:lnTo>
                  <a:lnTo>
                    <a:pt x="200588" y="171899"/>
                  </a:lnTo>
                  <a:lnTo>
                    <a:pt x="199033" y="154009"/>
                  </a:lnTo>
                  <a:lnTo>
                    <a:pt x="196700" y="135341"/>
                  </a:lnTo>
                  <a:lnTo>
                    <a:pt x="195923" y="117451"/>
                  </a:lnTo>
                  <a:lnTo>
                    <a:pt x="195146" y="79338"/>
                  </a:lnTo>
                  <a:lnTo>
                    <a:pt x="236352" y="79338"/>
                  </a:lnTo>
                  <a:lnTo>
                    <a:pt x="236352" y="93339"/>
                  </a:lnTo>
                  <a:lnTo>
                    <a:pt x="238684" y="132230"/>
                  </a:lnTo>
                  <a:lnTo>
                    <a:pt x="244904" y="188233"/>
                  </a:lnTo>
                  <a:lnTo>
                    <a:pt x="257343" y="242681"/>
                  </a:lnTo>
                  <a:lnTo>
                    <a:pt x="270561" y="278461"/>
                  </a:lnTo>
                  <a:lnTo>
                    <a:pt x="306324" y="346132"/>
                  </a:lnTo>
                  <a:lnTo>
                    <a:pt x="307361" y="346910"/>
                  </a:lnTo>
                  <a:close/>
                </a:path>
                <a:path w="768350" h="704214">
                  <a:moveTo>
                    <a:pt x="591657" y="118229"/>
                  </a:moveTo>
                  <a:lnTo>
                    <a:pt x="576885" y="84782"/>
                  </a:lnTo>
                  <a:lnTo>
                    <a:pt x="620777" y="84782"/>
                  </a:lnTo>
                  <a:lnTo>
                    <a:pt x="628199" y="101117"/>
                  </a:lnTo>
                  <a:lnTo>
                    <a:pt x="591657" y="118229"/>
                  </a:lnTo>
                  <a:close/>
                </a:path>
                <a:path w="768350" h="704214">
                  <a:moveTo>
                    <a:pt x="428388" y="465140"/>
                  </a:moveTo>
                  <a:lnTo>
                    <a:pt x="343643" y="465140"/>
                  </a:lnTo>
                  <a:lnTo>
                    <a:pt x="324206" y="445694"/>
                  </a:lnTo>
                  <a:lnTo>
                    <a:pt x="305547" y="424693"/>
                  </a:lnTo>
                  <a:lnTo>
                    <a:pt x="288442" y="403692"/>
                  </a:lnTo>
                  <a:lnTo>
                    <a:pt x="272893" y="380357"/>
                  </a:lnTo>
                  <a:lnTo>
                    <a:pt x="537493" y="380357"/>
                  </a:lnTo>
                  <a:lnTo>
                    <a:pt x="534902" y="381912"/>
                  </a:lnTo>
                  <a:lnTo>
                    <a:pt x="497583" y="381912"/>
                  </a:lnTo>
                  <a:lnTo>
                    <a:pt x="482033" y="405247"/>
                  </a:lnTo>
                  <a:lnTo>
                    <a:pt x="465707" y="426248"/>
                  </a:lnTo>
                  <a:lnTo>
                    <a:pt x="447825" y="446472"/>
                  </a:lnTo>
                  <a:lnTo>
                    <a:pt x="428388" y="465140"/>
                  </a:lnTo>
                  <a:close/>
                </a:path>
                <a:path w="768350" h="704214">
                  <a:moveTo>
                    <a:pt x="507690" y="398247"/>
                  </a:moveTo>
                  <a:lnTo>
                    <a:pt x="497583" y="381912"/>
                  </a:lnTo>
                  <a:lnTo>
                    <a:pt x="534902" y="381912"/>
                  </a:lnTo>
                  <a:lnTo>
                    <a:pt x="507690" y="398247"/>
                  </a:lnTo>
                  <a:close/>
                </a:path>
                <a:path w="768350" h="704214">
                  <a:moveTo>
                    <a:pt x="446270" y="518032"/>
                  </a:moveTo>
                  <a:lnTo>
                    <a:pt x="324984" y="518032"/>
                  </a:lnTo>
                  <a:lnTo>
                    <a:pt x="320319" y="516476"/>
                  </a:lnTo>
                  <a:lnTo>
                    <a:pt x="314877" y="514143"/>
                  </a:lnTo>
                  <a:lnTo>
                    <a:pt x="305547" y="502475"/>
                  </a:lnTo>
                  <a:lnTo>
                    <a:pt x="303992" y="497030"/>
                  </a:lnTo>
                  <a:lnTo>
                    <a:pt x="303215" y="492364"/>
                  </a:lnTo>
                  <a:lnTo>
                    <a:pt x="303992" y="486141"/>
                  </a:lnTo>
                  <a:lnTo>
                    <a:pt x="305547" y="482252"/>
                  </a:lnTo>
                  <a:lnTo>
                    <a:pt x="308657" y="476807"/>
                  </a:lnTo>
                  <a:lnTo>
                    <a:pt x="311767" y="473696"/>
                  </a:lnTo>
                  <a:lnTo>
                    <a:pt x="314877" y="469806"/>
                  </a:lnTo>
                  <a:lnTo>
                    <a:pt x="320319" y="467473"/>
                  </a:lnTo>
                  <a:lnTo>
                    <a:pt x="324984" y="465918"/>
                  </a:lnTo>
                  <a:lnTo>
                    <a:pt x="330426" y="465140"/>
                  </a:lnTo>
                  <a:lnTo>
                    <a:pt x="440827" y="465140"/>
                  </a:lnTo>
                  <a:lnTo>
                    <a:pt x="467261" y="486141"/>
                  </a:lnTo>
                  <a:lnTo>
                    <a:pt x="467261" y="497030"/>
                  </a:lnTo>
                  <a:lnTo>
                    <a:pt x="465707" y="502475"/>
                  </a:lnTo>
                  <a:lnTo>
                    <a:pt x="459487" y="510254"/>
                  </a:lnTo>
                  <a:lnTo>
                    <a:pt x="455599" y="514143"/>
                  </a:lnTo>
                  <a:lnTo>
                    <a:pt x="450935" y="516476"/>
                  </a:lnTo>
                  <a:lnTo>
                    <a:pt x="446270" y="518032"/>
                  </a:lnTo>
                  <a:close/>
                </a:path>
                <a:path w="768350" h="704214">
                  <a:moveTo>
                    <a:pt x="492918" y="665041"/>
                  </a:moveTo>
                  <a:lnTo>
                    <a:pt x="279113" y="665041"/>
                  </a:lnTo>
                  <a:lnTo>
                    <a:pt x="290775" y="651818"/>
                  </a:lnTo>
                  <a:lnTo>
                    <a:pt x="301659" y="637039"/>
                  </a:lnTo>
                  <a:lnTo>
                    <a:pt x="320319" y="603593"/>
                  </a:lnTo>
                  <a:lnTo>
                    <a:pt x="331981" y="563924"/>
                  </a:lnTo>
                  <a:lnTo>
                    <a:pt x="338978" y="518032"/>
                  </a:lnTo>
                  <a:lnTo>
                    <a:pt x="433053" y="518032"/>
                  </a:lnTo>
                  <a:lnTo>
                    <a:pt x="439272" y="563924"/>
                  </a:lnTo>
                  <a:lnTo>
                    <a:pt x="451712" y="603593"/>
                  </a:lnTo>
                  <a:lnTo>
                    <a:pt x="470371" y="637039"/>
                  </a:lnTo>
                  <a:lnTo>
                    <a:pt x="481256" y="651818"/>
                  </a:lnTo>
                  <a:lnTo>
                    <a:pt x="492918" y="665041"/>
                  </a:lnTo>
                  <a:close/>
                </a:path>
                <a:path w="768350" h="704214">
                  <a:moveTo>
                    <a:pt x="554339" y="703933"/>
                  </a:moveTo>
                  <a:lnTo>
                    <a:pt x="220025" y="703933"/>
                  </a:lnTo>
                  <a:lnTo>
                    <a:pt x="231687" y="665041"/>
                  </a:lnTo>
                  <a:lnTo>
                    <a:pt x="541899" y="665041"/>
                  </a:lnTo>
                  <a:lnTo>
                    <a:pt x="554339" y="703933"/>
                  </a:lnTo>
                  <a:close/>
                </a:path>
              </a:pathLst>
            </a:custGeom>
            <a:solidFill>
              <a:srgbClr val="696969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市场竞争格局</a:t>
            </a:r>
          </a:p>
        </p:txBody>
      </p:sp>
      <p:sp>
        <p:nvSpPr>
          <p:cNvPr id="28" name="object 28"/>
          <p:cNvSpPr txBox="1"/>
          <p:nvPr/>
        </p:nvSpPr>
        <p:spPr>
          <a:xfrm>
            <a:off x="5784436" y="1687162"/>
            <a:ext cx="4496435" cy="566420"/>
          </a:xfrm>
          <a:prstGeom prst="rect">
            <a:avLst/>
          </a:prstGeom>
          <a:solidFill>
            <a:srgbClr val="8C8C8C"/>
          </a:solidFill>
        </p:spPr>
        <p:txBody>
          <a:bodyPr vert="horz" wrap="square" lIns="0" tIns="119380" rIns="0" bIns="0" rtlCol="0">
            <a:spAutoFit/>
          </a:bodyPr>
          <a:lstStyle/>
          <a:p>
            <a:pPr marR="27940"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5962408" y="2596563"/>
            <a:ext cx="41402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F6F6F6"/>
                </a:solidFill>
                <a:latin typeface="微软雅黑"/>
                <a:cs typeface="微软雅黑"/>
              </a:rPr>
              <a:t>国内化工企业数量众多，但规模普遍较小，缺乏核心竞争力。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5784436" y="3120755"/>
            <a:ext cx="4496435" cy="566420"/>
          </a:xfrm>
          <a:prstGeom prst="rect">
            <a:avLst/>
          </a:prstGeom>
          <a:solidFill>
            <a:srgbClr val="464646"/>
          </a:solidFill>
        </p:spPr>
        <p:txBody>
          <a:bodyPr vert="horz" wrap="square" lIns="0" tIns="119380" rIns="0" bIns="0" rtlCol="0">
            <a:spAutoFit/>
          </a:bodyPr>
          <a:lstStyle/>
          <a:p>
            <a:pPr marR="27940"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5886208" y="3878212"/>
            <a:ext cx="4292600" cy="5505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F6F6F6"/>
                </a:solidFill>
                <a:latin typeface="微软雅黑"/>
                <a:cs typeface="微软雅黑"/>
              </a:rPr>
              <a:t>跨国化工企业凭借技术、品牌、资金等优势占据了国内高端市场</a:t>
            </a:r>
            <a:endParaRPr sz="12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250"/>
              </a:spcBef>
            </a:pPr>
            <a:r>
              <a:rPr sz="1200" spc="-10">
                <a:solidFill>
                  <a:srgbClr val="F6F6F6"/>
                </a:solidFill>
                <a:latin typeface="微软雅黑"/>
                <a:cs typeface="微软雅黑"/>
              </a:rPr>
              <a:t>的大部分份额。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886208" y="5367447"/>
            <a:ext cx="4292600" cy="55054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1200" spc="-5">
                <a:solidFill>
                  <a:srgbClr val="F6F6F6"/>
                </a:solidFill>
                <a:latin typeface="微软雅黑"/>
                <a:cs typeface="微软雅黑"/>
              </a:rPr>
              <a:t>国内企业之间的竞争主要集中在中低端市场，竞争激烈，价格战</a:t>
            </a:r>
            <a:endParaRPr sz="1200">
              <a:latin typeface="微软雅黑"/>
              <a:cs typeface="微软雅黑"/>
            </a:endParaRPr>
          </a:p>
          <a:p>
            <a:pPr algn="ctr">
              <a:lnSpc>
                <a:spcPct val="100000"/>
              </a:lnSpc>
              <a:spcBef>
                <a:spcPts val="1250"/>
              </a:spcBef>
            </a:pPr>
            <a:r>
              <a:rPr sz="1200" spc="-20">
                <a:solidFill>
                  <a:srgbClr val="F6F6F6"/>
                </a:solidFill>
                <a:latin typeface="微软雅黑"/>
                <a:cs typeface="微软雅黑"/>
              </a:rPr>
              <a:t>频发。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5784436" y="4609991"/>
            <a:ext cx="4496435" cy="566420"/>
          </a:xfrm>
          <a:prstGeom prst="rect">
            <a:avLst/>
          </a:prstGeom>
          <a:solidFill>
            <a:srgbClr val="8C8C8C"/>
          </a:solidFill>
        </p:spPr>
        <p:txBody>
          <a:bodyPr vert="horz" wrap="square" lIns="0" tIns="11938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40"/>
              </a:spcBef>
            </a:pPr>
            <a:r>
              <a:rPr sz="20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868999" y="1237441"/>
            <a:ext cx="4953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-25">
                <a:solidFill>
                  <a:srgbClr val="8C8C8C"/>
                </a:solidFill>
                <a:latin typeface="微软雅黑"/>
                <a:cs typeface="微软雅黑"/>
              </a:rPr>
              <a:t>01</a:t>
            </a:r>
            <a:endParaRPr sz="30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056454" y="2114000"/>
            <a:ext cx="24257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6F6F6"/>
                </a:solidFill>
                <a:latin typeface="微软雅黑"/>
                <a:cs typeface="微软雅黑"/>
              </a:rPr>
              <a:t>环保法规趋严，推动化工行业向绿色、低碳、循环方向发展。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713829" y="1237441"/>
            <a:ext cx="4953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-25">
                <a:solidFill>
                  <a:srgbClr val="8C8C8C"/>
                </a:solidFill>
                <a:latin typeface="微软雅黑"/>
                <a:cs typeface="微软雅黑"/>
              </a:rPr>
              <a:t>02</a:t>
            </a:r>
            <a:endParaRPr sz="30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648453" y="2114000"/>
            <a:ext cx="259715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7653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6F6F6"/>
                </a:solidFill>
                <a:latin typeface="微软雅黑"/>
                <a:cs typeface="微软雅黑"/>
              </a:rPr>
              <a:t>科技创新成为化工行业发展的重要驱动力，新型材料、新能源等</a:t>
            </a:r>
            <a:endParaRPr sz="1350">
              <a:latin typeface="微软雅黑"/>
              <a:cs typeface="微软雅黑"/>
            </a:endParaRPr>
          </a:p>
          <a:p>
            <a:pPr marL="184150">
              <a:lnSpc>
                <a:spcPct val="100000"/>
              </a:lnSpc>
              <a:spcBef>
                <a:spcPts val="810"/>
              </a:spcBef>
            </a:pPr>
            <a:r>
              <a:rPr sz="1350" spc="-5">
                <a:solidFill>
                  <a:srgbClr val="F6F6F6"/>
                </a:solidFill>
                <a:latin typeface="微软雅黑"/>
                <a:cs typeface="微软雅黑"/>
              </a:rPr>
              <a:t>领域的化工产品需求增长迅速。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946366" y="5664715"/>
            <a:ext cx="4953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-25">
                <a:solidFill>
                  <a:srgbClr val="8C8C8C"/>
                </a:solidFill>
                <a:latin typeface="微软雅黑"/>
                <a:cs typeface="微软雅黑"/>
              </a:rPr>
              <a:t>03</a:t>
            </a:r>
            <a:endParaRPr sz="30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056454" y="4430819"/>
            <a:ext cx="242570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6F6F6"/>
                </a:solidFill>
                <a:latin typeface="微软雅黑"/>
                <a:cs typeface="微软雅黑"/>
              </a:rPr>
              <a:t>化工行业将进一步向智能化、数字化转型，提高生产效率和产品</a:t>
            </a:r>
            <a:r>
              <a:rPr sz="1350" spc="-20">
                <a:solidFill>
                  <a:srgbClr val="F6F6F6"/>
                </a:solidFill>
                <a:latin typeface="微软雅黑"/>
                <a:cs typeface="微软雅黑"/>
              </a:rPr>
              <a:t>质量。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713829" y="5664715"/>
            <a:ext cx="4953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-25">
                <a:solidFill>
                  <a:srgbClr val="8C8C8C"/>
                </a:solidFill>
                <a:latin typeface="微软雅黑"/>
                <a:cs typeface="微软雅黑"/>
              </a:rPr>
              <a:t>04</a:t>
            </a:r>
            <a:endParaRPr sz="300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477003" y="4430819"/>
            <a:ext cx="276860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7145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6F6F6"/>
                </a:solidFill>
                <a:latin typeface="微软雅黑"/>
                <a:cs typeface="微软雅黑"/>
              </a:rPr>
              <a:t>化工行业将加强产业链整合，提</a:t>
            </a:r>
            <a:r>
              <a:rPr sz="1350" spc="-50">
                <a:solidFill>
                  <a:srgbClr val="F6F6F6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6F6F6"/>
                </a:solidFill>
                <a:latin typeface="微软雅黑"/>
                <a:cs typeface="微软雅黑"/>
              </a:rPr>
              <a:t>高产业集中度，实现资源优化配置。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2311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行业发展趋势</a:t>
            </a:r>
          </a:p>
        </p:txBody>
      </p:sp>
      <p:grpSp>
        <p:nvGrpSpPr>
          <p:cNvPr id="32" name="object 32"/>
          <p:cNvGrpSpPr/>
          <p:nvPr/>
        </p:nvGrpSpPr>
        <p:grpSpPr>
          <a:xfrm>
            <a:off x="9137423" y="2548603"/>
            <a:ext cx="1046480" cy="1047750"/>
            <a:chOff x="9137423" y="2548603"/>
            <a:chExt cx="1046480" cy="1047750"/>
          </a:xfrm>
        </p:grpSpPr>
        <p:sp>
          <p:nvSpPr>
            <p:cNvPr id="33" name="object 33"/>
            <p:cNvSpPr/>
            <p:nvPr/>
          </p:nvSpPr>
          <p:spPr>
            <a:xfrm>
              <a:off x="9137423" y="2548603"/>
              <a:ext cx="1046480" cy="1047750"/>
            </a:xfrm>
            <a:custGeom>
              <a:rect l="l" t="t" r="r" b="b"/>
              <a:pathLst>
                <a:path w="1046478" h="1047750">
                  <a:moveTo>
                    <a:pt x="523019" y="0"/>
                  </a:moveTo>
                  <a:close/>
                </a:path>
                <a:path w="1046478" h="1047750">
                  <a:moveTo>
                    <a:pt x="1046036" y="523684"/>
                  </a:moveTo>
                  <a:lnTo>
                    <a:pt x="3" y="523684"/>
                  </a:lnTo>
                  <a:lnTo>
                    <a:pt x="2141" y="476018"/>
                  </a:lnTo>
                  <a:lnTo>
                    <a:pt x="8430" y="429551"/>
                  </a:lnTo>
                  <a:lnTo>
                    <a:pt x="18686" y="384467"/>
                  </a:lnTo>
                  <a:lnTo>
                    <a:pt x="32725" y="340953"/>
                  </a:lnTo>
                  <a:lnTo>
                    <a:pt x="50362" y="299192"/>
                  </a:lnTo>
                  <a:lnTo>
                    <a:pt x="71411" y="259370"/>
                  </a:lnTo>
                  <a:lnTo>
                    <a:pt x="95689" y="221671"/>
                  </a:lnTo>
                  <a:lnTo>
                    <a:pt x="123011" y="186280"/>
                  </a:lnTo>
                  <a:lnTo>
                    <a:pt x="153193" y="153383"/>
                  </a:lnTo>
                  <a:lnTo>
                    <a:pt x="186048" y="123163"/>
                  </a:lnTo>
                  <a:lnTo>
                    <a:pt x="221394" y="95806"/>
                  </a:lnTo>
                  <a:lnTo>
                    <a:pt x="259045" y="71497"/>
                  </a:lnTo>
                  <a:lnTo>
                    <a:pt x="298817" y="50421"/>
                  </a:lnTo>
                  <a:lnTo>
                    <a:pt x="340524" y="32762"/>
                  </a:lnTo>
                  <a:lnTo>
                    <a:pt x="383984" y="18706"/>
                  </a:lnTo>
                  <a:lnTo>
                    <a:pt x="429010" y="8437"/>
                  </a:lnTo>
                  <a:lnTo>
                    <a:pt x="475419" y="2140"/>
                  </a:lnTo>
                  <a:lnTo>
                    <a:pt x="523019" y="0"/>
                  </a:lnTo>
                  <a:lnTo>
                    <a:pt x="570624" y="2140"/>
                  </a:lnTo>
                  <a:lnTo>
                    <a:pt x="617032" y="8437"/>
                  </a:lnTo>
                  <a:lnTo>
                    <a:pt x="662058" y="18706"/>
                  </a:lnTo>
                  <a:lnTo>
                    <a:pt x="705517" y="32763"/>
                  </a:lnTo>
                  <a:lnTo>
                    <a:pt x="747225" y="50422"/>
                  </a:lnTo>
                  <a:lnTo>
                    <a:pt x="786996" y="71498"/>
                  </a:lnTo>
                  <a:lnTo>
                    <a:pt x="824647" y="95807"/>
                  </a:lnTo>
                  <a:lnTo>
                    <a:pt x="859993" y="123164"/>
                  </a:lnTo>
                  <a:lnTo>
                    <a:pt x="892849" y="153384"/>
                  </a:lnTo>
                  <a:lnTo>
                    <a:pt x="923030" y="186281"/>
                  </a:lnTo>
                  <a:lnTo>
                    <a:pt x="950352" y="221672"/>
                  </a:lnTo>
                  <a:lnTo>
                    <a:pt x="974629" y="259371"/>
                  </a:lnTo>
                  <a:lnTo>
                    <a:pt x="995679" y="299193"/>
                  </a:lnTo>
                  <a:lnTo>
                    <a:pt x="1013315" y="340954"/>
                  </a:lnTo>
                  <a:lnTo>
                    <a:pt x="1027354" y="384468"/>
                  </a:lnTo>
                  <a:lnTo>
                    <a:pt x="1037610" y="429551"/>
                  </a:lnTo>
                  <a:lnTo>
                    <a:pt x="1043899" y="476018"/>
                  </a:lnTo>
                  <a:lnTo>
                    <a:pt x="1046036" y="523684"/>
                  </a:lnTo>
                  <a:close/>
                </a:path>
                <a:path w="1046478" h="1047750">
                  <a:moveTo>
                    <a:pt x="523017" y="1047368"/>
                  </a:moveTo>
                  <a:lnTo>
                    <a:pt x="475412" y="1045228"/>
                  </a:lnTo>
                  <a:lnTo>
                    <a:pt x="429004" y="1038931"/>
                  </a:lnTo>
                  <a:lnTo>
                    <a:pt x="383978" y="1028661"/>
                  </a:lnTo>
                  <a:lnTo>
                    <a:pt x="340519" y="1014605"/>
                  </a:lnTo>
                  <a:lnTo>
                    <a:pt x="298812" y="996946"/>
                  </a:lnTo>
                  <a:lnTo>
                    <a:pt x="259040" y="975870"/>
                  </a:lnTo>
                  <a:lnTo>
                    <a:pt x="221389" y="951561"/>
                  </a:lnTo>
                  <a:lnTo>
                    <a:pt x="186044" y="924204"/>
                  </a:lnTo>
                  <a:lnTo>
                    <a:pt x="153188" y="893984"/>
                  </a:lnTo>
                  <a:lnTo>
                    <a:pt x="123007" y="861087"/>
                  </a:lnTo>
                  <a:lnTo>
                    <a:pt x="95685" y="825696"/>
                  </a:lnTo>
                  <a:lnTo>
                    <a:pt x="71407" y="787997"/>
                  </a:lnTo>
                  <a:lnTo>
                    <a:pt x="50357" y="748175"/>
                  </a:lnTo>
                  <a:lnTo>
                    <a:pt x="32721" y="706414"/>
                  </a:lnTo>
                  <a:lnTo>
                    <a:pt x="18682" y="662900"/>
                  </a:lnTo>
                  <a:lnTo>
                    <a:pt x="8426" y="617817"/>
                  </a:lnTo>
                  <a:lnTo>
                    <a:pt x="2137" y="571350"/>
                  </a:lnTo>
                  <a:lnTo>
                    <a:pt x="0" y="523683"/>
                  </a:lnTo>
                  <a:lnTo>
                    <a:pt x="1046036" y="523684"/>
                  </a:lnTo>
                  <a:lnTo>
                    <a:pt x="1043897" y="571350"/>
                  </a:lnTo>
                  <a:lnTo>
                    <a:pt x="1037608" y="617817"/>
                  </a:lnTo>
                  <a:lnTo>
                    <a:pt x="1027352" y="662900"/>
                  </a:lnTo>
                  <a:lnTo>
                    <a:pt x="1013314" y="706414"/>
                  </a:lnTo>
                  <a:lnTo>
                    <a:pt x="995677" y="748175"/>
                  </a:lnTo>
                  <a:lnTo>
                    <a:pt x="974628" y="787997"/>
                  </a:lnTo>
                  <a:lnTo>
                    <a:pt x="950350" y="825696"/>
                  </a:lnTo>
                  <a:lnTo>
                    <a:pt x="923028" y="861087"/>
                  </a:lnTo>
                  <a:lnTo>
                    <a:pt x="892847" y="893984"/>
                  </a:lnTo>
                  <a:lnTo>
                    <a:pt x="859991" y="924204"/>
                  </a:lnTo>
                  <a:lnTo>
                    <a:pt x="824646" y="951561"/>
                  </a:lnTo>
                  <a:lnTo>
                    <a:pt x="786995" y="975870"/>
                  </a:lnTo>
                  <a:lnTo>
                    <a:pt x="747223" y="996946"/>
                  </a:lnTo>
                  <a:lnTo>
                    <a:pt x="705516" y="1014605"/>
                  </a:lnTo>
                  <a:lnTo>
                    <a:pt x="662057" y="1028662"/>
                  </a:lnTo>
                  <a:lnTo>
                    <a:pt x="617031" y="1038931"/>
                  </a:lnTo>
                  <a:lnTo>
                    <a:pt x="570623" y="1045228"/>
                  </a:lnTo>
                  <a:lnTo>
                    <a:pt x="523017" y="1047368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9450672" y="2860971"/>
              <a:ext cx="419734" cy="422909"/>
            </a:xfrm>
            <a:custGeom>
              <a:rect l="l" t="t" r="r" b="b"/>
              <a:pathLst>
                <a:path w="419734" h="422909">
                  <a:moveTo>
                    <a:pt x="208925" y="422633"/>
                  </a:moveTo>
                  <a:lnTo>
                    <a:pt x="162174" y="416263"/>
                  </a:lnTo>
                  <a:lnTo>
                    <a:pt x="122300" y="402248"/>
                  </a:lnTo>
                  <a:lnTo>
                    <a:pt x="94537" y="388233"/>
                  </a:lnTo>
                  <a:lnTo>
                    <a:pt x="84119" y="381862"/>
                  </a:lnTo>
                  <a:lnTo>
                    <a:pt x="93170" y="372049"/>
                  </a:lnTo>
                  <a:lnTo>
                    <a:pt x="113081" y="341482"/>
                  </a:lnTo>
                  <a:lnTo>
                    <a:pt x="132992" y="288468"/>
                  </a:lnTo>
                  <a:lnTo>
                    <a:pt x="142042" y="211316"/>
                  </a:lnTo>
                  <a:lnTo>
                    <a:pt x="133050" y="132291"/>
                  </a:lnTo>
                  <a:lnTo>
                    <a:pt x="113267" y="79394"/>
                  </a:lnTo>
                  <a:lnTo>
                    <a:pt x="93484" y="49758"/>
                  </a:lnTo>
                  <a:lnTo>
                    <a:pt x="84491" y="40516"/>
                  </a:lnTo>
                  <a:lnTo>
                    <a:pt x="93507" y="34157"/>
                  </a:lnTo>
                  <a:lnTo>
                    <a:pt x="118812" y="20241"/>
                  </a:lnTo>
                  <a:lnTo>
                    <a:pt x="158088" y="6325"/>
                  </a:lnTo>
                  <a:lnTo>
                    <a:pt x="208925" y="0"/>
                  </a:lnTo>
                  <a:lnTo>
                    <a:pt x="259816" y="6330"/>
                  </a:lnTo>
                  <a:lnTo>
                    <a:pt x="299107" y="20258"/>
                  </a:lnTo>
                  <a:lnTo>
                    <a:pt x="324419" y="34185"/>
                  </a:lnTo>
                  <a:lnTo>
                    <a:pt x="333340" y="40482"/>
                  </a:lnTo>
                  <a:lnTo>
                    <a:pt x="324506" y="51793"/>
                  </a:lnTo>
                  <a:lnTo>
                    <a:pt x="305073" y="84881"/>
                  </a:lnTo>
                  <a:lnTo>
                    <a:pt x="285639" y="138477"/>
                  </a:lnTo>
                  <a:lnTo>
                    <a:pt x="276806" y="211316"/>
                  </a:lnTo>
                  <a:lnTo>
                    <a:pt x="285647" y="287673"/>
                  </a:lnTo>
                  <a:lnTo>
                    <a:pt x="305098" y="340854"/>
                  </a:lnTo>
                  <a:lnTo>
                    <a:pt x="324548" y="371959"/>
                  </a:lnTo>
                  <a:lnTo>
                    <a:pt x="333389" y="382083"/>
                  </a:lnTo>
                  <a:lnTo>
                    <a:pt x="323239" y="388419"/>
                  </a:lnTo>
                  <a:lnTo>
                    <a:pt x="295951" y="402358"/>
                  </a:lnTo>
                  <a:lnTo>
                    <a:pt x="256266" y="416297"/>
                  </a:lnTo>
                  <a:lnTo>
                    <a:pt x="208925" y="422633"/>
                  </a:lnTo>
                  <a:close/>
                </a:path>
                <a:path w="419734" h="422909">
                  <a:moveTo>
                    <a:pt x="71072" y="367950"/>
                  </a:moveTo>
                  <a:lnTo>
                    <a:pt x="59965" y="360105"/>
                  </a:lnTo>
                  <a:lnTo>
                    <a:pt x="35533" y="334037"/>
                  </a:lnTo>
                  <a:lnTo>
                    <a:pt x="11104" y="285945"/>
                  </a:lnTo>
                  <a:lnTo>
                    <a:pt x="0" y="212029"/>
                  </a:lnTo>
                  <a:lnTo>
                    <a:pt x="10983" y="137410"/>
                  </a:lnTo>
                  <a:lnTo>
                    <a:pt x="35145" y="87803"/>
                  </a:lnTo>
                  <a:lnTo>
                    <a:pt x="59308" y="60226"/>
                  </a:lnTo>
                  <a:lnTo>
                    <a:pt x="70291" y="51697"/>
                  </a:lnTo>
                  <a:lnTo>
                    <a:pt x="78507" y="60226"/>
                  </a:lnTo>
                  <a:lnTo>
                    <a:pt x="96581" y="87803"/>
                  </a:lnTo>
                  <a:lnTo>
                    <a:pt x="114655" y="137410"/>
                  </a:lnTo>
                  <a:lnTo>
                    <a:pt x="122870" y="212029"/>
                  </a:lnTo>
                  <a:lnTo>
                    <a:pt x="114774" y="285951"/>
                  </a:lnTo>
                  <a:lnTo>
                    <a:pt x="96967" y="334043"/>
                  </a:lnTo>
                  <a:lnTo>
                    <a:pt x="79163" y="360108"/>
                  </a:lnTo>
                  <a:lnTo>
                    <a:pt x="71072" y="367950"/>
                  </a:lnTo>
                  <a:close/>
                </a:path>
                <a:path w="419734" h="422909">
                  <a:moveTo>
                    <a:pt x="346759" y="367950"/>
                  </a:moveTo>
                  <a:lnTo>
                    <a:pt x="338669" y="360105"/>
                  </a:lnTo>
                  <a:lnTo>
                    <a:pt x="320875" y="334037"/>
                  </a:lnTo>
                  <a:lnTo>
                    <a:pt x="303082" y="285945"/>
                  </a:lnTo>
                  <a:lnTo>
                    <a:pt x="294995" y="212029"/>
                  </a:lnTo>
                  <a:lnTo>
                    <a:pt x="303208" y="137905"/>
                  </a:lnTo>
                  <a:lnTo>
                    <a:pt x="321276" y="89389"/>
                  </a:lnTo>
                  <a:lnTo>
                    <a:pt x="339344" y="62903"/>
                  </a:lnTo>
                  <a:lnTo>
                    <a:pt x="347557" y="54869"/>
                  </a:lnTo>
                  <a:lnTo>
                    <a:pt x="358803" y="62903"/>
                  </a:lnTo>
                  <a:lnTo>
                    <a:pt x="383543" y="89389"/>
                  </a:lnTo>
                  <a:lnTo>
                    <a:pt x="408283" y="137905"/>
                  </a:lnTo>
                  <a:lnTo>
                    <a:pt x="419529" y="212029"/>
                  </a:lnTo>
                  <a:lnTo>
                    <a:pt x="408155" y="285951"/>
                  </a:lnTo>
                  <a:lnTo>
                    <a:pt x="383138" y="334043"/>
                  </a:lnTo>
                  <a:lnTo>
                    <a:pt x="358126" y="360108"/>
                  </a:lnTo>
                  <a:lnTo>
                    <a:pt x="346759" y="3679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5" name="object 35"/>
          <p:cNvGrpSpPr/>
          <p:nvPr/>
        </p:nvGrpSpPr>
        <p:grpSpPr>
          <a:xfrm>
            <a:off x="1924524" y="2519838"/>
            <a:ext cx="8300720" cy="2501900"/>
            <a:chOff x="1924524" y="2519838"/>
            <a:chExt cx="8300720" cy="2501900"/>
          </a:xfrm>
        </p:grpSpPr>
        <p:sp>
          <p:nvSpPr>
            <p:cNvPr id="36" name="object 36"/>
            <p:cNvSpPr/>
            <p:nvPr/>
          </p:nvSpPr>
          <p:spPr>
            <a:xfrm>
              <a:off x="1924524" y="2519838"/>
              <a:ext cx="1045210" cy="1047750"/>
            </a:xfrm>
            <a:custGeom>
              <a:rect l="l" t="t" r="r" b="b"/>
              <a:pathLst>
                <a:path w="1045210" h="1047750">
                  <a:moveTo>
                    <a:pt x="522303" y="0"/>
                  </a:moveTo>
                  <a:close/>
                </a:path>
                <a:path w="1045210" h="1047750">
                  <a:moveTo>
                    <a:pt x="1044606" y="523684"/>
                  </a:moveTo>
                  <a:lnTo>
                    <a:pt x="0" y="523684"/>
                  </a:lnTo>
                  <a:lnTo>
                    <a:pt x="2135" y="476018"/>
                  </a:lnTo>
                  <a:lnTo>
                    <a:pt x="8415" y="429551"/>
                  </a:lnTo>
                  <a:lnTo>
                    <a:pt x="18658" y="384467"/>
                  </a:lnTo>
                  <a:lnTo>
                    <a:pt x="32677" y="340953"/>
                  </a:lnTo>
                  <a:lnTo>
                    <a:pt x="50290" y="299192"/>
                  </a:lnTo>
                  <a:lnTo>
                    <a:pt x="71310" y="259370"/>
                  </a:lnTo>
                  <a:lnTo>
                    <a:pt x="95555" y="221671"/>
                  </a:lnTo>
                  <a:lnTo>
                    <a:pt x="122840" y="186280"/>
                  </a:lnTo>
                  <a:lnTo>
                    <a:pt x="152980" y="153383"/>
                  </a:lnTo>
                  <a:lnTo>
                    <a:pt x="185791" y="123163"/>
                  </a:lnTo>
                  <a:lnTo>
                    <a:pt x="221089" y="95806"/>
                  </a:lnTo>
                  <a:lnTo>
                    <a:pt x="258688" y="71497"/>
                  </a:lnTo>
                  <a:lnTo>
                    <a:pt x="298406" y="50421"/>
                  </a:lnTo>
                  <a:lnTo>
                    <a:pt x="340056" y="32762"/>
                  </a:lnTo>
                  <a:lnTo>
                    <a:pt x="383456" y="18706"/>
                  </a:lnTo>
                  <a:lnTo>
                    <a:pt x="428421" y="8437"/>
                  </a:lnTo>
                  <a:lnTo>
                    <a:pt x="474767" y="2140"/>
                  </a:lnTo>
                  <a:lnTo>
                    <a:pt x="522303" y="0"/>
                  </a:lnTo>
                  <a:lnTo>
                    <a:pt x="569844" y="2140"/>
                  </a:lnTo>
                  <a:lnTo>
                    <a:pt x="616188" y="8437"/>
                  </a:lnTo>
                  <a:lnTo>
                    <a:pt x="661152" y="18706"/>
                  </a:lnTo>
                  <a:lnTo>
                    <a:pt x="704552" y="32763"/>
                  </a:lnTo>
                  <a:lnTo>
                    <a:pt x="746203" y="50422"/>
                  </a:lnTo>
                  <a:lnTo>
                    <a:pt x="785920" y="71498"/>
                  </a:lnTo>
                  <a:lnTo>
                    <a:pt x="823519" y="95807"/>
                  </a:lnTo>
                  <a:lnTo>
                    <a:pt x="858817" y="123164"/>
                  </a:lnTo>
                  <a:lnTo>
                    <a:pt x="891628" y="153384"/>
                  </a:lnTo>
                  <a:lnTo>
                    <a:pt x="921767" y="186281"/>
                  </a:lnTo>
                  <a:lnTo>
                    <a:pt x="949052" y="221672"/>
                  </a:lnTo>
                  <a:lnTo>
                    <a:pt x="973297" y="259371"/>
                  </a:lnTo>
                  <a:lnTo>
                    <a:pt x="994318" y="299193"/>
                  </a:lnTo>
                  <a:lnTo>
                    <a:pt x="1011930" y="340954"/>
                  </a:lnTo>
                  <a:lnTo>
                    <a:pt x="1025949" y="384468"/>
                  </a:lnTo>
                  <a:lnTo>
                    <a:pt x="1036191" y="429551"/>
                  </a:lnTo>
                  <a:lnTo>
                    <a:pt x="1042472" y="476018"/>
                  </a:lnTo>
                  <a:lnTo>
                    <a:pt x="1044606" y="523684"/>
                  </a:lnTo>
                  <a:close/>
                </a:path>
                <a:path w="1045210" h="1047750">
                  <a:moveTo>
                    <a:pt x="522303" y="1047368"/>
                  </a:moveTo>
                  <a:lnTo>
                    <a:pt x="474763" y="1045228"/>
                  </a:lnTo>
                  <a:lnTo>
                    <a:pt x="428419" y="1038931"/>
                  </a:lnTo>
                  <a:lnTo>
                    <a:pt x="383454" y="1028661"/>
                  </a:lnTo>
                  <a:lnTo>
                    <a:pt x="340055" y="1014605"/>
                  </a:lnTo>
                  <a:lnTo>
                    <a:pt x="298404" y="996946"/>
                  </a:lnTo>
                  <a:lnTo>
                    <a:pt x="258687" y="975870"/>
                  </a:lnTo>
                  <a:lnTo>
                    <a:pt x="221087" y="951561"/>
                  </a:lnTo>
                  <a:lnTo>
                    <a:pt x="185790" y="924204"/>
                  </a:lnTo>
                  <a:lnTo>
                    <a:pt x="152979" y="893984"/>
                  </a:lnTo>
                  <a:lnTo>
                    <a:pt x="122839" y="861087"/>
                  </a:lnTo>
                  <a:lnTo>
                    <a:pt x="95554" y="825696"/>
                  </a:lnTo>
                  <a:lnTo>
                    <a:pt x="71309" y="787997"/>
                  </a:lnTo>
                  <a:lnTo>
                    <a:pt x="50289" y="748175"/>
                  </a:lnTo>
                  <a:lnTo>
                    <a:pt x="32676" y="706414"/>
                  </a:lnTo>
                  <a:lnTo>
                    <a:pt x="18657" y="662900"/>
                  </a:lnTo>
                  <a:lnTo>
                    <a:pt x="8415" y="617817"/>
                  </a:lnTo>
                  <a:lnTo>
                    <a:pt x="2134" y="571350"/>
                  </a:lnTo>
                  <a:lnTo>
                    <a:pt x="0" y="523683"/>
                  </a:lnTo>
                  <a:lnTo>
                    <a:pt x="1044606" y="523684"/>
                  </a:lnTo>
                  <a:lnTo>
                    <a:pt x="1042472" y="571350"/>
                  </a:lnTo>
                  <a:lnTo>
                    <a:pt x="1036191" y="617817"/>
                  </a:lnTo>
                  <a:lnTo>
                    <a:pt x="1025949" y="662900"/>
                  </a:lnTo>
                  <a:lnTo>
                    <a:pt x="1011930" y="706414"/>
                  </a:lnTo>
                  <a:lnTo>
                    <a:pt x="994318" y="748175"/>
                  </a:lnTo>
                  <a:lnTo>
                    <a:pt x="973297" y="787997"/>
                  </a:lnTo>
                  <a:lnTo>
                    <a:pt x="949052" y="825696"/>
                  </a:lnTo>
                  <a:lnTo>
                    <a:pt x="921767" y="861087"/>
                  </a:lnTo>
                  <a:lnTo>
                    <a:pt x="891627" y="893984"/>
                  </a:lnTo>
                  <a:lnTo>
                    <a:pt x="858817" y="924204"/>
                  </a:lnTo>
                  <a:lnTo>
                    <a:pt x="823519" y="951561"/>
                  </a:lnTo>
                  <a:lnTo>
                    <a:pt x="785920" y="975870"/>
                  </a:lnTo>
                  <a:lnTo>
                    <a:pt x="746202" y="996946"/>
                  </a:lnTo>
                  <a:lnTo>
                    <a:pt x="704552" y="1014605"/>
                  </a:lnTo>
                  <a:lnTo>
                    <a:pt x="661152" y="1028662"/>
                  </a:lnTo>
                  <a:lnTo>
                    <a:pt x="616188" y="1038931"/>
                  </a:lnTo>
                  <a:lnTo>
                    <a:pt x="569843" y="1045228"/>
                  </a:lnTo>
                  <a:lnTo>
                    <a:pt x="522303" y="1047368"/>
                  </a:lnTo>
                  <a:close/>
                </a:path>
              </a:pathLst>
            </a:custGeom>
            <a:solidFill>
              <a:srgbClr val="8C8C8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>
              <a:off x="1947570" y="3946982"/>
              <a:ext cx="8277859" cy="1075055"/>
            </a:xfrm>
            <a:custGeom>
              <a:rect l="l" t="t" r="r" b="b"/>
              <a:pathLst>
                <a:path w="8277859" h="1075054">
                  <a:moveTo>
                    <a:pt x="1044600" y="523684"/>
                  </a:moveTo>
                  <a:lnTo>
                    <a:pt x="1042466" y="476008"/>
                  </a:lnTo>
                  <a:lnTo>
                    <a:pt x="1036193" y="429539"/>
                  </a:lnTo>
                  <a:lnTo>
                    <a:pt x="1025944" y="384467"/>
                  </a:lnTo>
                  <a:lnTo>
                    <a:pt x="1011936" y="340944"/>
                  </a:lnTo>
                  <a:lnTo>
                    <a:pt x="994321" y="299186"/>
                  </a:lnTo>
                  <a:lnTo>
                    <a:pt x="973302" y="259359"/>
                  </a:lnTo>
                  <a:lnTo>
                    <a:pt x="949045" y="221665"/>
                  </a:lnTo>
                  <a:lnTo>
                    <a:pt x="921766" y="186270"/>
                  </a:lnTo>
                  <a:lnTo>
                    <a:pt x="891628" y="153377"/>
                  </a:lnTo>
                  <a:lnTo>
                    <a:pt x="858812" y="123151"/>
                  </a:lnTo>
                  <a:lnTo>
                    <a:pt x="823518" y="95796"/>
                  </a:lnTo>
                  <a:lnTo>
                    <a:pt x="785914" y="71488"/>
                  </a:lnTo>
                  <a:lnTo>
                    <a:pt x="746201" y="50419"/>
                  </a:lnTo>
                  <a:lnTo>
                    <a:pt x="704557" y="32753"/>
                  </a:lnTo>
                  <a:lnTo>
                    <a:pt x="661149" y="18694"/>
                  </a:lnTo>
                  <a:lnTo>
                    <a:pt x="616191" y="8432"/>
                  </a:lnTo>
                  <a:lnTo>
                    <a:pt x="569849" y="2133"/>
                  </a:lnTo>
                  <a:lnTo>
                    <a:pt x="522300" y="0"/>
                  </a:lnTo>
                  <a:lnTo>
                    <a:pt x="474764" y="2133"/>
                  </a:lnTo>
                  <a:lnTo>
                    <a:pt x="428421" y="8432"/>
                  </a:lnTo>
                  <a:lnTo>
                    <a:pt x="383451" y="18694"/>
                  </a:lnTo>
                  <a:lnTo>
                    <a:pt x="340055" y="32753"/>
                  </a:lnTo>
                  <a:lnTo>
                    <a:pt x="298399" y="50419"/>
                  </a:lnTo>
                  <a:lnTo>
                    <a:pt x="258686" y="71488"/>
                  </a:lnTo>
                  <a:lnTo>
                    <a:pt x="221094" y="95796"/>
                  </a:lnTo>
                  <a:lnTo>
                    <a:pt x="185788" y="123151"/>
                  </a:lnTo>
                  <a:lnTo>
                    <a:pt x="152984" y="153377"/>
                  </a:lnTo>
                  <a:lnTo>
                    <a:pt x="122834" y="186270"/>
                  </a:lnTo>
                  <a:lnTo>
                    <a:pt x="95554" y="221665"/>
                  </a:lnTo>
                  <a:lnTo>
                    <a:pt x="71310" y="259359"/>
                  </a:lnTo>
                  <a:lnTo>
                    <a:pt x="50292" y="299186"/>
                  </a:lnTo>
                  <a:lnTo>
                    <a:pt x="32677" y="340944"/>
                  </a:lnTo>
                  <a:lnTo>
                    <a:pt x="18656" y="384467"/>
                  </a:lnTo>
                  <a:lnTo>
                    <a:pt x="8420" y="429539"/>
                  </a:lnTo>
                  <a:lnTo>
                    <a:pt x="2133" y="476008"/>
                  </a:lnTo>
                  <a:lnTo>
                    <a:pt x="0" y="523671"/>
                  </a:lnTo>
                  <a:lnTo>
                    <a:pt x="2133" y="571347"/>
                  </a:lnTo>
                  <a:lnTo>
                    <a:pt x="8420" y="617816"/>
                  </a:lnTo>
                  <a:lnTo>
                    <a:pt x="18656" y="662889"/>
                  </a:lnTo>
                  <a:lnTo>
                    <a:pt x="32677" y="706412"/>
                  </a:lnTo>
                  <a:lnTo>
                    <a:pt x="50292" y="748169"/>
                  </a:lnTo>
                  <a:lnTo>
                    <a:pt x="71310" y="787996"/>
                  </a:lnTo>
                  <a:lnTo>
                    <a:pt x="95554" y="825690"/>
                  </a:lnTo>
                  <a:lnTo>
                    <a:pt x="122834" y="861085"/>
                  </a:lnTo>
                  <a:lnTo>
                    <a:pt x="152984" y="893978"/>
                  </a:lnTo>
                  <a:lnTo>
                    <a:pt x="185788" y="924204"/>
                  </a:lnTo>
                  <a:lnTo>
                    <a:pt x="221081" y="951560"/>
                  </a:lnTo>
                  <a:lnTo>
                    <a:pt x="258686" y="975868"/>
                  </a:lnTo>
                  <a:lnTo>
                    <a:pt x="298399" y="996937"/>
                  </a:lnTo>
                  <a:lnTo>
                    <a:pt x="340055" y="1014603"/>
                  </a:lnTo>
                  <a:lnTo>
                    <a:pt x="383451" y="1028661"/>
                  </a:lnTo>
                  <a:lnTo>
                    <a:pt x="428421" y="1038923"/>
                  </a:lnTo>
                  <a:lnTo>
                    <a:pt x="474764" y="1045222"/>
                  </a:lnTo>
                  <a:lnTo>
                    <a:pt x="522300" y="1047369"/>
                  </a:lnTo>
                  <a:lnTo>
                    <a:pt x="569836" y="1045222"/>
                  </a:lnTo>
                  <a:lnTo>
                    <a:pt x="616191" y="1038923"/>
                  </a:lnTo>
                  <a:lnTo>
                    <a:pt x="661149" y="1028661"/>
                  </a:lnTo>
                  <a:lnTo>
                    <a:pt x="704545" y="1014603"/>
                  </a:lnTo>
                  <a:lnTo>
                    <a:pt x="746201" y="996937"/>
                  </a:lnTo>
                  <a:lnTo>
                    <a:pt x="785914" y="975868"/>
                  </a:lnTo>
                  <a:lnTo>
                    <a:pt x="823518" y="951560"/>
                  </a:lnTo>
                  <a:lnTo>
                    <a:pt x="858812" y="924204"/>
                  </a:lnTo>
                  <a:lnTo>
                    <a:pt x="891628" y="893978"/>
                  </a:lnTo>
                  <a:lnTo>
                    <a:pt x="921766" y="861085"/>
                  </a:lnTo>
                  <a:lnTo>
                    <a:pt x="949045" y="825690"/>
                  </a:lnTo>
                  <a:lnTo>
                    <a:pt x="973302" y="787996"/>
                  </a:lnTo>
                  <a:lnTo>
                    <a:pt x="994321" y="748169"/>
                  </a:lnTo>
                  <a:lnTo>
                    <a:pt x="1011936" y="706412"/>
                  </a:lnTo>
                  <a:lnTo>
                    <a:pt x="1025944" y="662889"/>
                  </a:lnTo>
                  <a:lnTo>
                    <a:pt x="1036193" y="617816"/>
                  </a:lnTo>
                  <a:lnTo>
                    <a:pt x="1042466" y="571347"/>
                  </a:lnTo>
                  <a:lnTo>
                    <a:pt x="1044600" y="523684"/>
                  </a:lnTo>
                  <a:close/>
                </a:path>
                <a:path w="8277859" h="1075054">
                  <a:moveTo>
                    <a:pt x="8277504" y="551014"/>
                  </a:moveTo>
                  <a:lnTo>
                    <a:pt x="8275371" y="503351"/>
                  </a:lnTo>
                  <a:lnTo>
                    <a:pt x="8269097" y="456882"/>
                  </a:lnTo>
                  <a:lnTo>
                    <a:pt x="8258848" y="411797"/>
                  </a:lnTo>
                  <a:lnTo>
                    <a:pt x="8244827" y="368287"/>
                  </a:lnTo>
                  <a:lnTo>
                    <a:pt x="8227225" y="326529"/>
                  </a:lnTo>
                  <a:lnTo>
                    <a:pt x="8206194" y="286702"/>
                  </a:lnTo>
                  <a:lnTo>
                    <a:pt x="8181949" y="248996"/>
                  </a:lnTo>
                  <a:lnTo>
                    <a:pt x="8154670" y="213614"/>
                  </a:lnTo>
                  <a:lnTo>
                    <a:pt x="8124533" y="180708"/>
                  </a:lnTo>
                  <a:lnTo>
                    <a:pt x="8091716" y="150495"/>
                  </a:lnTo>
                  <a:lnTo>
                    <a:pt x="8056423" y="123139"/>
                  </a:lnTo>
                  <a:lnTo>
                    <a:pt x="8018818" y="98831"/>
                  </a:lnTo>
                  <a:lnTo>
                    <a:pt x="7979105" y="77749"/>
                  </a:lnTo>
                  <a:lnTo>
                    <a:pt x="7937449" y="60096"/>
                  </a:lnTo>
                  <a:lnTo>
                    <a:pt x="7894053" y="46037"/>
                  </a:lnTo>
                  <a:lnTo>
                    <a:pt x="7849095" y="35763"/>
                  </a:lnTo>
                  <a:lnTo>
                    <a:pt x="7802740" y="29464"/>
                  </a:lnTo>
                  <a:lnTo>
                    <a:pt x="7755204" y="27330"/>
                  </a:lnTo>
                  <a:lnTo>
                    <a:pt x="7707668" y="29464"/>
                  </a:lnTo>
                  <a:lnTo>
                    <a:pt x="7661326" y="35763"/>
                  </a:lnTo>
                  <a:lnTo>
                    <a:pt x="7616355" y="46037"/>
                  </a:lnTo>
                  <a:lnTo>
                    <a:pt x="7572959" y="60096"/>
                  </a:lnTo>
                  <a:lnTo>
                    <a:pt x="7531303" y="77749"/>
                  </a:lnTo>
                  <a:lnTo>
                    <a:pt x="7491590" y="98831"/>
                  </a:lnTo>
                  <a:lnTo>
                    <a:pt x="7453985" y="123139"/>
                  </a:lnTo>
                  <a:lnTo>
                    <a:pt x="7418692" y="150495"/>
                  </a:lnTo>
                  <a:lnTo>
                    <a:pt x="7385888" y="180708"/>
                  </a:lnTo>
                  <a:lnTo>
                    <a:pt x="7355738" y="213614"/>
                  </a:lnTo>
                  <a:lnTo>
                    <a:pt x="7328459" y="248996"/>
                  </a:lnTo>
                  <a:lnTo>
                    <a:pt x="7304214" y="286702"/>
                  </a:lnTo>
                  <a:lnTo>
                    <a:pt x="7283196" y="326517"/>
                  </a:lnTo>
                  <a:lnTo>
                    <a:pt x="7265581" y="368287"/>
                  </a:lnTo>
                  <a:lnTo>
                    <a:pt x="7251560" y="411797"/>
                  </a:lnTo>
                  <a:lnTo>
                    <a:pt x="7241324" y="456882"/>
                  </a:lnTo>
                  <a:lnTo>
                    <a:pt x="7235037" y="503351"/>
                  </a:lnTo>
                  <a:lnTo>
                    <a:pt x="7232904" y="551014"/>
                  </a:lnTo>
                  <a:lnTo>
                    <a:pt x="7235037" y="598678"/>
                  </a:lnTo>
                  <a:lnTo>
                    <a:pt x="7241311" y="645147"/>
                  </a:lnTo>
                  <a:lnTo>
                    <a:pt x="7251560" y="690232"/>
                  </a:lnTo>
                  <a:lnTo>
                    <a:pt x="7265581" y="733742"/>
                  </a:lnTo>
                  <a:lnTo>
                    <a:pt x="7283183" y="775500"/>
                  </a:lnTo>
                  <a:lnTo>
                    <a:pt x="7304214" y="815327"/>
                  </a:lnTo>
                  <a:lnTo>
                    <a:pt x="7328459" y="853020"/>
                  </a:lnTo>
                  <a:lnTo>
                    <a:pt x="7355738" y="888415"/>
                  </a:lnTo>
                  <a:lnTo>
                    <a:pt x="7385875" y="921321"/>
                  </a:lnTo>
                  <a:lnTo>
                    <a:pt x="7418692" y="951534"/>
                  </a:lnTo>
                  <a:lnTo>
                    <a:pt x="7453985" y="978890"/>
                  </a:lnTo>
                  <a:lnTo>
                    <a:pt x="7491590" y="1003198"/>
                  </a:lnTo>
                  <a:lnTo>
                    <a:pt x="7531303" y="1024280"/>
                  </a:lnTo>
                  <a:lnTo>
                    <a:pt x="7572959" y="1041933"/>
                  </a:lnTo>
                  <a:lnTo>
                    <a:pt x="7616355" y="1055992"/>
                  </a:lnTo>
                  <a:lnTo>
                    <a:pt x="7661313" y="1066266"/>
                  </a:lnTo>
                  <a:lnTo>
                    <a:pt x="7707668" y="1072553"/>
                  </a:lnTo>
                  <a:lnTo>
                    <a:pt x="7755204" y="1074699"/>
                  </a:lnTo>
                  <a:lnTo>
                    <a:pt x="7802740" y="1072553"/>
                  </a:lnTo>
                  <a:lnTo>
                    <a:pt x="7849082" y="1066266"/>
                  </a:lnTo>
                  <a:lnTo>
                    <a:pt x="7894053" y="1055992"/>
                  </a:lnTo>
                  <a:lnTo>
                    <a:pt x="7937449" y="1041933"/>
                  </a:lnTo>
                  <a:lnTo>
                    <a:pt x="7979105" y="1024280"/>
                  </a:lnTo>
                  <a:lnTo>
                    <a:pt x="8018818" y="1003198"/>
                  </a:lnTo>
                  <a:lnTo>
                    <a:pt x="8056423" y="978890"/>
                  </a:lnTo>
                  <a:lnTo>
                    <a:pt x="8091716" y="951534"/>
                  </a:lnTo>
                  <a:lnTo>
                    <a:pt x="8124533" y="921321"/>
                  </a:lnTo>
                  <a:lnTo>
                    <a:pt x="8154670" y="888415"/>
                  </a:lnTo>
                  <a:lnTo>
                    <a:pt x="8181949" y="853020"/>
                  </a:lnTo>
                  <a:lnTo>
                    <a:pt x="8206194" y="815327"/>
                  </a:lnTo>
                  <a:lnTo>
                    <a:pt x="8227212" y="775500"/>
                  </a:lnTo>
                  <a:lnTo>
                    <a:pt x="8244827" y="733742"/>
                  </a:lnTo>
                  <a:lnTo>
                    <a:pt x="8258848" y="690232"/>
                  </a:lnTo>
                  <a:lnTo>
                    <a:pt x="8269097" y="645147"/>
                  </a:lnTo>
                  <a:lnTo>
                    <a:pt x="8275371" y="598678"/>
                  </a:lnTo>
                  <a:lnTo>
                    <a:pt x="8277504" y="551014"/>
                  </a:lnTo>
                  <a:close/>
                </a:path>
              </a:pathLst>
            </a:custGeom>
            <a:solidFill>
              <a:srgbClr val="69696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8" name="object 38"/>
            <p:cNvSpPr/>
            <p:nvPr/>
          </p:nvSpPr>
          <p:spPr>
            <a:xfrm>
              <a:off x="2220849" y="2861627"/>
              <a:ext cx="7729855" cy="1822450"/>
            </a:xfrm>
            <a:custGeom>
              <a:rect l="l" t="t" r="r" b="b"/>
              <a:pathLst>
                <a:path w="7729855" h="1822450">
                  <a:moveTo>
                    <a:pt x="451942" y="54571"/>
                  </a:moveTo>
                  <a:lnTo>
                    <a:pt x="316357" y="0"/>
                  </a:lnTo>
                  <a:lnTo>
                    <a:pt x="293763" y="0"/>
                  </a:lnTo>
                  <a:lnTo>
                    <a:pt x="288442" y="21234"/>
                  </a:lnTo>
                  <a:lnTo>
                    <a:pt x="273913" y="38582"/>
                  </a:lnTo>
                  <a:lnTo>
                    <a:pt x="252361" y="50279"/>
                  </a:lnTo>
                  <a:lnTo>
                    <a:pt x="225971" y="54571"/>
                  </a:lnTo>
                  <a:lnTo>
                    <a:pt x="199580" y="50279"/>
                  </a:lnTo>
                  <a:lnTo>
                    <a:pt x="178041" y="38582"/>
                  </a:lnTo>
                  <a:lnTo>
                    <a:pt x="163512" y="21234"/>
                  </a:lnTo>
                  <a:lnTo>
                    <a:pt x="158178" y="0"/>
                  </a:lnTo>
                  <a:lnTo>
                    <a:pt x="135585" y="0"/>
                  </a:lnTo>
                  <a:lnTo>
                    <a:pt x="0" y="54571"/>
                  </a:lnTo>
                  <a:lnTo>
                    <a:pt x="0" y="163715"/>
                  </a:lnTo>
                  <a:lnTo>
                    <a:pt x="90398" y="145516"/>
                  </a:lnTo>
                  <a:lnTo>
                    <a:pt x="90398" y="363804"/>
                  </a:lnTo>
                  <a:lnTo>
                    <a:pt x="361556" y="363804"/>
                  </a:lnTo>
                  <a:lnTo>
                    <a:pt x="361556" y="145516"/>
                  </a:lnTo>
                  <a:lnTo>
                    <a:pt x="451942" y="163715"/>
                  </a:lnTo>
                  <a:lnTo>
                    <a:pt x="451942" y="145516"/>
                  </a:lnTo>
                  <a:lnTo>
                    <a:pt x="451942" y="54571"/>
                  </a:lnTo>
                  <a:close/>
                </a:path>
                <a:path w="7729855" h="1822450">
                  <a:moveTo>
                    <a:pt x="499122" y="1692211"/>
                  </a:moveTo>
                  <a:lnTo>
                    <a:pt x="489242" y="1636547"/>
                  </a:lnTo>
                  <a:lnTo>
                    <a:pt x="462267" y="1603222"/>
                  </a:lnTo>
                  <a:lnTo>
                    <a:pt x="434289" y="1587030"/>
                  </a:lnTo>
                  <a:lnTo>
                    <a:pt x="421386" y="1582788"/>
                  </a:lnTo>
                  <a:lnTo>
                    <a:pt x="421043" y="1561401"/>
                  </a:lnTo>
                  <a:lnTo>
                    <a:pt x="412864" y="1519923"/>
                  </a:lnTo>
                  <a:lnTo>
                    <a:pt x="411530" y="1513192"/>
                  </a:lnTo>
                  <a:lnTo>
                    <a:pt x="380136" y="1462100"/>
                  </a:lnTo>
                  <a:lnTo>
                    <a:pt x="314159" y="1432026"/>
                  </a:lnTo>
                  <a:lnTo>
                    <a:pt x="251587" y="1441183"/>
                  </a:lnTo>
                  <a:lnTo>
                    <a:pt x="211429" y="1471904"/>
                  </a:lnTo>
                  <a:lnTo>
                    <a:pt x="190030" y="1504670"/>
                  </a:lnTo>
                  <a:lnTo>
                    <a:pt x="183718" y="1519923"/>
                  </a:lnTo>
                  <a:lnTo>
                    <a:pt x="178371" y="1515516"/>
                  </a:lnTo>
                  <a:lnTo>
                    <a:pt x="163550" y="1507680"/>
                  </a:lnTo>
                  <a:lnTo>
                    <a:pt x="141058" y="1504569"/>
                  </a:lnTo>
                  <a:lnTo>
                    <a:pt x="112725" y="1514297"/>
                  </a:lnTo>
                  <a:lnTo>
                    <a:pt x="92595" y="1535023"/>
                  </a:lnTo>
                  <a:lnTo>
                    <a:pt x="83959" y="1557248"/>
                  </a:lnTo>
                  <a:lnTo>
                    <a:pt x="82181" y="1574977"/>
                  </a:lnTo>
                  <a:lnTo>
                    <a:pt x="82613" y="1582216"/>
                  </a:lnTo>
                  <a:lnTo>
                    <a:pt x="69926" y="1586204"/>
                  </a:lnTo>
                  <a:lnTo>
                    <a:pt x="41998" y="1601597"/>
                  </a:lnTo>
                  <a:lnTo>
                    <a:pt x="14071" y="1633486"/>
                  </a:lnTo>
                  <a:lnTo>
                    <a:pt x="1371" y="1686966"/>
                  </a:lnTo>
                  <a:lnTo>
                    <a:pt x="15925" y="1737906"/>
                  </a:lnTo>
                  <a:lnTo>
                    <a:pt x="46177" y="1764296"/>
                  </a:lnTo>
                  <a:lnTo>
                    <a:pt x="76085" y="1774215"/>
                  </a:lnTo>
                  <a:lnTo>
                    <a:pt x="89611" y="1775714"/>
                  </a:lnTo>
                  <a:lnTo>
                    <a:pt x="407416" y="1775714"/>
                  </a:lnTo>
                  <a:lnTo>
                    <a:pt x="420154" y="1774431"/>
                  </a:lnTo>
                  <a:lnTo>
                    <a:pt x="449033" y="1765312"/>
                  </a:lnTo>
                  <a:lnTo>
                    <a:pt x="480034" y="1740535"/>
                  </a:lnTo>
                  <a:lnTo>
                    <a:pt x="499122" y="1692211"/>
                  </a:lnTo>
                  <a:close/>
                </a:path>
                <a:path w="7729855" h="1822450">
                  <a:moveTo>
                    <a:pt x="7729575" y="1579778"/>
                  </a:moveTo>
                  <a:lnTo>
                    <a:pt x="7481989" y="1696402"/>
                  </a:lnTo>
                  <a:lnTo>
                    <a:pt x="7234275" y="1579410"/>
                  </a:lnTo>
                  <a:lnTo>
                    <a:pt x="7234275" y="1822107"/>
                  </a:lnTo>
                  <a:lnTo>
                    <a:pt x="7729575" y="1822107"/>
                  </a:lnTo>
                  <a:lnTo>
                    <a:pt x="7729575" y="1696402"/>
                  </a:lnTo>
                  <a:lnTo>
                    <a:pt x="7729575" y="1579778"/>
                  </a:lnTo>
                  <a:close/>
                </a:path>
                <a:path w="7729855" h="1822450">
                  <a:moveTo>
                    <a:pt x="7729575" y="1450632"/>
                  </a:moveTo>
                  <a:lnTo>
                    <a:pt x="7234275" y="1450632"/>
                  </a:lnTo>
                  <a:lnTo>
                    <a:pt x="7234275" y="1511096"/>
                  </a:lnTo>
                  <a:lnTo>
                    <a:pt x="7481862" y="1627962"/>
                  </a:lnTo>
                  <a:lnTo>
                    <a:pt x="7729575" y="1511274"/>
                  </a:lnTo>
                  <a:lnTo>
                    <a:pt x="7729575" y="145063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808833" y="536499"/>
            <a:ext cx="1662430" cy="585470"/>
          </a:xfrm>
          <a:prstGeom prst="rect">
            <a:avLst/>
          </a:prstGeom>
        </p:spPr>
        <p:txBody>
          <a:bodyPr vert="horz" wrap="square" lIns="0" tIns="33020" rIns="0" bIns="0" rtlCol="0">
            <a:spAutoFit/>
          </a:bodyPr>
          <a:lstStyle/>
          <a:p>
            <a:pPr marL="269875" marR="5080" indent="-257175" algn="r">
              <a:lnSpc>
                <a:spcPts val="1300"/>
              </a:lnSpc>
              <a:spcBef>
                <a:spcPts val="260"/>
              </a:spcBef>
            </a:pP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BIG</a:t>
            </a:r>
            <a:r>
              <a:rPr sz="1200" spc="-2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DATA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EMPOWERS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TO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CREATE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>
                <a:solidFill>
                  <a:srgbClr val="FFFFFF"/>
                </a:solidFill>
                <a:latin typeface="微软雅黑"/>
                <a:cs typeface="微软雅黑"/>
              </a:rPr>
              <a:t>A</a:t>
            </a:r>
            <a:r>
              <a:rPr sz="12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200" spc="-25">
                <a:solidFill>
                  <a:srgbClr val="FFFFFF"/>
                </a:solidFill>
                <a:latin typeface="微软雅黑"/>
                <a:cs typeface="微软雅黑"/>
              </a:rPr>
              <a:t>NEW</a:t>
            </a:r>
            <a:endParaRPr sz="1200">
              <a:latin typeface="微软雅黑"/>
              <a:cs typeface="微软雅黑"/>
            </a:endParaRPr>
          </a:p>
          <a:p>
            <a:pPr marR="5080" algn="r">
              <a:lnSpc>
                <a:spcPct val="100000"/>
              </a:lnSpc>
              <a:spcBef>
                <a:spcPts val="204"/>
              </a:spcBef>
            </a:pPr>
            <a:r>
              <a:rPr sz="1200" spc="-25">
                <a:solidFill>
                  <a:srgbClr val="FFFFFF"/>
                </a:solidFill>
                <a:latin typeface="微软雅黑"/>
                <a:cs typeface="微软雅黑"/>
              </a:rPr>
              <a:t>ERA</a:t>
            </a:r>
            <a:endParaRPr sz="1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446614" y="1614764"/>
            <a:ext cx="4166235" cy="1925320"/>
          </a:xfrm>
          <a:prstGeom prst="rect">
            <a:avLst/>
          </a:prstGeom>
        </p:spPr>
        <p:txBody>
          <a:bodyPr vert="horz" wrap="square" lIns="0" tIns="2749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165"/>
              </a:spcBef>
            </a:pPr>
            <a:r>
              <a:rPr sz="54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5400">
              <a:latin typeface="微软雅黑"/>
              <a:cs typeface="微软雅黑"/>
            </a:endParaRPr>
          </a:p>
          <a:p>
            <a:pPr marL="38100">
              <a:lnSpc>
                <a:spcPct val="100000"/>
              </a:lnSpc>
              <a:spcBef>
                <a:spcPts val="1550"/>
              </a:spcBef>
            </a:pPr>
            <a:r>
              <a:rPr sz="4050" b="1" spc="-10">
                <a:solidFill>
                  <a:srgbClr val="FFFFFF"/>
                </a:solidFill>
                <a:latin typeface="微软雅黑"/>
                <a:cs typeface="微软雅黑"/>
              </a:rPr>
              <a:t>化工企业运营分析</a:t>
            </a:r>
            <a:endParaRPr sz="40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https://d.book118.com/276040041124010100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PowerPoint Presentation</vt:lpstr>
      <vt:lpstr>目录</vt:lpstr>
      <vt:lpstr>PowerPoint Presentation</vt:lpstr>
      <vt:lpstr>化工行业定义与分类</vt:lpstr>
      <vt:lpstr>化工行业市场规模与增长趋势</vt:lpstr>
      <vt:lpstr>化工行业产业链结构</vt:lpstr>
      <vt:lpstr>PowerPoint Presentation</vt:lpstr>
      <vt:lpstr>市场需求分析</vt:lpstr>
      <vt:lpstr>市场竞争格局</vt:lpstr>
      <vt:lpstr>行业发展趋势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2024-09-24T14:47:31.539</cp:lastPrinted>
  <dcterms:created xsi:type="dcterms:W3CDTF">2024-09-24T06:47:31Z</dcterms:created>
  <dcterms:modified xsi:type="dcterms:W3CDTF">2024-09-24T06:47:32Z</dcterms:modified>
</cp:coreProperties>
</file>