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C5DC5C-B53A-4E81-987D-6C31DBB3C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F16A8D-08E4-4064-A3DA-BD74E66E3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80036E-438F-4ABE-B37D-18C49BB74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8012E9-B2D0-43CF-A4FD-80660BA5A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7543A9-79BE-4867-A61D-9EB118173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E2BEBA-1F01-43F6-8B72-17B37F3982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1A4BF3-31F5-4862-8001-8213A1B03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DD5846-CDDC-48B6-8127-9714ACD63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6D1952-B689-4B93-B147-A9C23F8B2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BC4102-2ABD-4FFE-A218-84EB3D759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23E181-6341-430F-9670-6639F9E5A3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605204012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避免与有流感症状的人交往预防呼吸道感染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2024-01-13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流感症状识别与防范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呼吸道感染的预防与控制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疫苗接种与药物治疗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健康生活方式与免疫力提升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家庭、学校等集体场所的防控措施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预防呼吸道感染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避免接触有流感症状的人是预防呼吸道感染的有效措施之一。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呼吸道感染是一种常见的疾病，严重影响人们的健康和生活质量。通过避免与有流感症状的人交往，可以减少病毒传播的风险，保护个人和他人的健康。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呼吸道感染通常表现为发热、咳嗽、喉咙痛、流鼻涕等症状，严重时可能导致肺炎、支气管炎等并发症，甚至危及生命。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呼吸道感染主要通过飞沫传播，当患者咳嗽、打喷嚏或说话时，会产生带有病毒的飞沫，易感人群吸入后即可感染。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老年人、儿童、孕妇和身体虚弱的人是呼吸道感染的易感人群，应特别注意防护。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6522" r="6522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症状和影响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传播方式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易感人群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呼吸道感染的危害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流感症状识别与防范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432561" y="2784179"/>
            <a:ext cx="1273427" cy="1556942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9116329" y="2818276"/>
            <a:ext cx="1273427" cy="1556942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7299682" y="2820130"/>
            <a:ext cx="1248366" cy="152099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3531701" y="2820130"/>
            <a:ext cx="1248366" cy="152099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1733933" y="2784179"/>
            <a:ext cx="1273427" cy="1556942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2056" y="2289942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流感患者通常会出现高热，体温可达39-40℃。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269" y="1824542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</a:t>
            </a:r>
          </a:p>
        </p:txBody>
      </p:sp>
      <p:sp>
        <p:nvSpPr>
          <p:cNvPr id="9" name="AutoShape 9"/>
          <p:cNvSpPr/>
          <p:nvPr/>
        </p:nvSpPr>
        <p:spPr>
          <a:xfrm>
            <a:off x="706810" y="4071686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8856" y="4196424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70430" y="4341120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634626" y="1824542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756672" y="1949281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2898246" y="2093977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371111" y="1824542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493157" y="1949281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634731" y="2093977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968254" y="1824542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10090300" y="1949281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0231874" y="2093977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3067622" y="2279638"/>
            <a:ext cx="421843" cy="379171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0324065" y="2266016"/>
            <a:ext cx="554736" cy="4425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164561" y="4548285"/>
            <a:ext cx="365760" cy="377952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8181214" y="4071686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8303261" y="4196424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8444835" y="4341120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6818362" y="2278208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10409" y="4071686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632455" y="4196424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774029" y="4341120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967414" y="4557922"/>
            <a:ext cx="376733" cy="376733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8615680" y="4542536"/>
            <a:ext cx="408085" cy="4080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流感症状介绍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202341" y="4590795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流感患者咳嗽较为常见，通常为干咳，有时伴有咳痰。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997553" y="4125396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130157" y="2289942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流感患者可能会出现喉咙痛，吞咽时疼痛加剧。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3925369" y="1824542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喉咙痛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7790441" y="2343651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流感患者可能会出现头痛，有时疼痛较为剧烈。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585654" y="1878252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6004751" y="4590795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流感患者常感到全身肌肉酸痛，尤其是背部、腿部和手臂。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5799964" y="4125396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肌肉疼痛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9676745" y="4537086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流感患者会感到极度疲劳，全身乏力。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9471957" y="4071686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疲劳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保持距离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减少接触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避免去人群密集场所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如何避免与有流感症状的人交往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尽量避免与有流感症状的人近距离接触，保持至少1米的距离。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勤洗手，尤其是在接触有流感症状的人或其物品后，要用肥皂和流动水彻底清洗双手。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避免与有流感症状的人共用物品，如餐具、毛巾等。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在流感高发期，尽量减少去人群密集场所的次数，以降低感染风险。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649" y="4459492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保持良好的作息习惯，保证充足的睡眠，适当进行锻炼，均衡饮食，有助于提高免疫力。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302294" y="2786180"/>
            <a:ext cx="1586556" cy="1586556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974741" y="3458798"/>
            <a:ext cx="242348" cy="24234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295619" y="2778478"/>
            <a:ext cx="1600762" cy="1602131"/>
          </a:xfrm>
          <a:custGeom>
            <a:rect l="l" t="t" r="r" b="b"/>
            <a:pathLst>
              <a:path w="1320" h="1320">
                <a:moveTo>
                  <a:pt x="660" y="0"/>
                </a:moveTo>
                <a:cubicBezTo>
                  <a:pt x="295" y="0"/>
                  <a:pt x="0" y="296"/>
                  <a:pt x="0" y="660"/>
                </a:cubicBezTo>
                <a:cubicBezTo>
                  <a:pt x="0" y="1025"/>
                  <a:pt x="295" y="1320"/>
                  <a:pt x="660" y="1320"/>
                </a:cubicBezTo>
                <a:cubicBezTo>
                  <a:pt x="1025" y="1320"/>
                  <a:pt x="1320" y="1025"/>
                  <a:pt x="1320" y="660"/>
                </a:cubicBezTo>
                <a:cubicBezTo>
                  <a:pt x="1320" y="296"/>
                  <a:pt x="1025" y="0"/>
                  <a:pt x="660" y="0"/>
                </a:cubicBezTo>
                <a:close/>
                <a:moveTo>
                  <a:pt x="660" y="1224"/>
                </a:moveTo>
                <a:cubicBezTo>
                  <a:pt x="349" y="1224"/>
                  <a:pt x="96" y="972"/>
                  <a:pt x="96" y="660"/>
                </a:cubicBezTo>
                <a:cubicBezTo>
                  <a:pt x="96" y="349"/>
                  <a:pt x="349" y="96"/>
                  <a:pt x="660" y="96"/>
                </a:cubicBezTo>
                <a:cubicBezTo>
                  <a:pt x="971" y="96"/>
                  <a:pt x="1224" y="349"/>
                  <a:pt x="1224" y="660"/>
                </a:cubicBezTo>
                <a:cubicBezTo>
                  <a:pt x="1224" y="972"/>
                  <a:pt x="971" y="1224"/>
                  <a:pt x="660" y="122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523933" y="3009188"/>
            <a:ext cx="1143279" cy="1141910"/>
          </a:xfrm>
          <a:custGeom>
            <a:rect l="l" t="t" r="r" b="b"/>
            <a:pathLst>
              <a:path w="942" h="941">
                <a:moveTo>
                  <a:pt x="471" y="0"/>
                </a:moveTo>
                <a:cubicBezTo>
                  <a:pt x="211" y="0"/>
                  <a:pt x="0" y="210"/>
                  <a:pt x="0" y="470"/>
                </a:cubicBezTo>
                <a:cubicBezTo>
                  <a:pt x="0" y="730"/>
                  <a:pt x="211" y="941"/>
                  <a:pt x="471" y="941"/>
                </a:cubicBezTo>
                <a:cubicBezTo>
                  <a:pt x="731" y="941"/>
                  <a:pt x="942" y="730"/>
                  <a:pt x="942" y="470"/>
                </a:cubicBezTo>
                <a:cubicBezTo>
                  <a:pt x="942" y="210"/>
                  <a:pt x="731" y="0"/>
                  <a:pt x="471" y="0"/>
                </a:cubicBezTo>
                <a:close/>
                <a:moveTo>
                  <a:pt x="471" y="854"/>
                </a:moveTo>
                <a:cubicBezTo>
                  <a:pt x="259" y="854"/>
                  <a:pt x="87" y="682"/>
                  <a:pt x="87" y="470"/>
                </a:cubicBezTo>
                <a:cubicBezTo>
                  <a:pt x="87" y="258"/>
                  <a:pt x="259" y="86"/>
                  <a:pt x="471" y="86"/>
                </a:cubicBezTo>
                <a:cubicBezTo>
                  <a:pt x="683" y="86"/>
                  <a:pt x="855" y="258"/>
                  <a:pt x="855" y="470"/>
                </a:cubicBezTo>
                <a:cubicBezTo>
                  <a:pt x="855" y="682"/>
                  <a:pt x="683" y="854"/>
                  <a:pt x="471" y="85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759777" y="3243834"/>
            <a:ext cx="672618" cy="672618"/>
          </a:xfrm>
          <a:custGeom>
            <a:rect l="l" t="t" r="r" b="b"/>
            <a:pathLst>
              <a:path w="554" h="555">
                <a:moveTo>
                  <a:pt x="277" y="0"/>
                </a:moveTo>
                <a:cubicBezTo>
                  <a:pt x="124" y="0"/>
                  <a:pt x="0" y="124"/>
                  <a:pt x="0" y="277"/>
                </a:cubicBezTo>
                <a:cubicBezTo>
                  <a:pt x="0" y="430"/>
                  <a:pt x="124" y="555"/>
                  <a:pt x="277" y="555"/>
                </a:cubicBezTo>
                <a:cubicBezTo>
                  <a:pt x="430" y="555"/>
                  <a:pt x="554" y="430"/>
                  <a:pt x="554" y="277"/>
                </a:cubicBezTo>
                <a:cubicBezTo>
                  <a:pt x="554" y="124"/>
                  <a:pt x="430" y="0"/>
                  <a:pt x="277" y="0"/>
                </a:cubicBezTo>
                <a:close/>
                <a:moveTo>
                  <a:pt x="277" y="464"/>
                </a:moveTo>
                <a:cubicBezTo>
                  <a:pt x="174" y="464"/>
                  <a:pt x="90" y="380"/>
                  <a:pt x="90" y="277"/>
                </a:cubicBezTo>
                <a:cubicBezTo>
                  <a:pt x="90" y="174"/>
                  <a:pt x="174" y="91"/>
                  <a:pt x="277" y="91"/>
                </a:cubicBezTo>
                <a:cubicBezTo>
                  <a:pt x="380" y="91"/>
                  <a:pt x="464" y="174"/>
                  <a:pt x="464" y="277"/>
                </a:cubicBezTo>
                <a:cubicBezTo>
                  <a:pt x="464" y="380"/>
                  <a:pt x="380" y="464"/>
                  <a:pt x="277" y="46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397679" y="2570153"/>
            <a:ext cx="584182" cy="58418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198489" y="2570153"/>
            <a:ext cx="584182" cy="589085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97679" y="4078166"/>
            <a:ext cx="584182" cy="58418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8489" y="4078166"/>
            <a:ext cx="584182" cy="58418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397679" y="2711972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397679" y="4212438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98489" y="2702445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198489" y="4212438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04073" y="1994376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及时接种流感疫苗，提高自身免疫力，降低感染风险。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310042" y="1907692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定期开窗通风，保持室内空气流通，有助于降低病毒在空气中的浓度。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10042" y="4459492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在公共场所或接触有流感症状的人时，佩戴口罩可以有效减少病毒传播的风险。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40649" y="1467965"/>
            <a:ext cx="2468084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接种疫苗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310042" y="1467965"/>
            <a:ext cx="2480432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保持室内通风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040649" y="3846326"/>
            <a:ext cx="2468084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增强免疫力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310042" y="3846326"/>
            <a:ext cx="2550364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佩戴口罩</a:t>
            </a:r>
            <a:endParaRPr lang="en-US" sz="1100"/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呼吸道感染的预防与控制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避免用手触摸眼、鼻、口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减少病毒通过粘膜传播的风险。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咳嗽和打喷嚏时遮掩口鼻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使用纸巾或弯曲手肘遮掩口鼻，避免飞沫传播。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用肥皂和流动水洗手，或使用含有酒精的洗手液。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3083" b="308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保持良好个人卫生习惯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56" r="2905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每天至少开窗通风2-3次，每次20-30分钟，使室内空气流通。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定期开窗通风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在室内使用空气净化器，可过滤空气中的病毒和细菌，提高室内空气质量。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使用空气净化器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加强室内通风换气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https://d.book118.com/276052040120010040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2024-09-06T21:51:35.820</cp:lastPrinted>
  <dcterms:created xsi:type="dcterms:W3CDTF">2024-09-06T13:51:35Z</dcterms:created>
  <dcterms:modified xsi:type="dcterms:W3CDTF">2024-09-06T13:51:37Z</dcterms:modified>
</cp:coreProperties>
</file>