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UVGLDA+MS-UIGothic"/>
      <p:regular r:id="rId16"/>
    </p:embeddedFont>
    <p:embeddedFont>
      <p:font typeface="HKOOAK+VRCSUF+MicrosoftYaHei-Bold"/>
      <p:regular r:id="rId17"/>
    </p:embeddedFont>
    <p:embeddedFont>
      <p:font typeface="VARDGO+RIADWB+MicrosoftYaHei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BF78E-71F0-449E-9AE4-45ACCA9CF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96728-E15B-4E00-8F39-7D8A3D523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BADFD-EC91-46DD-9B08-7804DB1FD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95375-56C6-4480-83A9-D7589472C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0917BD-D3C2-43E8-BF82-D547AD9EC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735887-92CC-4F73-A356-5DEC40AB0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B1EA10-8080-4802-83E1-4374D7EDB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68183-BEAE-4E70-B647-6972D2128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568AA-9C90-41F5-8BB7-2A4C75D5C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1E0E4-2903-4AEA-8592-B0913020E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F7F53-DE5B-48DC-8DFB-F36E942CF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0302411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1431357"/>
            <a:ext cx="7098030" cy="1903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000000"/>
                </a:solidFill>
                <a:latin typeface="SimSun"/>
                <a:cs typeface="SimSun"/>
              </a:rPr>
              <a:t>铣</a:t>
            </a:r>
            <a:r>
              <a:rPr sz="4050">
                <a:solidFill>
                  <a:srgbClr val="000000"/>
                </a:solidFill>
                <a:latin typeface="UVGLDA+MS-UIGothic"/>
                <a:cs typeface="UVGLDA+MS-UIGothic"/>
              </a:rPr>
              <a:t>工工</a:t>
            </a:r>
            <a:r>
              <a:rPr sz="40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4050">
                <a:solidFill>
                  <a:srgbClr val="000000"/>
                </a:solidFill>
                <a:latin typeface="UVGLDA+MS-UIGothic"/>
                <a:cs typeface="UVGLDA+MS-UIGothic"/>
              </a:rPr>
              <a:t>第十三章</a:t>
            </a:r>
            <a:r>
              <a:rPr sz="4050">
                <a:solidFill>
                  <a:srgbClr val="000000"/>
                </a:solidFill>
                <a:latin typeface="SimSun"/>
                <a:cs typeface="SimSun"/>
              </a:rPr>
              <a:t>铣</a:t>
            </a:r>
            <a:r>
              <a:rPr sz="4050">
                <a:solidFill>
                  <a:srgbClr val="000000"/>
                </a:solidFill>
                <a:latin typeface="UVGLDA+MS-UIGothic"/>
                <a:cs typeface="UVGLDA+MS-UIGothic"/>
              </a:rPr>
              <a:t>刀几何</a:t>
            </a:r>
          </a:p>
          <a:p>
            <a:pPr marL="0" marR="0">
              <a:lnSpc>
                <a:spcPts val="4050"/>
              </a:lnSpc>
              <a:spcBef>
                <a:spcPts val="810"/>
              </a:spcBef>
              <a:spcAft>
                <a:spcPct val="0"/>
              </a:spcAft>
            </a:pPr>
            <a:r>
              <a:rPr sz="4050">
                <a:solidFill>
                  <a:srgbClr val="000000"/>
                </a:solidFill>
                <a:latin typeface="UVGLDA+MS-UIGothic"/>
                <a:cs typeface="UVGLDA+MS-UIGothic"/>
              </a:rPr>
              <a:t>参数和</a:t>
            </a:r>
            <a:r>
              <a:rPr sz="4050">
                <a:solidFill>
                  <a:srgbClr val="000000"/>
                </a:solidFill>
                <a:latin typeface="SimSun"/>
                <a:cs typeface="SimSun"/>
              </a:rPr>
              <a:t>铣</a:t>
            </a:r>
            <a:r>
              <a:rPr sz="4050">
                <a:solidFill>
                  <a:srgbClr val="000000"/>
                </a:solidFill>
                <a:latin typeface="UVGLDA+MS-UIGothic"/>
                <a:cs typeface="UVGLDA+MS-UIGothic"/>
              </a:rPr>
              <a:t>削用量的</a:t>
            </a:r>
            <a:r>
              <a:rPr sz="4050">
                <a:solidFill>
                  <a:srgbClr val="000000"/>
                </a:solidFill>
                <a:latin typeface="SimSun"/>
                <a:cs typeface="SimSun"/>
              </a:rPr>
              <a:t>选择课</a:t>
            </a:r>
            <a:r>
              <a:rPr sz="4050">
                <a:solidFill>
                  <a:srgbClr val="000000"/>
                </a:solidFill>
                <a:latin typeface="UVGLDA+MS-UIGothic"/>
                <a:cs typeface="UVGLD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UVGLDA+MS-UIGothic"/>
                <a:cs typeface="UVGLDA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HKOOAK+VRCSUF+MicrosoftYaHei-Bold"/>
                <a:cs typeface="HKOOAK+VRCSUF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493629"/>
            <a:ext cx="4268749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FF6D1B"/>
                </a:solidFill>
                <a:latin typeface="HKOOAK+VRCSUF+MicrosoftYaHei-Bold"/>
                <a:cs typeface="HKOOAK+VRCSUF+MicrosoftYaHei-Bold"/>
              </a:rPr>
              <a:t>01</a:t>
            </a:r>
            <a:r>
              <a:rPr sz="8000" spc="923">
                <a:solidFill>
                  <a:srgbClr val="FF6D1B"/>
                </a:solidFill>
                <a:latin typeface="Times New Roman"/>
                <a:cs typeface="Times New Roman"/>
              </a:rPr>
              <a:t> </a:t>
            </a:r>
            <a:r>
              <a:rPr sz="4400">
                <a:solidFill>
                  <a:srgbClr val="000000"/>
                </a:solidFill>
                <a:latin typeface="UVGLDA+MS-UIGothic"/>
                <a:cs typeface="UVGLDA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FF6D1B"/>
                </a:solidFill>
                <a:latin typeface="UVGLDA+MS-UIGothic"/>
                <a:cs typeface="UVGLDA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铣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削加工是机械制造中的重要工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手段，广泛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用于各种零件的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加工。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铣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刀作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为铣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削加工中的关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工具，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其几何参数和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铣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削用量的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选择对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于加工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量和效率具有重要影响。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随着制造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展和技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术进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步，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对铣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刀的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和使用提出了更高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的要求，因此需要不断更新和提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高相关知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和技能。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FF6D1B"/>
                </a:solidFill>
                <a:latin typeface="UVGLDA+MS-UIGothic"/>
                <a:cs typeface="UVGLDA+MS-UIGothic"/>
              </a:rPr>
              <a:t>程目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HKOOAK+VRCSUF+MicrosoftYaHei-Bold"/>
                <a:cs typeface="HKOOAK+VRCSU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HKOOAK+VRCSUF+MicrosoftYaHei-Bold"/>
                <a:cs typeface="HKOOAK+VRCSU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HKOOAK+VRCSUF+MicrosoftYaHei-Bold"/>
                <a:cs typeface="HKOOAK+VRCSU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HKOOAK+VRCSUF+MicrosoftYaHei-Bold"/>
                <a:cs typeface="HKOOAK+VRCSUF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如何根据不同的加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工要求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合适的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铣</a:t>
            </a: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几何参数和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铣</a:t>
            </a: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削用量。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1209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掌握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铣</a:t>
            </a: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刀的基本几何参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了解不同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铣</a:t>
            </a: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刀的特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点和使用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合。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提高在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中解决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铣</a:t>
            </a: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削加工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的能力。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91209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数及其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对铣</a:t>
            </a:r>
            <a:r>
              <a:rPr sz="1500">
                <a:solidFill>
                  <a:srgbClr val="FFFDFD"/>
                </a:solidFill>
                <a:latin typeface="UVGLDA+MS-UIGothic"/>
                <a:cs typeface="UVGLDA+MS-UIGothic"/>
              </a:rPr>
              <a:t>削加工的影响。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HKOOAK+VRCSUF+MicrosoftYaHei-Bold"/>
                <a:cs typeface="HKOOAK+VRCSUF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铣</a:t>
            </a:r>
            <a:r>
              <a:rPr sz="4500">
                <a:solidFill>
                  <a:srgbClr val="000000"/>
                </a:solidFill>
                <a:latin typeface="UVGLDA+MS-UIGothic"/>
                <a:cs typeface="UVGLDA+MS-UIGothic"/>
              </a:rPr>
              <a:t>刀几何参数的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铣</a:t>
            </a:r>
            <a:r>
              <a:rPr sz="3000">
                <a:solidFill>
                  <a:srgbClr val="FF6D1B"/>
                </a:solidFill>
                <a:latin typeface="UVGLDA+MS-UIGothic"/>
                <a:cs typeface="UVGLDA+MS-UIGothic"/>
              </a:rPr>
              <a:t>刀的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6D1B"/>
                </a:solidFill>
                <a:latin typeface="UVGLDA+MS-UIGothic"/>
                <a:cs typeface="UVGLDA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ARDGO+RIADWB+MicrosoftYaHei"/>
                <a:cs typeface="VARDGO+RIADWB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ARDGO+RIADWB+MicrosoftYaHei"/>
                <a:cs typeface="VARDGO+RIADWB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ARDGO+RIADWB+MicrosoftYaHei"/>
                <a:cs typeface="VARDGO+RIADWB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ARDGO+RIADWB+MicrosoftYaHei"/>
                <a:cs typeface="VARDGO+RIADWB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圆</a:t>
            </a:r>
            <a:r>
              <a:rPr sz="1550" spc="25">
                <a:solidFill>
                  <a:srgbClr val="FF6D1B"/>
                </a:solidFill>
                <a:latin typeface="UVGLDA+MS-UIGothic"/>
                <a:cs typeface="UVGLDA+MS-UIGothic"/>
              </a:rPr>
              <a:t>柱形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铣</a:t>
            </a:r>
            <a:r>
              <a:rPr sz="1550">
                <a:solidFill>
                  <a:srgbClr val="FF6D1B"/>
                </a:solidFill>
                <a:latin typeface="UVGLDA+MS-UIGothic"/>
                <a:cs typeface="UVGLDA+MS-UIGothic"/>
              </a:rPr>
              <a:t>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83100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UVGLDA+MS-UIGothic"/>
                <a:cs typeface="UVGLDA+MS-UIGothic"/>
              </a:rPr>
              <a:t>立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铣</a:t>
            </a:r>
            <a:r>
              <a:rPr sz="1550">
                <a:solidFill>
                  <a:srgbClr val="FF6D1B"/>
                </a:solidFill>
                <a:latin typeface="UVGLDA+MS-UIGothic"/>
                <a:cs typeface="UVGLDA+MS-UIGothic"/>
              </a:rPr>
              <a:t>刀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UVGLDA+MS-UIGothic"/>
                <a:cs typeface="UVGLDA+MS-UIGothic"/>
              </a:rPr>
              <a:t>三面刃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铣</a:t>
            </a:r>
            <a:r>
              <a:rPr sz="1550">
                <a:solidFill>
                  <a:srgbClr val="FF6D1B"/>
                </a:solidFill>
                <a:latin typeface="UVGLDA+MS-UIGothic"/>
                <a:cs typeface="UVGLDA+MS-UIGothic"/>
              </a:rPr>
              <a:t>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UVGLDA+MS-UIGothic"/>
                <a:cs typeface="UVGLDA+MS-UIGothic"/>
              </a:rPr>
              <a:t>角度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铣</a:t>
            </a:r>
            <a:r>
              <a:rPr sz="1550">
                <a:solidFill>
                  <a:srgbClr val="FF6D1B"/>
                </a:solidFill>
                <a:latin typeface="UVGLDA+MS-UIGothic"/>
                <a:cs typeface="UVGLDA+MS-UIGothic"/>
              </a:rPr>
              <a:t>刀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主要用于平面和成型面的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铣</a:t>
            </a: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削，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以及用于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铣</a:t>
            </a: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沟槽和台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主要用于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铣</a:t>
            </a: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削平面、台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面和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主要用于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铣</a:t>
            </a: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削大面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的平面和</a:t>
            </a:r>
          </a:p>
          <a:p>
            <a:pPr marL="771524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面。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217025" y="5274162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铣</a:t>
            </a: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削斜面或角度面。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4546600" y="5561817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沟槽。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铣</a:t>
            </a:r>
            <a:r>
              <a:rPr sz="3000">
                <a:solidFill>
                  <a:srgbClr val="FF6D1B"/>
                </a:solidFill>
                <a:latin typeface="UVGLDA+MS-UIGothic"/>
                <a:cs typeface="UVGLDA+MS-UIGothic"/>
              </a:rPr>
              <a:t>刀的几何角度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09875" y="21056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UVGLDA+MS-UIGothic"/>
                <a:cs typeface="UVGLDA+MS-UIGothic"/>
              </a:rPr>
              <a:t>前角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UVGLDA+MS-UIGothic"/>
                <a:cs typeface="UVGLDA+MS-UIGothic"/>
              </a:rPr>
              <a:t>主偏角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影响切削力和切削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影响切削深度和切削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度，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择应</a:t>
            </a: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根据工件材料和加工条件。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23975" y="2846558"/>
            <a:ext cx="22997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根据工件材料和加工条件。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UVGLDA+MS-UIGothic"/>
                <a:cs typeface="UVGLDA+MS-UIGothic"/>
              </a:rPr>
              <a:t>后角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707244" y="476440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UVGLDA+MS-UIGothic"/>
                <a:cs typeface="UVGLDA+MS-UIGothic"/>
              </a:rPr>
              <a:t>副偏角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影响切削刃的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度和切削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定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性，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选择应</a:t>
            </a: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根据工件材料和加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工条件。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影响已加工表面的粗糙度，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择应</a:t>
            </a:r>
            <a:r>
              <a:rPr sz="1350">
                <a:solidFill>
                  <a:srgbClr val="000000"/>
                </a:solidFill>
                <a:latin typeface="UVGLDA+MS-UIGothic"/>
                <a:cs typeface="UVGLDA+MS-UIGothic"/>
              </a:rPr>
              <a:t>根据工件材料和加工条件。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铣</a:t>
            </a:r>
            <a:r>
              <a:rPr sz="3000">
                <a:solidFill>
                  <a:srgbClr val="FF6D1B"/>
                </a:solidFill>
                <a:latin typeface="UVGLDA+MS-UIGothic"/>
                <a:cs typeface="UVGLDA+MS-UIGothic"/>
              </a:rPr>
              <a:t>刀的材料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VGLDA+MS-UIGothic"/>
                <a:cs typeface="UVGLDA+MS-UIGothic"/>
              </a:rPr>
              <a:t>高速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VGLDA+MS-UIGothic"/>
                <a:cs typeface="UVGLDA+MS-UIGothic"/>
              </a:rPr>
              <a:t>硬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FFFFFF"/>
                </a:solidFill>
                <a:latin typeface="UVGLDA+MS-UIGothic"/>
                <a:cs typeface="UVGLDA+MS-UIGothic"/>
              </a:rPr>
              <a:t>合金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好的耐磨性和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韧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性，适用于加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高的硬度和耐磨性，适用于加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78300" y="2531483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工中等硬度材料。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98484" y="2531483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工高硬度材料。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90365" y="412368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VGLDA+MS-UIGothic"/>
                <a:cs typeface="UVGLDA+MS-UIGothic"/>
              </a:rPr>
              <a:t>陶瓷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210550" y="4123689"/>
            <a:ext cx="1977745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VGLDA+MS-UIGothic"/>
                <a:cs typeface="UVGLDA+MS-UIGothic"/>
              </a:rPr>
              <a:t>立方氮化硼（</a:t>
            </a:r>
            <a:r>
              <a:rPr sz="1600">
                <a:solidFill>
                  <a:srgbClr val="FFFFFF"/>
                </a:solidFill>
                <a:latin typeface="HKOOAK+VRCSUF+MicrosoftYaHei-Bold"/>
                <a:cs typeface="HKOOAK+VRCSUF+MicrosoftYaHei-Bold"/>
              </a:rPr>
              <a:t>CBN</a:t>
            </a:r>
            <a:r>
              <a:rPr sz="1600">
                <a:solidFill>
                  <a:srgbClr val="FFFFFF"/>
                </a:solidFill>
                <a:latin typeface="UVGLDA+MS-UIGothic"/>
                <a:cs typeface="UVGLDA+MS-UIGothic"/>
              </a:rPr>
              <a:t>）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178300" y="485113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具有极高的硬度和耐磨性，适用于加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198484" y="485431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次于金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刚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石的硬度和良好的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定性，适用于加工各种淬火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、工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、不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锈钢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等高硬度材料。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178300" y="512545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工高硬度、高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UVGLDA+MS-UIGothic"/>
                <a:cs typeface="UVGLDA+MS-UIGothic"/>
              </a:rPr>
              <a:t>度材料。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HKOOAK+VRCSUF+MicrosoftYaHei-Bold"/>
                <a:cs typeface="HKOOAK+VRCSUF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铣</a:t>
            </a:r>
            <a:r>
              <a:rPr sz="4500">
                <a:solidFill>
                  <a:srgbClr val="000000"/>
                </a:solidFill>
                <a:latin typeface="UVGLDA+MS-UIGothic"/>
                <a:cs typeface="UVGLDA+MS-UIGothic"/>
              </a:rPr>
              <a:t>削用量的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铣</a:t>
            </a:r>
            <a:r>
              <a:rPr sz="3000">
                <a:solidFill>
                  <a:srgbClr val="FF6D1B"/>
                </a:solidFill>
                <a:latin typeface="UVGLDA+MS-UIGothic"/>
                <a:cs typeface="UVGLDA+MS-UIGothic"/>
              </a:rPr>
              <a:t>削速度的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KOOAK+VRCSUF+MicrosoftYaHei-Bold"/>
                <a:cs typeface="HKOOAK+VRCSU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KOOAK+VRCSUF+MicrosoftYaHei-Bold"/>
                <a:cs typeface="HKOOAK+VRCSU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KOOAK+VRCSUF+MicrosoftYaHei-Bold"/>
                <a:cs typeface="HKOOAK+VRCSU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铣</a:t>
            </a:r>
            <a:r>
              <a:rPr sz="2000" spc="25">
                <a:solidFill>
                  <a:srgbClr val="FF6D1B"/>
                </a:solidFill>
                <a:latin typeface="UVGLDA+MS-UIGothic"/>
                <a:cs typeface="UVGLDA+MS-UIGothic"/>
              </a:rPr>
              <a:t>削速度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选择</a:t>
            </a:r>
            <a:r>
              <a:rPr sz="2000" spc="25">
                <a:solidFill>
                  <a:srgbClr val="FF6D1B"/>
                </a:solidFill>
                <a:latin typeface="UVGLDA+MS-UIGothic"/>
                <a:cs typeface="UVGLDA+MS-UIGothic"/>
              </a:rPr>
              <a:t>依据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UVGLDA+MS-UIGothic"/>
                <a:cs typeface="UVGLDA+MS-UIGothic"/>
              </a:rPr>
              <a:t>注意事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铣</a:t>
            </a: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刀在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被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加工表面所完成的切削行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程数。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根据被加工材料的硬度、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厚度、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铣</a:t>
            </a: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刀的材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和几何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参数等条件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选择铣</a:t>
            </a: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削速度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避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快或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慢，以保持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定的切削效果和加工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UVGLDA+MS-UIGothic"/>
                <a:cs typeface="UVGLDA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https://d.book118.com/276103024113010050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SimSun</vt:lpstr>
      <vt:lpstr>UVGLDA+MS-UIGothic</vt:lpstr>
      <vt:lpstr>HKOOAK+VRCSUF+MicrosoftYaHei-Bold</vt:lpstr>
      <vt:lpstr>Times New Roman</vt:lpstr>
      <vt:lpstr>VARDGO+RIADWB+MicrosoftYaHei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2024-09-15T16:54:15.891</cp:lastPrinted>
  <dcterms:created xsi:type="dcterms:W3CDTF">2024-09-15T08:54:15Z</dcterms:created>
  <dcterms:modified xsi:type="dcterms:W3CDTF">2024-09-15T08:54:17Z</dcterms:modified>
</cp:coreProperties>
</file>