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Default Extension="gif" ContentType="image/gif"/>
  <Override PartName="/docProps/app.xml" ContentType="application/vnd.openxmlformats-officedocument.extended-properties+xml"/>
  <Override PartName="/docProps/core.xml" ContentType="application/vnd.openxmlformats-package.core-properties+xml"/>
  <Override PartName="/ppt/notesMasters/notesMaster1.xml" ContentType="application/vnd.openxmlformats-officedocument.presentationml.notesMaster+xml"/>
  <Override PartName="/ppt/notesSlides/notesSlide1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ags/tag2.xml" ContentType="application/vnd.openxmlformats-officedocument.presentationml.tags+xml"/>
  <Override PartName="/ppt/tags/tag3.xml" ContentType="application/vnd.openxmlformats-officedocument.presentationml.tags+xml"/>
  <Override PartName="/ppt/tags/tag4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theme/theme3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notesMasterIdLst>
    <p:notesMasterId r:id="rId3"/>
  </p:notesMasterIdLst>
  <p:sldIdLst>
    <p:sldId id="259" r:id="rId4"/>
    <p:sldId id="262" r:id="rId5"/>
    <p:sldId id="265" r:id="rId6"/>
    <p:sldId id="268" r:id="rId7"/>
    <p:sldId id="271" r:id="rId8"/>
    <p:sldId id="274" r:id="rId9"/>
    <p:sldId id="277" r:id="rId10"/>
    <p:sldId id="280" r:id="rId11"/>
    <p:sldId id="283" r:id="rId12"/>
    <p:sldId id="286" r:id="rId13"/>
    <p:sldId id="289" r:id="rId14"/>
    <p:sldId id="291" r:id="rId15"/>
  </p:sldIdLst>
  <p:sldSz cx="9144000" cy="5143500"/>
  <p:notesSz cx="6858000" cy="9144000"/>
  <p:custDataLst>
    <p:tags r:id="rId16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7.xml" /><Relationship Id="rId11" Type="http://schemas.openxmlformats.org/officeDocument/2006/relationships/slide" Target="slides/slide8.xml" /><Relationship Id="rId12" Type="http://schemas.openxmlformats.org/officeDocument/2006/relationships/slide" Target="slides/slide9.xml" /><Relationship Id="rId13" Type="http://schemas.openxmlformats.org/officeDocument/2006/relationships/slide" Target="slides/slide10.xml" /><Relationship Id="rId14" Type="http://schemas.openxmlformats.org/officeDocument/2006/relationships/slide" Target="slides/slide11.xml" /><Relationship Id="rId15" Type="http://schemas.openxmlformats.org/officeDocument/2006/relationships/slide" Target="slides/slide12.xml" /><Relationship Id="rId16" Type="http://schemas.openxmlformats.org/officeDocument/2006/relationships/tags" Target="tags/tag4.xml" /><Relationship Id="rId17" Type="http://schemas.openxmlformats.org/officeDocument/2006/relationships/presProps" Target="presProps.xml" /><Relationship Id="rId18" Type="http://schemas.openxmlformats.org/officeDocument/2006/relationships/viewProps" Target="viewProps.xml" /><Relationship Id="rId19" Type="http://schemas.openxmlformats.org/officeDocument/2006/relationships/theme" Target="theme/theme1.xml" /><Relationship Id="rId2" Type="http://schemas.openxmlformats.org/officeDocument/2006/relationships/slideMaster" Target="slideMasters/slideMaster2.xml" /><Relationship Id="rId20" Type="http://schemas.openxmlformats.org/officeDocument/2006/relationships/tableStyles" Target="tableStyles.xml" /><Relationship Id="rId3" Type="http://schemas.openxmlformats.org/officeDocument/2006/relationships/notesMaster" Target="notesMasters/notesMaster1.xml" /><Relationship Id="rId4" Type="http://schemas.openxmlformats.org/officeDocument/2006/relationships/slide" Target="slides/slide1.xml" /><Relationship Id="rId5" Type="http://schemas.openxmlformats.org/officeDocument/2006/relationships/slide" Target="slides/slide2.xml" /><Relationship Id="rId6" Type="http://schemas.openxmlformats.org/officeDocument/2006/relationships/slide" Target="slides/slide3.xml" /><Relationship Id="rId7" Type="http://schemas.openxmlformats.org/officeDocument/2006/relationships/slide" Target="slides/slide4.xml" /><Relationship Id="rId8" Type="http://schemas.openxmlformats.org/officeDocument/2006/relationships/slide" Target="slides/slide5.xml" /><Relationship Id="rId9" Type="http://schemas.openxmlformats.org/officeDocument/2006/relationships/slide" Target="slides/slide6.xml" /></Relationships>
</file>

<file path=ppt/notesMasters/_rels/notesMaster1.xml.rels>&#65279;<?xml version="1.0" encoding="utf-8" standalone="yes"?><Relationships xmlns="http://schemas.openxmlformats.org/package/2006/relationships"><Relationship Id="rId1" Type="http://schemas.openxmlformats.org/officeDocument/2006/relationships/theme" Target="../theme/theme3.xml" /></Relationships>
</file>

<file path=ppt/notesMasters/notesMaster1.xml><?xml version="1.0" encoding="utf-8"?>
<p:notes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页眉占位符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zh-CN" altLang="en-US"/>
          </a:p>
        </p:txBody>
      </p:sp>
      <p:sp>
        <p:nvSpPr>
          <p:cNvPr id="3" name="日期占位符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C119FE34-86F9-42C4-8DC9-4E7FAF24455D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4" name="幻灯片图像占位符 3"/>
          <p:cNvSpPr>
            <a:spLocks noGrp="1" noRot="1" noChangeAspect="1"/>
          </p:cNvSpPr>
          <p:nvPr>
            <p:ph type="sldImg" idx="2"/>
          </p:nvPr>
        </p:nvSpPr>
        <p:spPr>
          <a:xfrm>
            <a:off x="381000" y="685800"/>
            <a:ext cx="6096000" cy="34290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</p:sp>
      <p:sp>
        <p:nvSpPr>
          <p:cNvPr id="5" name="备注占位符 4"/>
          <p:cNvSpPr>
            <a:spLocks noGrp="1"/>
          </p:cNvSpPr>
          <p:nvPr>
            <p:ph type="body" sz="quarter" idx="3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zh-CN" altLang="en-US" smtClean="0"/>
              <a:t>单击此处编辑母版文本样式</a:t>
            </a:r>
          </a:p>
          <a:p>
            <a:pPr lvl="1"/>
            <a:r>
              <a:rPr lang="zh-CN" altLang="en-US" smtClean="0"/>
              <a:t>第二级</a:t>
            </a:r>
          </a:p>
          <a:p>
            <a:pPr lvl="2"/>
            <a:r>
              <a:rPr lang="zh-CN" altLang="en-US" smtClean="0"/>
              <a:t>第三级</a:t>
            </a:r>
          </a:p>
          <a:p>
            <a:pPr lvl="3"/>
            <a:r>
              <a:rPr lang="zh-CN" altLang="en-US" smtClean="0"/>
              <a:t>第四级</a:t>
            </a:r>
          </a:p>
          <a:p>
            <a:pPr lvl="4"/>
            <a:r>
              <a:rPr lang="zh-CN" altLang="en-US" smtClean="0"/>
              <a:t>第五级</a:t>
            </a:r>
            <a:endParaRPr lang="zh-CN" altLang="en-US"/>
          </a:p>
        </p:txBody>
      </p:sp>
      <p:sp>
        <p:nvSpPr>
          <p:cNvPr id="6" name="页脚占位符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zh-CN" altLang="en-US"/>
          </a:p>
        </p:txBody>
      </p:sp>
      <p:sp>
        <p:nvSpPr>
          <p:cNvPr id="7" name="灯片编号占位符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1BBF7D9F-F0B2-497E-BF7B-2B7E255A8C98}" type="slidenum">
              <a:rPr lang="zh-CN" altLang="en-US" smtClean="0"/>
              <a:t/>
            </a:fld>
            <a:endParaRPr lang="zh-CN" alt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1.xml" /><Relationship Id="rId2" Type="http://schemas.openxmlformats.org/officeDocument/2006/relationships/notesMaster" Target="../notesMasters/notesMaster1.xml" /></Relationships>
</file>

<file path=ppt/notesSlides/_rels/notesSlide2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2.xml" /><Relationship Id="rId2" Type="http://schemas.openxmlformats.org/officeDocument/2006/relationships/notesMaster" Target="../notesMasters/notesMaster1.xml" /></Relationships>
</file>

<file path=ppt/notesSlides/_rels/notesSlide3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3.xml" /><Relationship Id="rId2" Type="http://schemas.openxmlformats.org/officeDocument/2006/relationships/notesMaster" Target="../notesMasters/notesMaster1.xml" /></Relationships>
</file>

<file path=ppt/notesSlides/_rels/notesSlide4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4.xml" /><Relationship Id="rId2" Type="http://schemas.openxmlformats.org/officeDocument/2006/relationships/notesMaster" Target="../notesMasters/notesMaster1.xml" /></Relationships>
</file>

<file path=ppt/notesSlides/_rels/notesSlide5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5.xml" /><Relationship Id="rId2" Type="http://schemas.openxmlformats.org/officeDocument/2006/relationships/notesMaster" Target="../notesMasters/notesMaster1.xml" /></Relationships>
</file>

<file path=ppt/notesSlides/_rels/notesSlide6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6.xml" /><Relationship Id="rId2" Type="http://schemas.openxmlformats.org/officeDocument/2006/relationships/notesMaster" Target="../notesMasters/notesMaster1.xml" /></Relationships>
</file>

<file path=ppt/notesSlides/_rels/notesSlide7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7.xml" /><Relationship Id="rId2" Type="http://schemas.openxmlformats.org/officeDocument/2006/relationships/notesMaster" Target="../notesMasters/notesMaster1.xml" /></Relationships>
</file>

<file path=ppt/notesSlides/_rels/notesSlide8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8.xml" /><Relationship Id="rId2" Type="http://schemas.openxmlformats.org/officeDocument/2006/relationships/notesMaster" Target="../notesMasters/notesMaster1.xml" /></Relationships>
</file>

<file path=ppt/notesSlides/_rels/notesSlide9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9.xml" /><Relationship Id="rId2" Type="http://schemas.openxmlformats.org/officeDocument/2006/relationships/notesMaster" Target="../notesMasters/notesMaster1.xml" /></Relationships>
</file>

<file path=ppt/notesSlides/_rels/notesSlide10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10.xml" /><Relationship Id="rId2" Type="http://schemas.openxmlformats.org/officeDocument/2006/relationships/notesMaster" Target="../notesMasters/notesMaster1.xml" /></Relationships>
</file>

<file path=ppt/notesSlides/_rels/notesSlide11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11.xml" /><Relationship Id="rId2" Type="http://schemas.openxmlformats.org/officeDocument/2006/relationships/notesMaster" Target="../notesMasters/notesMaster1.xml" /></Relationships>
</file>

<file path=ppt/notesSlides/notesSlide1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幻灯片图像占位符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备注占位符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4" name="灯片编号占位符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1BBF7D9F-F0B2-497E-BF7B-2B7E255A8C98}" type="slidenum">
              <a:rPr lang="zh-CN" altLang="en-US" smtClean="0"/>
              <a:t>1</a:t>
            </a:fld>
            <a:endParaRPr lang="zh-CN" altLang="en-US"/>
          </a:p>
        </p:txBody>
      </p:sp>
    </p:spTree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幻灯片图像占位符 1"/>
          <p:cNvSpPr/>
          <p:nvPr>
            <p:ph type="sldImg" idx="2"/>
          </p:nvPr>
        </p:nvSpPr>
        <p:spPr/>
      </p:sp>
      <p:sp>
        <p:nvSpPr>
          <p:cNvPr id="3" name="文本占位符 2"/>
          <p:cNvSpPr/>
          <p:nvPr>
            <p:ph type="body" idx="3"/>
          </p:nvPr>
        </p:nvSpPr>
        <p:spPr/>
        <p:txBody>
          <a:bodyPr/>
          <a:lstStyle/>
          <a:p>
            <a:endParaRPr lang="zh-CN" altLang="en-US"/>
          </a:p>
        </p:txBody>
      </p:sp>
    </p:spTree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幻灯片图像占位符 1"/>
          <p:cNvSpPr/>
          <p:nvPr>
            <p:ph type="sldImg" idx="2"/>
          </p:nvPr>
        </p:nvSpPr>
        <p:spPr/>
      </p:sp>
      <p:sp>
        <p:nvSpPr>
          <p:cNvPr id="3" name="文本占位符 2"/>
          <p:cNvSpPr/>
          <p:nvPr>
            <p:ph type="body" idx="3"/>
          </p:nvPr>
        </p:nvSpPr>
        <p:spPr/>
        <p:txBody>
          <a:bodyPr/>
          <a:lstStyle/>
          <a:p>
            <a:endParaRPr lang="zh-CN" altLang="en-US"/>
          </a:p>
        </p:txBody>
      </p:sp>
    </p:spTree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幻灯片图像占位符 1"/>
          <p:cNvSpPr/>
          <p:nvPr>
            <p:ph type="sldImg" idx="2"/>
          </p:nvPr>
        </p:nvSpPr>
        <p:spPr/>
      </p:sp>
      <p:sp>
        <p:nvSpPr>
          <p:cNvPr id="3" name="文本占位符 2"/>
          <p:cNvSpPr/>
          <p:nvPr>
            <p:ph type="body" idx="3"/>
          </p:nvPr>
        </p:nvSpPr>
        <p:spPr/>
        <p:txBody>
          <a:bodyPr/>
          <a:lstStyle/>
          <a:p>
            <a:endParaRPr lang="zh-CN" altLang="en-US"/>
          </a:p>
        </p:txBody>
      </p:sp>
    </p:spTree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幻灯片图像占位符 1"/>
          <p:cNvSpPr/>
          <p:nvPr>
            <p:ph type="sldImg" idx="2"/>
          </p:nvPr>
        </p:nvSpPr>
        <p:spPr/>
      </p:sp>
      <p:sp>
        <p:nvSpPr>
          <p:cNvPr id="3" name="文本占位符 2"/>
          <p:cNvSpPr/>
          <p:nvPr>
            <p:ph type="body" idx="3"/>
          </p:nvPr>
        </p:nvSpPr>
        <p:spPr/>
        <p:txBody>
          <a:bodyPr/>
          <a:lstStyle/>
          <a:p>
            <a:endParaRPr lang="zh-CN" altLang="en-US"/>
          </a:p>
        </p:txBody>
      </p:sp>
    </p:spTree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幻灯片图像占位符 1"/>
          <p:cNvSpPr/>
          <p:nvPr>
            <p:ph type="sldImg" idx="2"/>
          </p:nvPr>
        </p:nvSpPr>
        <p:spPr/>
      </p:sp>
      <p:sp>
        <p:nvSpPr>
          <p:cNvPr id="3" name="文本占位符 2"/>
          <p:cNvSpPr/>
          <p:nvPr>
            <p:ph type="body" idx="3"/>
          </p:nvPr>
        </p:nvSpPr>
        <p:spPr/>
        <p:txBody>
          <a:bodyPr/>
          <a:lstStyle/>
          <a:p>
            <a:endParaRPr lang="zh-CN" altLang="en-US"/>
          </a:p>
        </p:txBody>
      </p:sp>
    </p:spTree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幻灯片图像占位符 1"/>
          <p:cNvSpPr/>
          <p:nvPr>
            <p:ph type="sldImg" idx="2"/>
          </p:nvPr>
        </p:nvSpPr>
        <p:spPr/>
      </p:sp>
      <p:sp>
        <p:nvSpPr>
          <p:cNvPr id="3" name="文本占位符 2"/>
          <p:cNvSpPr/>
          <p:nvPr>
            <p:ph type="body" idx="3"/>
          </p:nvPr>
        </p:nvSpPr>
        <p:spPr/>
        <p:txBody>
          <a:bodyPr/>
          <a:lstStyle/>
          <a:p>
            <a:endParaRPr lang="zh-CN" altLang="en-US"/>
          </a:p>
        </p:txBody>
      </p:sp>
    </p:spTree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幻灯片图像占位符 1"/>
          <p:cNvSpPr/>
          <p:nvPr>
            <p:ph type="sldImg" idx="2"/>
          </p:nvPr>
        </p:nvSpPr>
        <p:spPr/>
      </p:sp>
      <p:sp>
        <p:nvSpPr>
          <p:cNvPr id="3" name="文本占位符 2"/>
          <p:cNvSpPr/>
          <p:nvPr>
            <p:ph type="body" idx="3"/>
          </p:nvPr>
        </p:nvSpPr>
        <p:spPr/>
        <p:txBody>
          <a:bodyPr/>
          <a:lstStyle/>
          <a:p>
            <a:endParaRPr lang="zh-CN" altLang="en-US"/>
          </a:p>
        </p:txBody>
      </p:sp>
    </p:spTree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幻灯片图像占位符 1"/>
          <p:cNvSpPr/>
          <p:nvPr>
            <p:ph type="sldImg" idx="2"/>
          </p:nvPr>
        </p:nvSpPr>
        <p:spPr/>
      </p:sp>
      <p:sp>
        <p:nvSpPr>
          <p:cNvPr id="3" name="文本占位符 2"/>
          <p:cNvSpPr/>
          <p:nvPr>
            <p:ph type="body" idx="3"/>
          </p:nvPr>
        </p:nvSpPr>
        <p:spPr/>
        <p:txBody>
          <a:bodyPr/>
          <a:lstStyle/>
          <a:p>
            <a:endParaRPr lang="zh-CN" altLang="en-US"/>
          </a:p>
        </p:txBody>
      </p:sp>
    </p:spTree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幻灯片图像占位符 1"/>
          <p:cNvSpPr/>
          <p:nvPr>
            <p:ph type="sldImg" idx="2"/>
          </p:nvPr>
        </p:nvSpPr>
        <p:spPr/>
      </p:sp>
      <p:sp>
        <p:nvSpPr>
          <p:cNvPr id="3" name="文本占位符 2"/>
          <p:cNvSpPr/>
          <p:nvPr>
            <p:ph type="body" idx="3"/>
          </p:nvPr>
        </p:nvSpPr>
        <p:spPr/>
        <p:txBody>
          <a:bodyPr/>
          <a:lstStyle/>
          <a:p>
            <a:endParaRPr lang="zh-CN" altLang="en-US"/>
          </a:p>
        </p:txBody>
      </p:sp>
    </p:spTree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幻灯片图像占位符 1"/>
          <p:cNvSpPr/>
          <p:nvPr>
            <p:ph type="sldImg" idx="2"/>
          </p:nvPr>
        </p:nvSpPr>
        <p:spPr/>
      </p:sp>
      <p:sp>
        <p:nvSpPr>
          <p:cNvPr id="3" name="文本占位符 2"/>
          <p:cNvSpPr/>
          <p:nvPr>
            <p:ph type="body" idx="3"/>
          </p:nvPr>
        </p:nvSpPr>
        <p:spPr/>
        <p:txBody>
          <a:bodyPr/>
          <a:lstStyle/>
          <a:p>
            <a:endParaRPr lang="zh-CN" altLang="en-US"/>
          </a:p>
        </p:txBody>
      </p:sp>
    </p:spTree>
  </p:cSld>
  <p:clrMapOvr>
    <a:masterClrMapping/>
  </p:clrMapOvr>
</p:note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B5C1494D-E602-4EEC-8C4C-738B35A53C4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F0B13309-D874-41A1-A832-2EDE66AC145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F7AB1D45-8659-4A3D-B671-A81468028DF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46D654D3-50CE-49B7-B132-8640E843355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E2CD30C6-E342-49EA-A81F-D0AB64E3406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1FC0069D-D65F-49EA-BB55-A70FA8CEE96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6AF8B718-B332-49F6-94BB-126C867C4C8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B0FC9FC3-A7A5-4595-9F65-6DE332EFD2C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D54E1914-CE6D-4285-90DC-86C5F616C92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33338C82-277B-428F-8977-26937337FAC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86C19CCD-52D6-4CE7-B243-78825F6A95B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标题幻灯片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标题 1"/>
          <p:cNvSpPr>
            <a:spLocks noGrp="1"/>
          </p:cNvSpPr>
          <p:nvPr>
            <p:ph type="ctrTitle"/>
          </p:nvPr>
        </p:nvSpPr>
        <p:spPr>
          <a:xfrm>
            <a:off x="685800" y="1597819"/>
            <a:ext cx="7772400" cy="1102519"/>
          </a:xfrm>
        </p:spPr>
        <p:txBody>
          <a:bodyPr/>
          <a:lstStyle/>
          <a:p>
            <a:r>
              <a:rPr lang="zh-CN" altLang="en-US" smtClean="0"/>
              <a:t>单击此处编辑母版标题样式</a:t>
            </a:r>
            <a:endParaRPr lang="zh-CN" altLang="en-US"/>
          </a:p>
        </p:txBody>
      </p:sp>
      <p:sp>
        <p:nvSpPr>
          <p:cNvPr id="3" name="副标题 2"/>
          <p:cNvSpPr>
            <a:spLocks noGrp="1"/>
          </p:cNvSpPr>
          <p:nvPr>
            <p:ph type="subTitle" idx="1"/>
          </p:nvPr>
        </p:nvSpPr>
        <p:spPr>
          <a:xfrm>
            <a:off x="1371600" y="2914650"/>
            <a:ext cx="6400800" cy="131445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zh-CN" altLang="en-US" smtClean="0"/>
              <a:t>单击此处编辑母版副标题样式</a:t>
            </a:r>
            <a:endParaRPr lang="zh-CN" altLang="en-US"/>
          </a:p>
        </p:txBody>
      </p:sp>
      <p:sp>
        <p:nvSpPr>
          <p:cNvPr id="4" name="日期占位符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3576146-C38A-4DCD-84CF-81CDB389196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5" name="页脚占位符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6" name="灯片编号占位符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CC2AFFC-7EC3-4C38-B0B1-7FABB7B56367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mc:AlternateContent>
    <mc:Choice xmlns:p14="http://schemas.microsoft.com/office/powerpoint/2010/main" Requires="p14">
      <p:transition spd="med" p14:dur="750">
        <p:pull/>
      </p:transition>
    </mc:Choice>
    <mc:Fallback>
      <p:transition spd="med">
        <p:pull/>
      </p:transition>
    </mc:Fallback>
  </mc:AlternateContent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标题和内容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标题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zh-CN" altLang="en-US" smtClean="0"/>
              <a:t>单击此处编辑母版标题样式</a:t>
            </a:r>
            <a:endParaRPr lang="zh-CN" altLang="en-US"/>
          </a:p>
        </p:txBody>
      </p:sp>
      <p:sp>
        <p:nvSpPr>
          <p:cNvPr id="3" name="内容占位符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zh-CN" altLang="en-US" smtClean="0"/>
              <a:t>单击此处编辑母版文本样式</a:t>
            </a:r>
          </a:p>
          <a:p>
            <a:pPr lvl="1"/>
            <a:r>
              <a:rPr lang="zh-CN" altLang="en-US" smtClean="0"/>
              <a:t>第二级</a:t>
            </a:r>
          </a:p>
          <a:p>
            <a:pPr lvl="2"/>
            <a:r>
              <a:rPr lang="zh-CN" altLang="en-US" smtClean="0"/>
              <a:t>第三级</a:t>
            </a:r>
          </a:p>
          <a:p>
            <a:pPr lvl="3"/>
            <a:r>
              <a:rPr lang="zh-CN" altLang="en-US" smtClean="0"/>
              <a:t>第四级</a:t>
            </a:r>
          </a:p>
          <a:p>
            <a:pPr lvl="4"/>
            <a:r>
              <a:rPr lang="zh-CN" altLang="en-US" smtClean="0"/>
              <a:t>第五级</a:t>
            </a:r>
            <a:endParaRPr lang="zh-CN" altLang="en-US"/>
          </a:p>
        </p:txBody>
      </p:sp>
      <p:sp>
        <p:nvSpPr>
          <p:cNvPr id="4" name="日期占位符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3576146-C38A-4DCD-84CF-81CDB389196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5" name="页脚占位符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6" name="灯片编号占位符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CC2AFFC-7EC3-4C38-B0B1-7FABB7B56367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mc:AlternateContent>
    <mc:Choice xmlns:p14="http://schemas.microsoft.com/office/powerpoint/2010/main" Requires="p14">
      <p:transition spd="med" p14:dur="750">
        <p:pull/>
      </p:transition>
    </mc:Choice>
    <mc:Fallback>
      <p:transition spd="med">
        <p:pull/>
      </p:transition>
    </mc:Fallback>
  </mc:AlternateContent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节标题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标题 1"/>
          <p:cNvSpPr>
            <a:spLocks noGrp="1"/>
          </p:cNvSpPr>
          <p:nvPr>
            <p:ph type="title"/>
          </p:nvPr>
        </p:nvSpPr>
        <p:spPr>
          <a:xfrm>
            <a:off x="722313" y="3305176"/>
            <a:ext cx="7772400" cy="1021556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zh-CN" altLang="en-US" smtClean="0"/>
              <a:t>单击此处编辑母版标题样式</a:t>
            </a:r>
            <a:endParaRPr lang="zh-CN" altLang="en-US"/>
          </a:p>
        </p:txBody>
      </p:sp>
      <p:sp>
        <p:nvSpPr>
          <p:cNvPr id="3" name="文本占位符 2"/>
          <p:cNvSpPr>
            <a:spLocks noGrp="1"/>
          </p:cNvSpPr>
          <p:nvPr>
            <p:ph type="body" idx="1"/>
          </p:nvPr>
        </p:nvSpPr>
        <p:spPr>
          <a:xfrm>
            <a:off x="722313" y="2180035"/>
            <a:ext cx="7772400" cy="1125140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zh-CN" altLang="en-US" smtClean="0"/>
              <a:t>单击此处编辑母版文本样式</a:t>
            </a:r>
          </a:p>
        </p:txBody>
      </p:sp>
      <p:sp>
        <p:nvSpPr>
          <p:cNvPr id="4" name="日期占位符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3576146-C38A-4DCD-84CF-81CDB389196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5" name="页脚占位符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6" name="灯片编号占位符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CC2AFFC-7EC3-4C38-B0B1-7FABB7B56367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mc:AlternateContent>
    <mc:Choice xmlns:p14="http://schemas.microsoft.com/office/powerpoint/2010/main" Requires="p14">
      <p:transition spd="med" p14:dur="750">
        <p:pull/>
      </p:transition>
    </mc:Choice>
    <mc:Fallback>
      <p:transition spd="med">
        <p:pull/>
      </p:transition>
    </mc:Fallback>
  </mc:AlternateContent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两栏内容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标题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zh-CN" altLang="en-US" smtClean="0"/>
              <a:t>单击此处编辑母版标题样式</a:t>
            </a:r>
            <a:endParaRPr lang="zh-CN" altLang="en-US"/>
          </a:p>
        </p:txBody>
      </p:sp>
      <p:sp>
        <p:nvSpPr>
          <p:cNvPr id="3" name="内容占位符 2"/>
          <p:cNvSpPr>
            <a:spLocks noGrp="1"/>
          </p:cNvSpPr>
          <p:nvPr>
            <p:ph sz="half" idx="1"/>
          </p:nvPr>
        </p:nvSpPr>
        <p:spPr>
          <a:xfrm>
            <a:off x="457200" y="900113"/>
            <a:ext cx="4038600" cy="2545556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zh-CN" altLang="en-US" smtClean="0"/>
              <a:t>单击此处编辑母版文本样式</a:t>
            </a:r>
          </a:p>
          <a:p>
            <a:pPr lvl="1"/>
            <a:r>
              <a:rPr lang="zh-CN" altLang="en-US" smtClean="0"/>
              <a:t>第二级</a:t>
            </a:r>
          </a:p>
          <a:p>
            <a:pPr lvl="2"/>
            <a:r>
              <a:rPr lang="zh-CN" altLang="en-US" smtClean="0"/>
              <a:t>第三级</a:t>
            </a:r>
          </a:p>
          <a:p>
            <a:pPr lvl="3"/>
            <a:r>
              <a:rPr lang="zh-CN" altLang="en-US" smtClean="0"/>
              <a:t>第四级</a:t>
            </a:r>
          </a:p>
          <a:p>
            <a:pPr lvl="4"/>
            <a:r>
              <a:rPr lang="zh-CN" altLang="en-US" smtClean="0"/>
              <a:t>第五级</a:t>
            </a:r>
            <a:endParaRPr lang="zh-CN" altLang="en-US"/>
          </a:p>
        </p:txBody>
      </p:sp>
      <p:sp>
        <p:nvSpPr>
          <p:cNvPr id="4" name="内容占位符 3"/>
          <p:cNvSpPr>
            <a:spLocks noGrp="1"/>
          </p:cNvSpPr>
          <p:nvPr>
            <p:ph sz="half" idx="2"/>
          </p:nvPr>
        </p:nvSpPr>
        <p:spPr>
          <a:xfrm>
            <a:off x="4648200" y="900113"/>
            <a:ext cx="4038600" cy="2545556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zh-CN" altLang="en-US" smtClean="0"/>
              <a:t>单击此处编辑母版文本样式</a:t>
            </a:r>
          </a:p>
          <a:p>
            <a:pPr lvl="1"/>
            <a:r>
              <a:rPr lang="zh-CN" altLang="en-US" smtClean="0"/>
              <a:t>第二级</a:t>
            </a:r>
          </a:p>
          <a:p>
            <a:pPr lvl="2"/>
            <a:r>
              <a:rPr lang="zh-CN" altLang="en-US" smtClean="0"/>
              <a:t>第三级</a:t>
            </a:r>
          </a:p>
          <a:p>
            <a:pPr lvl="3"/>
            <a:r>
              <a:rPr lang="zh-CN" altLang="en-US" smtClean="0"/>
              <a:t>第四级</a:t>
            </a:r>
          </a:p>
          <a:p>
            <a:pPr lvl="4"/>
            <a:r>
              <a:rPr lang="zh-CN" altLang="en-US" smtClean="0"/>
              <a:t>第五级</a:t>
            </a:r>
            <a:endParaRPr lang="zh-CN" altLang="en-US"/>
          </a:p>
        </p:txBody>
      </p:sp>
      <p:sp>
        <p:nvSpPr>
          <p:cNvPr id="5" name="日期占位符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3576146-C38A-4DCD-84CF-81CDB389196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6" name="页脚占位符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7" name="灯片编号占位符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CC2AFFC-7EC3-4C38-B0B1-7FABB7B56367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mc:AlternateContent>
    <mc:Choice xmlns:p14="http://schemas.microsoft.com/office/powerpoint/2010/main" Requires="p14">
      <p:transition spd="med" p14:dur="750">
        <p:pull/>
      </p:transition>
    </mc:Choice>
    <mc:Fallback>
      <p:transition spd="med">
        <p:pull/>
      </p:transition>
    </mc:Fallback>
  </mc:AlternateContent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比较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标题 1"/>
          <p:cNvSpPr>
            <a:spLocks noGrp="1"/>
          </p:cNvSpPr>
          <p:nvPr>
            <p:ph type="title"/>
          </p:nvPr>
        </p:nvSpPr>
        <p:spPr>
          <a:xfrm>
            <a:off x="457200" y="205978"/>
            <a:ext cx="8229600" cy="857250"/>
          </a:xfrm>
        </p:spPr>
        <p:txBody>
          <a:bodyPr/>
          <a:lstStyle>
            <a:lvl1pPr>
              <a:defRPr/>
            </a:lvl1pPr>
          </a:lstStyle>
          <a:p>
            <a:r>
              <a:rPr lang="zh-CN" altLang="en-US" smtClean="0"/>
              <a:t>单击此处编辑母版标题样式</a:t>
            </a:r>
            <a:endParaRPr lang="zh-CN" altLang="en-US"/>
          </a:p>
        </p:txBody>
      </p:sp>
      <p:sp>
        <p:nvSpPr>
          <p:cNvPr id="3" name="文本占位符 2"/>
          <p:cNvSpPr>
            <a:spLocks noGrp="1"/>
          </p:cNvSpPr>
          <p:nvPr>
            <p:ph type="body" idx="1"/>
          </p:nvPr>
        </p:nvSpPr>
        <p:spPr>
          <a:xfrm>
            <a:off x="457200" y="1151335"/>
            <a:ext cx="4040188" cy="47982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zh-CN" altLang="en-US" smtClean="0"/>
              <a:t>单击此处编辑母版文本样式</a:t>
            </a:r>
          </a:p>
        </p:txBody>
      </p:sp>
      <p:sp>
        <p:nvSpPr>
          <p:cNvPr id="4" name="内容占位符 3"/>
          <p:cNvSpPr>
            <a:spLocks noGrp="1"/>
          </p:cNvSpPr>
          <p:nvPr>
            <p:ph sz="half" idx="2"/>
          </p:nvPr>
        </p:nvSpPr>
        <p:spPr>
          <a:xfrm>
            <a:off x="457200" y="1631156"/>
            <a:ext cx="4040188" cy="2963466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zh-CN" altLang="en-US" smtClean="0"/>
              <a:t>单击此处编辑母版文本样式</a:t>
            </a:r>
          </a:p>
          <a:p>
            <a:pPr lvl="1"/>
            <a:r>
              <a:rPr lang="zh-CN" altLang="en-US" smtClean="0"/>
              <a:t>第二级</a:t>
            </a:r>
          </a:p>
          <a:p>
            <a:pPr lvl="2"/>
            <a:r>
              <a:rPr lang="zh-CN" altLang="en-US" smtClean="0"/>
              <a:t>第三级</a:t>
            </a:r>
          </a:p>
          <a:p>
            <a:pPr lvl="3"/>
            <a:r>
              <a:rPr lang="zh-CN" altLang="en-US" smtClean="0"/>
              <a:t>第四级</a:t>
            </a:r>
          </a:p>
          <a:p>
            <a:pPr lvl="4"/>
            <a:r>
              <a:rPr lang="zh-CN" altLang="en-US" smtClean="0"/>
              <a:t>第五级</a:t>
            </a:r>
            <a:endParaRPr lang="zh-CN" altLang="en-US"/>
          </a:p>
        </p:txBody>
      </p:sp>
      <p:sp>
        <p:nvSpPr>
          <p:cNvPr id="5" name="文本占位符 4"/>
          <p:cNvSpPr>
            <a:spLocks noGrp="1"/>
          </p:cNvSpPr>
          <p:nvPr>
            <p:ph type="body" sz="quarter" idx="3"/>
          </p:nvPr>
        </p:nvSpPr>
        <p:spPr>
          <a:xfrm>
            <a:off x="4645026" y="1151335"/>
            <a:ext cx="4041775" cy="47982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zh-CN" altLang="en-US" smtClean="0"/>
              <a:t>单击此处编辑母版文本样式</a:t>
            </a:r>
          </a:p>
        </p:txBody>
      </p:sp>
      <p:sp>
        <p:nvSpPr>
          <p:cNvPr id="6" name="内容占位符 5"/>
          <p:cNvSpPr>
            <a:spLocks noGrp="1"/>
          </p:cNvSpPr>
          <p:nvPr>
            <p:ph sz="quarter" idx="4"/>
          </p:nvPr>
        </p:nvSpPr>
        <p:spPr>
          <a:xfrm>
            <a:off x="4645026" y="1631156"/>
            <a:ext cx="4041775" cy="2963466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zh-CN" altLang="en-US" smtClean="0"/>
              <a:t>单击此处编辑母版文本样式</a:t>
            </a:r>
          </a:p>
          <a:p>
            <a:pPr lvl="1"/>
            <a:r>
              <a:rPr lang="zh-CN" altLang="en-US" smtClean="0"/>
              <a:t>第二级</a:t>
            </a:r>
          </a:p>
          <a:p>
            <a:pPr lvl="2"/>
            <a:r>
              <a:rPr lang="zh-CN" altLang="en-US" smtClean="0"/>
              <a:t>第三级</a:t>
            </a:r>
          </a:p>
          <a:p>
            <a:pPr lvl="3"/>
            <a:r>
              <a:rPr lang="zh-CN" altLang="en-US" smtClean="0"/>
              <a:t>第四级</a:t>
            </a:r>
          </a:p>
          <a:p>
            <a:pPr lvl="4"/>
            <a:r>
              <a:rPr lang="zh-CN" altLang="en-US" smtClean="0"/>
              <a:t>第五级</a:t>
            </a:r>
            <a:endParaRPr lang="zh-CN" altLang="en-US"/>
          </a:p>
        </p:txBody>
      </p:sp>
      <p:sp>
        <p:nvSpPr>
          <p:cNvPr id="7" name="日期占位符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3576146-C38A-4DCD-84CF-81CDB389196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8" name="页脚占位符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9" name="灯片编号占位符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CC2AFFC-7EC3-4C38-B0B1-7FABB7B56367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mc:AlternateContent>
    <mc:Choice xmlns:p14="http://schemas.microsoft.com/office/powerpoint/2010/main" Requires="p14">
      <p:transition spd="med" p14:dur="750">
        <p:pull/>
      </p:transition>
    </mc:Choice>
    <mc:Fallback>
      <p:transition spd="med">
        <p:pull/>
      </p:transition>
    </mc:Fallback>
  </mc:AlternateContent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仅标题">
    <p:bg>
      <p:bgPr>
        <a:pattFill prst="wdUpDiag">
          <a:fgClr>
            <a:schemeClr val="bg1">
              <a:lumMod val="95000"/>
            </a:schemeClr>
          </a:fgClr>
          <a:bgClr>
            <a:schemeClr val="bg1"/>
          </a:bgClr>
        </a:patt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7" name="五边形 6"/>
          <p:cNvSpPr/>
          <p:nvPr userDrawn="1"/>
        </p:nvSpPr>
        <p:spPr>
          <a:xfrm>
            <a:off x="-1" y="242075"/>
            <a:ext cx="3275857" cy="385459"/>
          </a:xfrm>
          <a:prstGeom prst="homePlate">
            <a:avLst/>
          </a:prstGeom>
          <a:solidFill>
            <a:srgbClr val="39BDDB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tx1">
                  <a:lumMod val="65000"/>
                  <a:lumOff val="35000"/>
                </a:schemeClr>
              </a:solidFill>
            </a:endParaRPr>
          </a:p>
        </p:txBody>
      </p:sp>
      <p:sp>
        <p:nvSpPr>
          <p:cNvPr id="2" name="标题 1"/>
          <p:cNvSpPr>
            <a:spLocks noGrp="1"/>
          </p:cNvSpPr>
          <p:nvPr>
            <p:ph type="title"/>
          </p:nvPr>
        </p:nvSpPr>
        <p:spPr>
          <a:xfrm>
            <a:off x="203895" y="296069"/>
            <a:ext cx="8229600" cy="277540"/>
          </a:xfrm>
        </p:spPr>
        <p:txBody>
          <a:bodyPr>
            <a:noAutofit/>
          </a:bodyPr>
          <a:lstStyle>
            <a:lvl1pPr algn="l">
              <a:defRPr sz="1800">
                <a:solidFill>
                  <a:srgbClr val="FFFFFF"/>
                </a:solidFill>
                <a:latin typeface="微软雅黑" pitchFamily="34" charset="-122"/>
                <a:ea typeface="微软雅黑" pitchFamily="34" charset="-122"/>
              </a:defRPr>
            </a:lvl1pPr>
          </a:lstStyle>
          <a:p>
            <a:r>
              <a:rPr lang="zh-CN" altLang="en-US" smtClean="0"/>
              <a:t>单击此处编辑母版标题样式</a:t>
            </a:r>
            <a:endParaRPr lang="zh-CN" altLang="en-US"/>
          </a:p>
        </p:txBody>
      </p:sp>
      <p:sp>
        <p:nvSpPr>
          <p:cNvPr id="3" name="日期占位符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3576146-C38A-4DCD-84CF-81CDB389196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4" name="页脚占位符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5" name="灯片编号占位符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CC2AFFC-7EC3-4C38-B0B1-7FABB7B56367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mc:AlternateContent>
    <mc:Choice xmlns:p14="http://schemas.microsoft.com/office/powerpoint/2010/main" Requires="p14">
      <p:transition spd="med" p14:dur="750">
        <p:pull/>
      </p:transition>
    </mc:Choice>
    <mc:Fallback>
      <p:transition spd="med">
        <p:pull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 nodeType="afterGroup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8" dur="50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9" presetID="10" presetClass="entr" presetSubtype="0" dur="500" fill="hold" grpId="1" nodeType="withEffect">
                                  <p:stCondLst>
                                    <p:cond delay="25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1" dur="5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7" grpId="0"/>
      <p:bldP spid="2" grpId="1"/>
    </p:bldLst>
  </p:timing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空白">
    <p:bg>
      <p:bgPr>
        <a:pattFill prst="wdUpDiag">
          <a:fgClr>
            <a:schemeClr val="bg1">
              <a:lumMod val="95000"/>
            </a:schemeClr>
          </a:fgClr>
          <a:bgClr>
            <a:schemeClr val="bg1"/>
          </a:bgClr>
        </a:patt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日期占位符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3576146-C38A-4DCD-84CF-81CDB389196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3" name="页脚占位符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4" name="灯片编号占位符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CC2AFFC-7EC3-4C38-B0B1-7FABB7B56367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mc:AlternateContent>
    <mc:Choice xmlns:p14="http://schemas.microsoft.com/office/powerpoint/2010/main" Requires="p14">
      <p:transition spd="med" p14:dur="750">
        <p:pull/>
      </p:transition>
    </mc:Choice>
    <mc:Fallback>
      <p:transition spd="med">
        <p:pull/>
      </p:transition>
    </mc:Fallback>
  </mc:AlternateContent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内容与标题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标题 1"/>
          <p:cNvSpPr>
            <a:spLocks noGrp="1"/>
          </p:cNvSpPr>
          <p:nvPr>
            <p:ph type="title"/>
          </p:nvPr>
        </p:nvSpPr>
        <p:spPr>
          <a:xfrm>
            <a:off x="457201" y="204787"/>
            <a:ext cx="3008313" cy="8715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zh-CN" altLang="en-US" smtClean="0"/>
              <a:t>单击此处编辑母版标题样式</a:t>
            </a:r>
            <a:endParaRPr lang="zh-CN" altLang="en-US"/>
          </a:p>
        </p:txBody>
      </p:sp>
      <p:sp>
        <p:nvSpPr>
          <p:cNvPr id="3" name="内容占位符 2"/>
          <p:cNvSpPr>
            <a:spLocks noGrp="1"/>
          </p:cNvSpPr>
          <p:nvPr>
            <p:ph idx="1"/>
          </p:nvPr>
        </p:nvSpPr>
        <p:spPr>
          <a:xfrm>
            <a:off x="3575050" y="204788"/>
            <a:ext cx="5111750" cy="4389835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zh-CN" altLang="en-US" smtClean="0"/>
              <a:t>单击此处编辑母版文本样式</a:t>
            </a:r>
          </a:p>
          <a:p>
            <a:pPr lvl="1"/>
            <a:r>
              <a:rPr lang="zh-CN" altLang="en-US" smtClean="0"/>
              <a:t>第二级</a:t>
            </a:r>
          </a:p>
          <a:p>
            <a:pPr lvl="2"/>
            <a:r>
              <a:rPr lang="zh-CN" altLang="en-US" smtClean="0"/>
              <a:t>第三级</a:t>
            </a:r>
          </a:p>
          <a:p>
            <a:pPr lvl="3"/>
            <a:r>
              <a:rPr lang="zh-CN" altLang="en-US" smtClean="0"/>
              <a:t>第四级</a:t>
            </a:r>
          </a:p>
          <a:p>
            <a:pPr lvl="4"/>
            <a:r>
              <a:rPr lang="zh-CN" altLang="en-US" smtClean="0"/>
              <a:t>第五级</a:t>
            </a:r>
            <a:endParaRPr lang="zh-CN" altLang="en-US"/>
          </a:p>
        </p:txBody>
      </p:sp>
      <p:sp>
        <p:nvSpPr>
          <p:cNvPr id="4" name="文本占位符 3"/>
          <p:cNvSpPr>
            <a:spLocks noGrp="1"/>
          </p:cNvSpPr>
          <p:nvPr>
            <p:ph type="body" sz="half" idx="2"/>
          </p:nvPr>
        </p:nvSpPr>
        <p:spPr>
          <a:xfrm>
            <a:off x="457201" y="1076326"/>
            <a:ext cx="3008313" cy="3518297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zh-CN" altLang="en-US" smtClean="0"/>
              <a:t>单击此处编辑母版文本样式</a:t>
            </a:r>
          </a:p>
        </p:txBody>
      </p:sp>
      <p:sp>
        <p:nvSpPr>
          <p:cNvPr id="5" name="日期占位符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3576146-C38A-4DCD-84CF-81CDB389196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6" name="页脚占位符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7" name="灯片编号占位符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CC2AFFC-7EC3-4C38-B0B1-7FABB7B56367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mc:AlternateContent>
    <mc:Choice xmlns:p14="http://schemas.microsoft.com/office/powerpoint/2010/main" Requires="p14">
      <p:transition spd="med" p14:dur="750">
        <p:pull/>
      </p:transition>
    </mc:Choice>
    <mc:Fallback>
      <p:transition spd="med">
        <p:pull/>
      </p:transition>
    </mc:Fallback>
  </mc:AlternateContent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图片与标题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标题 1"/>
          <p:cNvSpPr>
            <a:spLocks noGrp="1"/>
          </p:cNvSpPr>
          <p:nvPr>
            <p:ph type="title"/>
          </p:nvPr>
        </p:nvSpPr>
        <p:spPr>
          <a:xfrm>
            <a:off x="1792288" y="3600450"/>
            <a:ext cx="5486400" cy="425054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zh-CN" altLang="en-US" smtClean="0"/>
              <a:t>单击此处编辑母版标题样式</a:t>
            </a:r>
            <a:endParaRPr lang="zh-CN" altLang="en-US"/>
          </a:p>
        </p:txBody>
      </p:sp>
      <p:sp>
        <p:nvSpPr>
          <p:cNvPr id="3" name="图片占位符 2"/>
          <p:cNvSpPr>
            <a:spLocks noGrp="1"/>
          </p:cNvSpPr>
          <p:nvPr>
            <p:ph type="pic" idx="1"/>
          </p:nvPr>
        </p:nvSpPr>
        <p:spPr>
          <a:xfrm>
            <a:off x="1792288" y="459581"/>
            <a:ext cx="5486400" cy="30861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zh-CN" altLang="en-US"/>
          </a:p>
        </p:txBody>
      </p:sp>
      <p:sp>
        <p:nvSpPr>
          <p:cNvPr id="4" name="文本占位符 3"/>
          <p:cNvSpPr>
            <a:spLocks noGrp="1"/>
          </p:cNvSpPr>
          <p:nvPr>
            <p:ph type="body" sz="half" idx="2"/>
          </p:nvPr>
        </p:nvSpPr>
        <p:spPr>
          <a:xfrm>
            <a:off x="1792288" y="4025503"/>
            <a:ext cx="5486400" cy="603647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zh-CN" altLang="en-US" smtClean="0"/>
              <a:t>单击此处编辑母版文本样式</a:t>
            </a:r>
          </a:p>
        </p:txBody>
      </p:sp>
      <p:sp>
        <p:nvSpPr>
          <p:cNvPr id="5" name="日期占位符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3576146-C38A-4DCD-84CF-81CDB389196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6" name="页脚占位符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7" name="灯片编号占位符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CC2AFFC-7EC3-4C38-B0B1-7FABB7B56367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mc:AlternateContent>
    <mc:Choice xmlns:p14="http://schemas.microsoft.com/office/powerpoint/2010/main" Requires="p14">
      <p:transition spd="med" p14:dur="750">
        <p:pull/>
      </p:transition>
    </mc:Choice>
    <mc:Fallback>
      <p:transition spd="med">
        <p:pull/>
      </p:transition>
    </mc:Fallback>
  </mc:AlternateContent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标题和竖排文字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标题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zh-CN" altLang="en-US" smtClean="0"/>
              <a:t>单击此处编辑母版标题样式</a:t>
            </a:r>
            <a:endParaRPr lang="zh-CN" altLang="en-US"/>
          </a:p>
        </p:txBody>
      </p:sp>
      <p:sp>
        <p:nvSpPr>
          <p:cNvPr id="3" name="竖排文字占位符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zh-CN" altLang="en-US" smtClean="0"/>
              <a:t>单击此处编辑母版文本样式</a:t>
            </a:r>
          </a:p>
          <a:p>
            <a:pPr lvl="1"/>
            <a:r>
              <a:rPr lang="zh-CN" altLang="en-US" smtClean="0"/>
              <a:t>第二级</a:t>
            </a:r>
          </a:p>
          <a:p>
            <a:pPr lvl="2"/>
            <a:r>
              <a:rPr lang="zh-CN" altLang="en-US" smtClean="0"/>
              <a:t>第三级</a:t>
            </a:r>
          </a:p>
          <a:p>
            <a:pPr lvl="3"/>
            <a:r>
              <a:rPr lang="zh-CN" altLang="en-US" smtClean="0"/>
              <a:t>第四级</a:t>
            </a:r>
          </a:p>
          <a:p>
            <a:pPr lvl="4"/>
            <a:r>
              <a:rPr lang="zh-CN" altLang="en-US" smtClean="0"/>
              <a:t>第五级</a:t>
            </a:r>
            <a:endParaRPr lang="zh-CN" altLang="en-US"/>
          </a:p>
        </p:txBody>
      </p:sp>
      <p:sp>
        <p:nvSpPr>
          <p:cNvPr id="4" name="日期占位符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3576146-C38A-4DCD-84CF-81CDB389196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5" name="页脚占位符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6" name="灯片编号占位符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CC2AFFC-7EC3-4C38-B0B1-7FABB7B56367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mc:AlternateContent>
    <mc:Choice xmlns:p14="http://schemas.microsoft.com/office/powerpoint/2010/main" Requires="p14">
      <p:transition spd="med" p14:dur="750">
        <p:pull/>
      </p:transition>
    </mc:Choice>
    <mc:Fallback>
      <p:transition spd="med">
        <p:pull/>
      </p:transition>
    </mc:Fallback>
  </mc:AlternateContent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垂直排列标题与文本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竖排标题 1"/>
          <p:cNvSpPr>
            <a:spLocks noGrp="1"/>
          </p:cNvSpPr>
          <p:nvPr>
            <p:ph type="title" orient="vert"/>
          </p:nvPr>
        </p:nvSpPr>
        <p:spPr>
          <a:xfrm>
            <a:off x="6629400" y="154781"/>
            <a:ext cx="2057400" cy="3290888"/>
          </a:xfrm>
        </p:spPr>
        <p:txBody>
          <a:bodyPr vert="eaVert"/>
          <a:lstStyle/>
          <a:p>
            <a:r>
              <a:rPr lang="zh-CN" altLang="en-US" smtClean="0"/>
              <a:t>单击此处编辑母版标题样式</a:t>
            </a:r>
            <a:endParaRPr lang="zh-CN" altLang="en-US"/>
          </a:p>
        </p:txBody>
      </p:sp>
      <p:sp>
        <p:nvSpPr>
          <p:cNvPr id="3" name="竖排文字占位符 2"/>
          <p:cNvSpPr>
            <a:spLocks noGrp="1"/>
          </p:cNvSpPr>
          <p:nvPr>
            <p:ph type="body" orient="vert" idx="1"/>
          </p:nvPr>
        </p:nvSpPr>
        <p:spPr>
          <a:xfrm>
            <a:off x="457200" y="154781"/>
            <a:ext cx="6019800" cy="3290888"/>
          </a:xfrm>
        </p:spPr>
        <p:txBody>
          <a:bodyPr vert="eaVert"/>
          <a:lstStyle/>
          <a:p>
            <a:pPr lvl="0"/>
            <a:r>
              <a:rPr lang="zh-CN" altLang="en-US" smtClean="0"/>
              <a:t>单击此处编辑母版文本样式</a:t>
            </a:r>
          </a:p>
          <a:p>
            <a:pPr lvl="1"/>
            <a:r>
              <a:rPr lang="zh-CN" altLang="en-US" smtClean="0"/>
              <a:t>第二级</a:t>
            </a:r>
          </a:p>
          <a:p>
            <a:pPr lvl="2"/>
            <a:r>
              <a:rPr lang="zh-CN" altLang="en-US" smtClean="0"/>
              <a:t>第三级</a:t>
            </a:r>
          </a:p>
          <a:p>
            <a:pPr lvl="3"/>
            <a:r>
              <a:rPr lang="zh-CN" altLang="en-US" smtClean="0"/>
              <a:t>第四级</a:t>
            </a:r>
          </a:p>
          <a:p>
            <a:pPr lvl="4"/>
            <a:r>
              <a:rPr lang="zh-CN" altLang="en-US" smtClean="0"/>
              <a:t>第五级</a:t>
            </a:r>
            <a:endParaRPr lang="zh-CN" altLang="en-US"/>
          </a:p>
        </p:txBody>
      </p:sp>
      <p:sp>
        <p:nvSpPr>
          <p:cNvPr id="4" name="日期占位符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3576146-C38A-4DCD-84CF-81CDB389196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5" name="页脚占位符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6" name="灯片编号占位符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CC2AFFC-7EC3-4C38-B0B1-7FABB7B56367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mc:AlternateContent>
    <mc:Choice xmlns:p14="http://schemas.microsoft.com/office/powerpoint/2010/main" Requires="p14">
      <p:transition spd="med" p14:dur="750">
        <p:pull/>
      </p:transition>
    </mc:Choice>
    <mc:Fallback>
      <p:transition spd="med">
        <p:pull/>
      </p:transition>
    </mc:Fallback>
  </mc:AlternateContent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image" Target="../media/image1.png" /><Relationship Id="rId13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标题占位符 1"/>
          <p:cNvSpPr>
            <a:spLocks noGrp="1"/>
          </p:cNvSpPr>
          <p:nvPr>
            <p:ph type="title"/>
          </p:nvPr>
        </p:nvSpPr>
        <p:spPr>
          <a:xfrm>
            <a:off x="457200" y="205978"/>
            <a:ext cx="8229600" cy="85725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zh-CN" altLang="en-US" smtClean="0"/>
              <a:t>单击此处编辑母版标题样式</a:t>
            </a:r>
            <a:endParaRPr lang="zh-CN" altLang="en-US"/>
          </a:p>
        </p:txBody>
      </p:sp>
      <p:sp>
        <p:nvSpPr>
          <p:cNvPr id="3" name="文本占位符 2"/>
          <p:cNvSpPr>
            <a:spLocks noGrp="1"/>
          </p:cNvSpPr>
          <p:nvPr>
            <p:ph type="body" idx="1"/>
          </p:nvPr>
        </p:nvSpPr>
        <p:spPr>
          <a:xfrm>
            <a:off x="457200" y="1200151"/>
            <a:ext cx="8229600" cy="3394472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zh-CN" altLang="en-US" smtClean="0"/>
              <a:t>单击此处编辑母版文本样式</a:t>
            </a:r>
          </a:p>
          <a:p>
            <a:pPr lvl="1"/>
            <a:r>
              <a:rPr lang="zh-CN" altLang="en-US" smtClean="0"/>
              <a:t>第二级</a:t>
            </a:r>
          </a:p>
          <a:p>
            <a:pPr lvl="2"/>
            <a:r>
              <a:rPr lang="zh-CN" altLang="en-US" smtClean="0"/>
              <a:t>第三级</a:t>
            </a:r>
          </a:p>
          <a:p>
            <a:pPr lvl="3"/>
            <a:r>
              <a:rPr lang="zh-CN" altLang="en-US" smtClean="0"/>
              <a:t>第四级</a:t>
            </a:r>
          </a:p>
          <a:p>
            <a:pPr lvl="4"/>
            <a:r>
              <a:rPr lang="zh-CN" altLang="en-US" smtClean="0"/>
              <a:t>第五级</a:t>
            </a:r>
            <a:endParaRPr lang="zh-CN" altLang="en-US"/>
          </a:p>
        </p:txBody>
      </p:sp>
      <p:sp>
        <p:nvSpPr>
          <p:cNvPr id="4" name="日期占位符 3"/>
          <p:cNvSpPr>
            <a:spLocks noGrp="1"/>
          </p:cNvSpPr>
          <p:nvPr>
            <p:ph type="dt" sz="half" idx="2"/>
          </p:nvPr>
        </p:nvSpPr>
        <p:spPr>
          <a:xfrm>
            <a:off x="457200" y="4767263"/>
            <a:ext cx="2133600" cy="273844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zh-CN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73576146-C38A-4DCD-84CF-81CDB389196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5" name="页脚占位符 4"/>
          <p:cNvSpPr>
            <a:spLocks noGrp="1"/>
          </p:cNvSpPr>
          <p:nvPr>
            <p:ph type="ftr" sz="quarter" idx="3"/>
          </p:nvPr>
        </p:nvSpPr>
        <p:spPr>
          <a:xfrm>
            <a:off x="3124200" y="4767263"/>
            <a:ext cx="2895600" cy="273844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zh-CN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6" name="灯片编号占位符 5"/>
          <p:cNvSpPr>
            <a:spLocks noGrp="1"/>
          </p:cNvSpPr>
          <p:nvPr>
            <p:ph type="sldNum" sz="quarter" idx="4"/>
          </p:nvPr>
        </p:nvSpPr>
        <p:spPr>
          <a:xfrm>
            <a:off x="6553200" y="4767263"/>
            <a:ext cx="2133600" cy="273844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zh-CN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9CC2AFFC-7EC3-4C38-B0B1-7FABB7B56367}" type="slidenum">
              <a:rPr lang="zh-CN" altLang="en-US" smtClean="0"/>
              <a:t/>
            </a:fld>
            <a:endParaRPr lang="zh-CN" altLang="en-US"/>
          </a:p>
        </p:txBody>
      </p:sp>
      <p:pic>
        <p:nvPicPr>
          <p:cNvPr id="7" name="图片 1073743875" descr="学科网 zxxk.com"/>
          <p:cNvPicPr>
            <a:picLocks noChangeAspect="1"/>
          </p:cNvPicPr>
          <p:nvPr/>
        </p:nvPicPr>
        <p:blipFill>
          <a:blip r:embed="rId12"/>
          <a:stretch>
            <a:fillRect/>
          </a:stretch>
        </p:blipFill>
        <p:spPr>
          <a:xfrm>
            <a:off x="838200" y="365125"/>
            <a:ext cx="9525" cy="9525"/>
          </a:xfrm>
          <a:prstGeom prst="rect">
            <a:avLst/>
          </a:prstGeom>
          <a:noFill/>
          <a:ln>
            <a:noFill/>
            <a:miter lim="800000"/>
          </a:ln>
        </p:spPr>
      </p:pic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mc:AlternateContent>
    <mc:Choice xmlns:p14="http://schemas.microsoft.com/office/powerpoint/2010/main" Requires="p14">
      <p:transition spd="med" p14:dur="750">
        <p:pull/>
      </p:transition>
    </mc:Choice>
    <mc:Fallback>
      <p:transition spd="med">
        <p:pull/>
      </p:transition>
    </mc:Fallback>
  </mc:AlternateContent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zh-CN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notesSlide" Target="../notesSlides/notesSlide1.xml" /><Relationship Id="rId3" Type="http://schemas.openxmlformats.org/officeDocument/2006/relationships/image" Target="../media/image2.gif" /><Relationship Id="rId4" Type="http://schemas.openxmlformats.org/officeDocument/2006/relationships/image" Target="../media/image3.png" /><Relationship Id="rId5" Type="http://schemas.openxmlformats.org/officeDocument/2006/relationships/image" Target="../media/image4.jpe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notesSlide" Target="../notesSlides/notesSlide2.xml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notesSlide" Target="../notesSlides/notesSlide3.xml" /><Relationship Id="rId3" Type="http://schemas.openxmlformats.org/officeDocument/2006/relationships/image" Target="../media/image5.jpeg" /><Relationship Id="rId4" Type="http://schemas.openxmlformats.org/officeDocument/2006/relationships/tags" Target="../tags/tag1.xml" /><Relationship Id="rId5" Type="http://schemas.openxmlformats.org/officeDocument/2006/relationships/image" Target="../media/image6.jpeg" /><Relationship Id="rId6" Type="http://schemas.openxmlformats.org/officeDocument/2006/relationships/tags" Target="../tags/tag2.xml" /><Relationship Id="rId7" Type="http://schemas.openxmlformats.org/officeDocument/2006/relationships/image" Target="../media/image7.jpeg" /><Relationship Id="rId8" Type="http://schemas.openxmlformats.org/officeDocument/2006/relationships/tags" Target="../tags/tag3.xml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notesSlide" Target="../notesSlides/notesSlide4.xml" /><Relationship Id="rId3" Type="http://schemas.openxmlformats.org/officeDocument/2006/relationships/image" Target="../media/image8.jpe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notesSlide" Target="../notesSlides/notesSlide5.xml" /><Relationship Id="rId3" Type="http://schemas.openxmlformats.org/officeDocument/2006/relationships/image" Target="../media/image9.jpe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notesSlide" Target="../notesSlides/notesSlide6.xml" /><Relationship Id="rId3" Type="http://schemas.openxmlformats.org/officeDocument/2006/relationships/image" Target="../media/image10.gif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notesSlide" Target="../notesSlides/notesSlide7.xml" /><Relationship Id="rId3" Type="http://schemas.openxmlformats.org/officeDocument/2006/relationships/image" Target="../media/image11.png" /><Relationship Id="rId4" Type="http://schemas.openxmlformats.org/officeDocument/2006/relationships/image" Target="../media/image12.jpeg" /><Relationship Id="rId5" Type="http://schemas.openxmlformats.org/officeDocument/2006/relationships/image" Target="../media/image13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notesSlide" Target="../notesSlides/notesSlide8.xml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notesSlide" Target="../notesSlides/notesSlide9.xml" /><Relationship Id="rId3" Type="http://schemas.openxmlformats.org/officeDocument/2006/relationships/image" Target="../media/image14.jpe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notesSlide" Target="../notesSlides/notesSlide10.xml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notesSlide" Target="../notesSlides/notesSlide11.xml" /><Relationship Id="rId3" Type="http://schemas.openxmlformats.org/officeDocument/2006/relationships/image" Target="../media/image15.jpe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276105135233010100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pattFill prst="wdUpDiag">
          <a:fgClr>
            <a:schemeClr val="bg1">
              <a:lumMod val="95000"/>
            </a:schemeClr>
          </a:fgClr>
          <a:bgClr>
            <a:schemeClr val="bg1"/>
          </a:bgClr>
        </a:patt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3" name="Freeform 9"/>
          <p:cNvSpPr/>
          <p:nvPr/>
        </p:nvSpPr>
        <p:spPr bwMode="auto">
          <a:xfrm>
            <a:off x="2891662" y="0"/>
            <a:ext cx="3359593" cy="5143758"/>
          </a:xfrm>
          <a:custGeom>
            <a:gdLst>
              <a:gd name="T0" fmla="*/ 0 w 252"/>
              <a:gd name="T1" fmla="*/ 0 h 410"/>
              <a:gd name="T2" fmla="*/ 200 w 252"/>
              <a:gd name="T3" fmla="*/ 0 h 410"/>
              <a:gd name="T4" fmla="*/ 200 w 252"/>
              <a:gd name="T5" fmla="*/ 200 h 410"/>
              <a:gd name="T6" fmla="*/ 243 w 252"/>
              <a:gd name="T7" fmla="*/ 200 h 410"/>
              <a:gd name="T8" fmla="*/ 252 w 252"/>
              <a:gd name="T9" fmla="*/ 209 h 410"/>
              <a:gd name="T10" fmla="*/ 252 w 252"/>
              <a:gd name="T11" fmla="*/ 268 h 410"/>
              <a:gd name="T12" fmla="*/ 243 w 252"/>
              <a:gd name="T13" fmla="*/ 277 h 410"/>
              <a:gd name="T14" fmla="*/ 200 w 252"/>
              <a:gd name="T15" fmla="*/ 277 h 410"/>
              <a:gd name="T16" fmla="*/ 200 w 252"/>
              <a:gd name="T17" fmla="*/ 410 h 410"/>
              <a:gd name="T18" fmla="*/ 0 w 252"/>
              <a:gd name="T19" fmla="*/ 410 h 410"/>
              <a:gd name="T20" fmla="*/ 0 w 252"/>
              <a:gd name="T21" fmla="*/ 0 h 410"/>
              <a:gd name="connsiteX0" fmla="*/ 0 w 10000"/>
              <a:gd name="connsiteY0" fmla="*/ 0 h 10000"/>
              <a:gd name="connsiteX1" fmla="*/ 7937 w 10000"/>
              <a:gd name="connsiteY1" fmla="*/ 0 h 10000"/>
              <a:gd name="connsiteX2" fmla="*/ 7937 w 10000"/>
              <a:gd name="connsiteY2" fmla="*/ 4878 h 10000"/>
              <a:gd name="connsiteX3" fmla="*/ 9643 w 10000"/>
              <a:gd name="connsiteY3" fmla="*/ 4878 h 10000"/>
              <a:gd name="connsiteX4" fmla="*/ 10000 w 10000"/>
              <a:gd name="connsiteY4" fmla="*/ 5098 h 10000"/>
              <a:gd name="connsiteX5" fmla="*/ 10000 w 10000"/>
              <a:gd name="connsiteY5" fmla="*/ 6537 h 10000"/>
              <a:gd name="connsiteX6" fmla="*/ 9643 w 10000"/>
              <a:gd name="connsiteY6" fmla="*/ 6756 h 10000"/>
              <a:gd name="connsiteX7" fmla="*/ 7909 w 10000"/>
              <a:gd name="connsiteY7" fmla="*/ 7515 h 10000"/>
              <a:gd name="connsiteX8" fmla="*/ 7937 w 10000"/>
              <a:gd name="connsiteY8" fmla="*/ 10000 h 10000"/>
              <a:gd name="connsiteX9" fmla="*/ 0 w 10000"/>
              <a:gd name="connsiteY9" fmla="*/ 10000 h 10000"/>
              <a:gd name="connsiteX10" fmla="*/ 0 w 10000"/>
              <a:gd name="connsiteY10" fmla="*/ 0 h 10000"/>
              <a:gd name="connsiteX0-1" fmla="*/ 0 w 10000"/>
              <a:gd name="connsiteY0-2" fmla="*/ 0 h 10000"/>
              <a:gd name="connsiteX1-3" fmla="*/ 7937 w 10000"/>
              <a:gd name="connsiteY1-4" fmla="*/ 0 h 10000"/>
              <a:gd name="connsiteX2-5" fmla="*/ 7937 w 10000"/>
              <a:gd name="connsiteY2-6" fmla="*/ 4878 h 10000"/>
              <a:gd name="connsiteX3-7" fmla="*/ 9643 w 10000"/>
              <a:gd name="connsiteY3-8" fmla="*/ 4878 h 10000"/>
              <a:gd name="connsiteX4-9" fmla="*/ 10000 w 10000"/>
              <a:gd name="connsiteY4-10" fmla="*/ 5098 h 10000"/>
              <a:gd name="connsiteX5-11" fmla="*/ 10000 w 10000"/>
              <a:gd name="connsiteY5-12" fmla="*/ 6537 h 10000"/>
              <a:gd name="connsiteX6-13" fmla="*/ 9799 w 10000"/>
              <a:gd name="connsiteY6-14" fmla="*/ 7497 h 10000"/>
              <a:gd name="connsiteX7-15" fmla="*/ 7909 w 10000"/>
              <a:gd name="connsiteY7-16" fmla="*/ 7515 h 10000"/>
              <a:gd name="connsiteX8-17" fmla="*/ 7937 w 10000"/>
              <a:gd name="connsiteY8-18" fmla="*/ 10000 h 10000"/>
              <a:gd name="connsiteX9-19" fmla="*/ 0 w 10000"/>
              <a:gd name="connsiteY9-20" fmla="*/ 10000 h 10000"/>
              <a:gd name="connsiteX10-21" fmla="*/ 0 w 10000"/>
              <a:gd name="connsiteY10-22" fmla="*/ 0 h 10000"/>
              <a:gd name="connsiteX0-23" fmla="*/ 0 w 10014"/>
              <a:gd name="connsiteY0-24" fmla="*/ 0 h 10000"/>
              <a:gd name="connsiteX1-25" fmla="*/ 7937 w 10014"/>
              <a:gd name="connsiteY1-26" fmla="*/ 0 h 10000"/>
              <a:gd name="connsiteX2-27" fmla="*/ 7937 w 10014"/>
              <a:gd name="connsiteY2-28" fmla="*/ 4878 h 10000"/>
              <a:gd name="connsiteX3-29" fmla="*/ 9643 w 10014"/>
              <a:gd name="connsiteY3-30" fmla="*/ 4878 h 10000"/>
              <a:gd name="connsiteX4-31" fmla="*/ 10000 w 10014"/>
              <a:gd name="connsiteY4-32" fmla="*/ 5098 h 10000"/>
              <a:gd name="connsiteX5-33" fmla="*/ 10014 w 10014"/>
              <a:gd name="connsiteY5-34" fmla="*/ 7287 h 10000"/>
              <a:gd name="connsiteX6-35" fmla="*/ 9799 w 10014"/>
              <a:gd name="connsiteY6-36" fmla="*/ 7497 h 10000"/>
              <a:gd name="connsiteX7-37" fmla="*/ 7909 w 10014"/>
              <a:gd name="connsiteY7-38" fmla="*/ 7515 h 10000"/>
              <a:gd name="connsiteX8-39" fmla="*/ 7937 w 10014"/>
              <a:gd name="connsiteY8-40" fmla="*/ 10000 h 10000"/>
              <a:gd name="connsiteX9-41" fmla="*/ 0 w 10014"/>
              <a:gd name="connsiteY9-42" fmla="*/ 10000 h 10000"/>
              <a:gd name="connsiteX10-43" fmla="*/ 0 w 10014"/>
              <a:gd name="connsiteY10-44" fmla="*/ 0 h 10000"/>
              <a:gd name="connsiteX0-45" fmla="*/ 0 w 10005"/>
              <a:gd name="connsiteY0-46" fmla="*/ 0 h 10000"/>
              <a:gd name="connsiteX1-47" fmla="*/ 7937 w 10005"/>
              <a:gd name="connsiteY1-48" fmla="*/ 0 h 10000"/>
              <a:gd name="connsiteX2-49" fmla="*/ 7937 w 10005"/>
              <a:gd name="connsiteY2-50" fmla="*/ 4878 h 10000"/>
              <a:gd name="connsiteX3-51" fmla="*/ 9643 w 10005"/>
              <a:gd name="connsiteY3-52" fmla="*/ 4878 h 10000"/>
              <a:gd name="connsiteX4-53" fmla="*/ 10000 w 10005"/>
              <a:gd name="connsiteY4-54" fmla="*/ 5098 h 10000"/>
              <a:gd name="connsiteX5-55" fmla="*/ 10005 w 10005"/>
              <a:gd name="connsiteY5-56" fmla="*/ 7231 h 10000"/>
              <a:gd name="connsiteX6-57" fmla="*/ 9799 w 10005"/>
              <a:gd name="connsiteY6-58" fmla="*/ 7497 h 10000"/>
              <a:gd name="connsiteX7-59" fmla="*/ 7909 w 10005"/>
              <a:gd name="connsiteY7-60" fmla="*/ 7515 h 10000"/>
              <a:gd name="connsiteX8-61" fmla="*/ 7937 w 10005"/>
              <a:gd name="connsiteY8-62" fmla="*/ 10000 h 10000"/>
              <a:gd name="connsiteX9-63" fmla="*/ 0 w 10005"/>
              <a:gd name="connsiteY9-64" fmla="*/ 10000 h 10000"/>
              <a:gd name="connsiteX10-65" fmla="*/ 0 w 10005"/>
              <a:gd name="connsiteY10-66" fmla="*/ 0 h 10000"/>
            </a:gdLst>
            <a:cxnLst>
              <a:cxn ang="0">
                <a:pos x="connsiteX0-1" y="connsiteY0-2"/>
              </a:cxn>
              <a:cxn ang="0">
                <a:pos x="connsiteX1-3" y="connsiteY1-4"/>
              </a:cxn>
              <a:cxn ang="0">
                <a:pos x="connsiteX2-5" y="connsiteY2-6"/>
              </a:cxn>
              <a:cxn ang="0">
                <a:pos x="connsiteX3-7" y="connsiteY3-8"/>
              </a:cxn>
              <a:cxn ang="0">
                <a:pos x="connsiteX4-9" y="connsiteY4-10"/>
              </a:cxn>
              <a:cxn ang="0">
                <a:pos x="connsiteX5-11" y="connsiteY5-12"/>
              </a:cxn>
              <a:cxn ang="0">
                <a:pos x="connsiteX6-13" y="connsiteY6-14"/>
              </a:cxn>
              <a:cxn ang="0">
                <a:pos x="connsiteX7-15" y="connsiteY7-16"/>
              </a:cxn>
              <a:cxn ang="0">
                <a:pos x="connsiteX8-17" y="connsiteY8-18"/>
              </a:cxn>
              <a:cxn ang="0">
                <a:pos x="connsiteX9-19" y="connsiteY9-20"/>
              </a:cxn>
              <a:cxn ang="0">
                <a:pos x="connsiteX10-21" y="connsiteY10-22"/>
              </a:cxn>
            </a:cxnLst>
            <a:rect l="l" t="t" r="r" b="b"/>
            <a:pathLst>
              <a:path w="10005" h="10000">
                <a:moveTo>
                  <a:pt x="0" y="0"/>
                </a:moveTo>
                <a:lnTo>
                  <a:pt x="7937" y="0"/>
                </a:lnTo>
                <a:lnTo>
                  <a:pt x="7937" y="4878"/>
                </a:lnTo>
                <a:lnTo>
                  <a:pt x="9643" y="4878"/>
                </a:lnTo>
                <a:cubicBezTo>
                  <a:pt x="9841" y="4878"/>
                  <a:pt x="10000" y="4976"/>
                  <a:pt x="10000" y="5098"/>
                </a:cubicBezTo>
                <a:cubicBezTo>
                  <a:pt x="10005" y="5828"/>
                  <a:pt x="10000" y="6501"/>
                  <a:pt x="10005" y="7231"/>
                </a:cubicBezTo>
                <a:cubicBezTo>
                  <a:pt x="10005" y="7353"/>
                  <a:pt x="9997" y="7497"/>
                  <a:pt x="9799" y="7497"/>
                </a:cubicBezTo>
                <a:lnTo>
                  <a:pt x="7909" y="7515"/>
                </a:lnTo>
                <a:cubicBezTo>
                  <a:pt x="7918" y="8343"/>
                  <a:pt x="7928" y="9172"/>
                  <a:pt x="7937" y="10000"/>
                </a:cubicBezTo>
                <a:lnTo>
                  <a:pt x="0" y="10000"/>
                </a:lnTo>
                <a:lnTo>
                  <a:pt x="0" y="0"/>
                </a:lnTo>
              </a:path>
            </a:pathLst>
          </a:custGeom>
          <a:blipFill rotWithShape="1">
            <a:blip r:embed="rId3"/>
            <a:stretch>
              <a:fillRect/>
            </a:stretch>
          </a:blipFill>
          <a:ln w="0">
            <a:noFill/>
            <a:prstDash val="solid"/>
            <a:round/>
          </a:ln>
          <a:effectLst>
            <a:outerShdw blurRad="101600" dist="76200" algn="l" rotWithShape="0">
              <a:prstClr val="black">
                <a:alpha val="41000"/>
              </a:prstClr>
            </a:outerShdw>
          </a:effectLst>
        </p:spPr>
        <p:txBody>
          <a:bodyPr vert="horz" wrap="square" lIns="91440" tIns="45720" rIns="91440" bIns="45720" numCol="1" anchor="t" anchorCtr="0" compatLnSpc="1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25" name="Freeform 7"/>
          <p:cNvSpPr/>
          <p:nvPr/>
        </p:nvSpPr>
        <p:spPr bwMode="auto">
          <a:xfrm>
            <a:off x="1475740" y="0"/>
            <a:ext cx="3034030" cy="5143500"/>
          </a:xfrm>
          <a:custGeom>
            <a:gdLst>
              <a:gd name="T0" fmla="*/ 0 w 253"/>
              <a:gd name="T1" fmla="*/ 0 h 410"/>
              <a:gd name="T2" fmla="*/ 201 w 253"/>
              <a:gd name="T3" fmla="*/ 0 h 410"/>
              <a:gd name="T4" fmla="*/ 201 w 253"/>
              <a:gd name="T5" fmla="*/ 108 h 410"/>
              <a:gd name="T6" fmla="*/ 244 w 253"/>
              <a:gd name="T7" fmla="*/ 108 h 410"/>
              <a:gd name="T8" fmla="*/ 253 w 253"/>
              <a:gd name="T9" fmla="*/ 117 h 410"/>
              <a:gd name="T10" fmla="*/ 253 w 253"/>
              <a:gd name="T11" fmla="*/ 176 h 410"/>
              <a:gd name="T12" fmla="*/ 244 w 253"/>
              <a:gd name="T13" fmla="*/ 184 h 410"/>
              <a:gd name="T14" fmla="*/ 201 w 253"/>
              <a:gd name="T15" fmla="*/ 184 h 410"/>
              <a:gd name="T16" fmla="*/ 201 w 253"/>
              <a:gd name="T17" fmla="*/ 410 h 410"/>
              <a:gd name="T18" fmla="*/ 0 w 253"/>
              <a:gd name="T19" fmla="*/ 410 h 410"/>
              <a:gd name="T20" fmla="*/ 0 w 253"/>
              <a:gd name="T21" fmla="*/ 0 h 410"/>
            </a:gdLst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  <a:cxn ang="0">
                <a:pos x="T8" y="T9"/>
              </a:cxn>
              <a:cxn ang="0">
                <a:pos x="T10" y="T11"/>
              </a:cxn>
              <a:cxn ang="0">
                <a:pos x="T12" y="T13"/>
              </a:cxn>
              <a:cxn ang="0">
                <a:pos x="T14" y="T15"/>
              </a:cxn>
              <a:cxn ang="0">
                <a:pos x="T16" y="T17"/>
              </a:cxn>
              <a:cxn ang="0">
                <a:pos x="T18" y="T19"/>
              </a:cxn>
              <a:cxn ang="0">
                <a:pos x="T20" y="T21"/>
              </a:cxn>
            </a:cxnLst>
            <a:rect l="0" t="0" r="r" b="b"/>
            <a:pathLst>
              <a:path w="253" h="410">
                <a:moveTo>
                  <a:pt x="0" y="0"/>
                </a:moveTo>
                <a:lnTo>
                  <a:pt x="201" y="0"/>
                </a:lnTo>
                <a:lnTo>
                  <a:pt x="201" y="108"/>
                </a:lnTo>
                <a:lnTo>
                  <a:pt x="244" y="108"/>
                </a:lnTo>
                <a:cubicBezTo>
                  <a:pt x="249" y="108"/>
                  <a:pt x="253" y="112"/>
                  <a:pt x="253" y="117"/>
                </a:cubicBezTo>
                <a:lnTo>
                  <a:pt x="253" y="176"/>
                </a:lnTo>
                <a:cubicBezTo>
                  <a:pt x="253" y="180"/>
                  <a:pt x="249" y="184"/>
                  <a:pt x="244" y="184"/>
                </a:cubicBezTo>
                <a:lnTo>
                  <a:pt x="201" y="184"/>
                </a:lnTo>
                <a:lnTo>
                  <a:pt x="201" y="410"/>
                </a:lnTo>
                <a:lnTo>
                  <a:pt x="0" y="410"/>
                </a:lnTo>
                <a:lnTo>
                  <a:pt x="0" y="0"/>
                </a:lnTo>
              </a:path>
            </a:pathLst>
          </a:custGeom>
          <a:blipFill rotWithShape="1">
            <a:blip r:embed="rId4"/>
            <a:stretch>
              <a:fillRect/>
            </a:stretch>
          </a:blipFill>
          <a:ln w="0">
            <a:noFill/>
            <a:prstDash val="solid"/>
            <a:round/>
          </a:ln>
          <a:effectLst>
            <a:outerShdw blurRad="101600" dist="76200" algn="l" rotWithShape="0">
              <a:prstClr val="black">
                <a:alpha val="41000"/>
              </a:prstClr>
            </a:outerShdw>
          </a:effectLst>
        </p:spPr>
        <p:txBody>
          <a:bodyPr vert="horz" wrap="square" lIns="91440" tIns="45720" rIns="91440" bIns="45720" numCol="1" anchor="t" anchorCtr="0" compatLnSpc="1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26" name="Freeform 6"/>
          <p:cNvSpPr/>
          <p:nvPr/>
        </p:nvSpPr>
        <p:spPr bwMode="auto">
          <a:xfrm>
            <a:off x="0" y="0"/>
            <a:ext cx="2493010" cy="5143500"/>
          </a:xfrm>
          <a:custGeom>
            <a:gdLst>
              <a:gd name="T0" fmla="*/ 0 w 253"/>
              <a:gd name="T1" fmla="*/ 0 h 410"/>
              <a:gd name="T2" fmla="*/ 201 w 253"/>
              <a:gd name="T3" fmla="*/ 0 h 410"/>
              <a:gd name="T4" fmla="*/ 201 w 253"/>
              <a:gd name="T5" fmla="*/ 73 h 410"/>
              <a:gd name="T6" fmla="*/ 244 w 253"/>
              <a:gd name="T7" fmla="*/ 73 h 410"/>
              <a:gd name="T8" fmla="*/ 253 w 253"/>
              <a:gd name="T9" fmla="*/ 82 h 410"/>
              <a:gd name="T10" fmla="*/ 253 w 253"/>
              <a:gd name="T11" fmla="*/ 141 h 410"/>
              <a:gd name="T12" fmla="*/ 244 w 253"/>
              <a:gd name="T13" fmla="*/ 150 h 410"/>
              <a:gd name="T14" fmla="*/ 201 w 253"/>
              <a:gd name="T15" fmla="*/ 150 h 410"/>
              <a:gd name="T16" fmla="*/ 201 w 253"/>
              <a:gd name="T17" fmla="*/ 410 h 410"/>
              <a:gd name="T18" fmla="*/ 0 w 253"/>
              <a:gd name="T19" fmla="*/ 410 h 410"/>
              <a:gd name="T20" fmla="*/ 0 w 253"/>
              <a:gd name="T21" fmla="*/ 0 h 410"/>
            </a:gdLst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  <a:cxn ang="0">
                <a:pos x="T8" y="T9"/>
              </a:cxn>
              <a:cxn ang="0">
                <a:pos x="T10" y="T11"/>
              </a:cxn>
              <a:cxn ang="0">
                <a:pos x="T12" y="T13"/>
              </a:cxn>
              <a:cxn ang="0">
                <a:pos x="T14" y="T15"/>
              </a:cxn>
              <a:cxn ang="0">
                <a:pos x="T16" y="T17"/>
              </a:cxn>
              <a:cxn ang="0">
                <a:pos x="T18" y="T19"/>
              </a:cxn>
              <a:cxn ang="0">
                <a:pos x="T20" y="T21"/>
              </a:cxn>
            </a:cxnLst>
            <a:rect l="0" t="0" r="r" b="b"/>
            <a:pathLst>
              <a:path w="253" h="410">
                <a:moveTo>
                  <a:pt x="0" y="0"/>
                </a:moveTo>
                <a:lnTo>
                  <a:pt x="201" y="0"/>
                </a:lnTo>
                <a:lnTo>
                  <a:pt x="201" y="73"/>
                </a:lnTo>
                <a:lnTo>
                  <a:pt x="244" y="73"/>
                </a:lnTo>
                <a:cubicBezTo>
                  <a:pt x="249" y="73"/>
                  <a:pt x="253" y="77"/>
                  <a:pt x="253" y="82"/>
                </a:cubicBezTo>
                <a:lnTo>
                  <a:pt x="253" y="141"/>
                </a:lnTo>
                <a:cubicBezTo>
                  <a:pt x="253" y="146"/>
                  <a:pt x="249" y="150"/>
                  <a:pt x="244" y="150"/>
                </a:cubicBezTo>
                <a:lnTo>
                  <a:pt x="201" y="150"/>
                </a:lnTo>
                <a:lnTo>
                  <a:pt x="201" y="410"/>
                </a:lnTo>
                <a:lnTo>
                  <a:pt x="0" y="410"/>
                </a:lnTo>
                <a:lnTo>
                  <a:pt x="0" y="0"/>
                </a:lnTo>
              </a:path>
            </a:pathLst>
          </a:custGeom>
          <a:blipFill rotWithShape="1">
            <a:blip r:embed="rId5"/>
            <a:stretch>
              <a:fillRect/>
            </a:stretch>
          </a:blipFill>
          <a:ln w="0">
            <a:noFill/>
            <a:prstDash val="solid"/>
            <a:round/>
          </a:ln>
          <a:effectLst>
            <a:outerShdw blurRad="101600" dist="76200" algn="l" rotWithShape="0">
              <a:prstClr val="black">
                <a:alpha val="41000"/>
              </a:prstClr>
            </a:outerShdw>
          </a:effectLst>
        </p:spPr>
        <p:txBody>
          <a:bodyPr vert="horz" wrap="square" lIns="91440" tIns="45720" rIns="91440" bIns="45720" numCol="1" anchor="t" anchorCtr="0" compatLnSpc="1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5" name="文本框 4"/>
          <p:cNvSpPr txBox="1"/>
          <p:nvPr/>
        </p:nvSpPr>
        <p:spPr>
          <a:xfrm>
            <a:off x="6743700" y="627380"/>
            <a:ext cx="1167765" cy="4175125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chemeClr val="lt1"/>
                </a:solidFill>
              </a14:hiddenFill>
            </a:ext>
          </a:extLst>
        </p:spPr>
        <p:style>
          <a:lnRef idx="2">
            <a:schemeClr val="dk1"/>
          </a:lnRef>
          <a:fillRef idx="1">
            <a:schemeClr val="lt1"/>
          </a:fillRef>
          <a:effectRef idx="0">
            <a:schemeClr val="dk1"/>
          </a:effectRef>
          <a:fontRef idx="minor">
            <a:schemeClr val="dk1"/>
          </a:fontRef>
        </p:style>
        <p:txBody>
          <a:bodyPr vert="eaVert" wrap="square" rtlCol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9pPr>
          </a:lstStyle>
          <a:p>
            <a:pPr algn="ctr"/>
            <a:r>
              <a:rPr lang="zh-CN" altLang="en-US" sz="3200" b="1">
                <a:sym typeface="+mn-ea"/>
              </a:rPr>
              <a:t>细胞器之间的分工合作</a:t>
            </a:r>
          </a:p>
          <a:p>
            <a:pPr algn="ctr"/>
            <a:r>
              <a:rPr lang="zh-CN" altLang="en-US" sz="3200" b="1">
                <a:sym typeface="+mn-ea"/>
              </a:rPr>
              <a:t>（第二课时）</a:t>
            </a:r>
          </a:p>
        </p:txBody>
      </p:sp>
    </p:spTree>
  </p:cSld>
  <p:clrMapOvr>
    <a:masterClrMapping/>
  </p:clrMapOvr>
  <p:transition spd="slow">
    <p:push dir="u"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 nodeType="afterGroup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dur="500" fill="hold" grpId="2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2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2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9" presetID="2" presetClass="entr" presetSubtype="4" dur="500" fill="hold" grpId="1" nodeType="withEffect">
                                  <p:stCondLst>
                                    <p:cond delay="25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1" dur="500" fill="hold"/>
                                        <p:tgtEl>
                                          <p:spTgt spid="2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2" dur="500" fill="hold"/>
                                        <p:tgtEl>
                                          <p:spTgt spid="2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3" presetID="2" presetClass="entr" presetSubtype="4" dur="500" fill="hold" grpId="0" nodeType="withEffect">
                                  <p:stCondLst>
                                    <p:cond delay="75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5" dur="500" fill="hold"/>
                                        <p:tgtEl>
                                          <p:spTgt spid="2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6" dur="500" fill="hold"/>
                                        <p:tgtEl>
                                          <p:spTgt spid="2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3" grpId="0"/>
      <p:bldP spid="25" grpId="1"/>
      <p:bldP spid="26" grpId="2"/>
    </p:bldLst>
  </p:timing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pattFill prst="wdUpDiag">
          <a:fgClr>
            <a:schemeClr val="bg1">
              <a:lumMod val="95000"/>
            </a:schemeClr>
          </a:fgClr>
          <a:bgClr>
            <a:schemeClr val="bg1"/>
          </a:bgClr>
        </a:patt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2" name="Freeform 7"/>
          <p:cNvSpPr/>
          <p:nvPr/>
        </p:nvSpPr>
        <p:spPr bwMode="auto">
          <a:xfrm>
            <a:off x="2623331" y="3411175"/>
            <a:ext cx="5405054" cy="960775"/>
          </a:xfrm>
          <a:custGeom>
            <a:gdLst>
              <a:gd name="T0" fmla="*/ 417 w 417"/>
              <a:gd name="T1" fmla="*/ 15 h 139"/>
              <a:gd name="T2" fmla="*/ 121 w 417"/>
              <a:gd name="T3" fmla="*/ 0 h 139"/>
              <a:gd name="T4" fmla="*/ 53 w 417"/>
              <a:gd name="T5" fmla="*/ 50 h 139"/>
              <a:gd name="T6" fmla="*/ 0 w 417"/>
              <a:gd name="T7" fmla="*/ 139 h 139"/>
              <a:gd name="T8" fmla="*/ 417 w 417"/>
              <a:gd name="T9" fmla="*/ 15 h 139"/>
              <a:gd name="connsiteX0" fmla="*/ 10000 w 10000"/>
              <a:gd name="connsiteY0" fmla="*/ 1373 h 10294"/>
              <a:gd name="connsiteX1" fmla="*/ 2902 w 10000"/>
              <a:gd name="connsiteY1" fmla="*/ 294 h 10294"/>
              <a:gd name="connsiteX2" fmla="*/ 775 w 10000"/>
              <a:gd name="connsiteY2" fmla="*/ 0 h 10294"/>
              <a:gd name="connsiteX3" fmla="*/ 0 w 10000"/>
              <a:gd name="connsiteY3" fmla="*/ 10294 h 10294"/>
              <a:gd name="connsiteX4" fmla="*/ 10000 w 10000"/>
              <a:gd name="connsiteY4" fmla="*/ 1373 h 10294"/>
              <a:gd name="connsiteX0-1" fmla="*/ 10000 w 10000"/>
              <a:gd name="connsiteY0-2" fmla="*/ 3673 h 12594"/>
              <a:gd name="connsiteX1-3" fmla="*/ 2902 w 10000"/>
              <a:gd name="connsiteY1-4" fmla="*/ 0 h 12594"/>
              <a:gd name="connsiteX2-5" fmla="*/ 775 w 10000"/>
              <a:gd name="connsiteY2-6" fmla="*/ 2300 h 12594"/>
              <a:gd name="connsiteX3-7" fmla="*/ 0 w 10000"/>
              <a:gd name="connsiteY3-8" fmla="*/ 12594 h 12594"/>
              <a:gd name="connsiteX4-9" fmla="*/ 10000 w 10000"/>
              <a:gd name="connsiteY4-10" fmla="*/ 3673 h 12594"/>
              <a:gd name="connsiteX0-11" fmla="*/ 10000 w 10000"/>
              <a:gd name="connsiteY0-12" fmla="*/ 4453 h 13374"/>
              <a:gd name="connsiteX1-13" fmla="*/ 2902 w 10000"/>
              <a:gd name="connsiteY1-14" fmla="*/ 780 h 13374"/>
              <a:gd name="connsiteX2-15" fmla="*/ 560 w 10000"/>
              <a:gd name="connsiteY2-16" fmla="*/ 0 h 13374"/>
              <a:gd name="connsiteX3-17" fmla="*/ 0 w 10000"/>
              <a:gd name="connsiteY3-18" fmla="*/ 13374 h 13374"/>
              <a:gd name="connsiteX4-19" fmla="*/ 10000 w 10000"/>
              <a:gd name="connsiteY4-20" fmla="*/ 4453 h 13374"/>
              <a:gd name="connsiteX0-21" fmla="*/ 10000 w 10000"/>
              <a:gd name="connsiteY0-22" fmla="*/ 4453 h 13374"/>
              <a:gd name="connsiteX1-23" fmla="*/ 2902 w 10000"/>
              <a:gd name="connsiteY1-24" fmla="*/ 780 h 13374"/>
              <a:gd name="connsiteX2-25" fmla="*/ 560 w 10000"/>
              <a:gd name="connsiteY2-26" fmla="*/ 0 h 13374"/>
              <a:gd name="connsiteX3-27" fmla="*/ 0 w 10000"/>
              <a:gd name="connsiteY3-28" fmla="*/ 13374 h 13374"/>
              <a:gd name="connsiteX4-29" fmla="*/ 10000 w 10000"/>
              <a:gd name="connsiteY4-30" fmla="*/ 4453 h 13374"/>
              <a:gd name="connsiteX0-31" fmla="*/ 10000 w 10000"/>
              <a:gd name="connsiteY0-32" fmla="*/ 4453 h 13374"/>
              <a:gd name="connsiteX1-33" fmla="*/ 2902 w 10000"/>
              <a:gd name="connsiteY1-34" fmla="*/ 780 h 13374"/>
              <a:gd name="connsiteX2-35" fmla="*/ 560 w 10000"/>
              <a:gd name="connsiteY2-36" fmla="*/ 0 h 13374"/>
              <a:gd name="connsiteX3-37" fmla="*/ 0 w 10000"/>
              <a:gd name="connsiteY3-38" fmla="*/ 13374 h 13374"/>
              <a:gd name="connsiteX4-39" fmla="*/ 10000 w 10000"/>
              <a:gd name="connsiteY4-40" fmla="*/ 4453 h 13374"/>
            </a:gdLst>
            <a:cxnLst>
              <a:cxn ang="0">
                <a:pos x="connsiteX0-1" y="connsiteY0-2"/>
              </a:cxn>
              <a:cxn ang="0">
                <a:pos x="connsiteX1-3" y="connsiteY1-4"/>
              </a:cxn>
              <a:cxn ang="0">
                <a:pos x="connsiteX2-5" y="connsiteY2-6"/>
              </a:cxn>
              <a:cxn ang="0">
                <a:pos x="connsiteX3-7" y="connsiteY3-8"/>
              </a:cxn>
              <a:cxn ang="0">
                <a:pos x="connsiteX4-9" y="connsiteY4-10"/>
              </a:cxn>
            </a:cxnLst>
            <a:rect l="l" t="t" r="r" b="b"/>
            <a:pathLst>
              <a:path w="10000" h="13374">
                <a:moveTo>
                  <a:pt x="10000" y="4453"/>
                </a:moveTo>
                <a:lnTo>
                  <a:pt x="2902" y="780"/>
                </a:lnTo>
                <a:lnTo>
                  <a:pt x="560" y="0"/>
                </a:lnTo>
                <a:cubicBezTo>
                  <a:pt x="403" y="3755"/>
                  <a:pt x="172" y="9295"/>
                  <a:pt x="0" y="13374"/>
                </a:cubicBezTo>
                <a:lnTo>
                  <a:pt x="10000" y="4453"/>
                </a:lnTo>
              </a:path>
            </a:pathLst>
          </a:custGeom>
          <a:solidFill>
            <a:schemeClr val="accent4">
              <a:lumMod val="60000"/>
              <a:lumOff val="40000"/>
            </a:schemeClr>
          </a:solidFill>
          <a:ln w="0">
            <a:noFill/>
            <a:prstDash val="solid"/>
            <a:round/>
          </a:ln>
        </p:spPr>
        <p:txBody>
          <a:bodyPr vert="horz" wrap="square" lIns="91440" tIns="45720" rIns="91440" bIns="45720" numCol="1" anchor="t" anchorCtr="0" compatLnSpc="1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3" name="Freeform 6"/>
          <p:cNvSpPr/>
          <p:nvPr/>
        </p:nvSpPr>
        <p:spPr bwMode="auto">
          <a:xfrm>
            <a:off x="1182323" y="1499384"/>
            <a:ext cx="6779000" cy="2383324"/>
          </a:xfrm>
          <a:custGeom>
            <a:gdLst>
              <a:gd name="T0" fmla="*/ 0 w 523"/>
              <a:gd name="T1" fmla="*/ 157 h 182"/>
              <a:gd name="T2" fmla="*/ 7 w 523"/>
              <a:gd name="T3" fmla="*/ 12 h 182"/>
              <a:gd name="T4" fmla="*/ 519 w 523"/>
              <a:gd name="T5" fmla="*/ 0 h 182"/>
              <a:gd name="T6" fmla="*/ 523 w 523"/>
              <a:gd name="T7" fmla="*/ 182 h 182"/>
              <a:gd name="T8" fmla="*/ 0 w 523"/>
              <a:gd name="T9" fmla="*/ 157 h 182"/>
              <a:gd name="connsiteX0" fmla="*/ 0 w 10000"/>
              <a:gd name="connsiteY0" fmla="*/ 8626 h 10000"/>
              <a:gd name="connsiteX1" fmla="*/ 148 w 10000"/>
              <a:gd name="connsiteY1" fmla="*/ 1778 h 10000"/>
              <a:gd name="connsiteX2" fmla="*/ 9924 w 10000"/>
              <a:gd name="connsiteY2" fmla="*/ 0 h 10000"/>
              <a:gd name="connsiteX3" fmla="*/ 10000 w 10000"/>
              <a:gd name="connsiteY3" fmla="*/ 10000 h 10000"/>
              <a:gd name="connsiteX4" fmla="*/ 0 w 10000"/>
              <a:gd name="connsiteY4" fmla="*/ 8626 h 10000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10000" h="10000">
                <a:moveTo>
                  <a:pt x="0" y="8626"/>
                </a:moveTo>
                <a:cubicBezTo>
                  <a:pt x="49" y="6343"/>
                  <a:pt x="99" y="4061"/>
                  <a:pt x="148" y="1778"/>
                </a:cubicBezTo>
                <a:lnTo>
                  <a:pt x="9924" y="0"/>
                </a:lnTo>
                <a:cubicBezTo>
                  <a:pt x="9949" y="3333"/>
                  <a:pt x="9975" y="6667"/>
                  <a:pt x="10000" y="10000"/>
                </a:cubicBezTo>
                <a:lnTo>
                  <a:pt x="0" y="8626"/>
                </a:lnTo>
              </a:path>
            </a:pathLst>
          </a:custGeom>
          <a:solidFill>
            <a:schemeClr val="accent4"/>
          </a:solidFill>
        </p:spPr>
        <p:style>
          <a:lnRef idx="2">
            <a:schemeClr val="accent4"/>
          </a:lnRef>
          <a:fillRef idx="0">
            <a:schemeClr val="accent4"/>
          </a:fillRef>
          <a:effectRef idx="1">
            <a:schemeClr val="accent4"/>
          </a:effectRef>
          <a:fontRef idx="minor">
            <a:schemeClr val="tx1"/>
          </a:fontRef>
        </p:style>
        <p:txBody>
          <a:bodyPr vert="horz" wrap="square" lIns="91440" tIns="45720" rIns="91440" bIns="45720" numCol="1" anchor="t" anchorCtr="0" compatLnSpc="1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5" name="TextBox 14"/>
          <p:cNvSpPr txBox="1"/>
          <p:nvPr/>
        </p:nvSpPr>
        <p:spPr>
          <a:xfrm>
            <a:off x="1259746" y="915948"/>
            <a:ext cx="1808480" cy="58356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r>
              <a:rPr lang="zh-CN" altLang="en-US" sz="3200" b="1">
                <a:solidFill>
                  <a:schemeClr val="accent4"/>
                </a:solidFill>
                <a:latin typeface="微软雅黑" pitchFamily="34" charset="-122"/>
                <a:ea typeface="微软雅黑" pitchFamily="34" charset="-122"/>
              </a:rPr>
              <a:t>学习目标</a:t>
            </a:r>
          </a:p>
        </p:txBody>
      </p:sp>
      <p:sp>
        <p:nvSpPr>
          <p:cNvPr id="16" name="TextBox 15"/>
          <p:cNvSpPr txBox="1"/>
          <p:nvPr/>
        </p:nvSpPr>
        <p:spPr>
          <a:xfrm>
            <a:off x="2267749" y="2139726"/>
            <a:ext cx="4532630" cy="39878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85750" indent="-285750">
              <a:buFont typeface="Wingdings" pitchFamily="2" charset="2"/>
              <a:buChar char="Ø"/>
            </a:pPr>
            <a:r>
              <a:rPr lang="zh-CN" sz="2000" b="1">
                <a:solidFill>
                  <a:srgbClr val="FFFFFF"/>
                </a:solidFill>
                <a:latin typeface="微软雅黑" pitchFamily="34" charset="-122"/>
                <a:ea typeface="微软雅黑" pitchFamily="34" charset="-122"/>
              </a:rPr>
              <a:t>用高倍镜观察叶绿体和细胞质的流动</a:t>
            </a:r>
          </a:p>
        </p:txBody>
      </p:sp>
      <p:sp>
        <p:nvSpPr>
          <p:cNvPr id="17" name="TextBox 16"/>
          <p:cNvSpPr txBox="1"/>
          <p:nvPr/>
        </p:nvSpPr>
        <p:spPr>
          <a:xfrm>
            <a:off x="2267749" y="3076192"/>
            <a:ext cx="3770630" cy="39878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85750" indent="-285750">
              <a:buFont typeface="Wingdings" pitchFamily="2" charset="2"/>
              <a:buChar char="Ø"/>
            </a:pPr>
            <a:r>
              <a:rPr lang="zh-CN" altLang="en-US" sz="2000" b="1">
                <a:solidFill>
                  <a:srgbClr val="FFFFFF"/>
                </a:solidFill>
                <a:latin typeface="微软雅黑" pitchFamily="34" charset="-122"/>
                <a:ea typeface="微软雅黑" pitchFamily="34" charset="-122"/>
              </a:rPr>
              <a:t>明白生物膜系统的组成及功能</a:t>
            </a:r>
          </a:p>
        </p:txBody>
      </p:sp>
      <p:sp>
        <p:nvSpPr>
          <p:cNvPr id="2" name="TextBox 15"/>
          <p:cNvSpPr txBox="1"/>
          <p:nvPr/>
        </p:nvSpPr>
        <p:spPr>
          <a:xfrm>
            <a:off x="2267677" y="2608254"/>
            <a:ext cx="5040630" cy="39878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85750" indent="-285750">
              <a:buFont typeface="Wingdings" pitchFamily="2" charset="2"/>
              <a:buChar char="Ø"/>
            </a:pPr>
            <a:r>
              <a:rPr lang="zh-CN" altLang="en-US" sz="2000" b="1" smtClean="0">
                <a:solidFill>
                  <a:srgbClr val="FFFFFF"/>
                </a:solidFill>
                <a:latin typeface="微软雅黑" pitchFamily="34" charset="-122"/>
                <a:ea typeface="微软雅黑" pitchFamily="34" charset="-122"/>
              </a:rPr>
              <a:t>分泌蛋白的合成、加工、运输、分泌过程</a:t>
            </a:r>
            <a:endParaRPr lang="zh-CN" altLang="en-US" sz="2000" b="1">
              <a:solidFill>
                <a:srgbClr val="FFFFFF"/>
              </a:solidFill>
              <a:latin typeface="微软雅黑" pitchFamily="34" charset="-122"/>
              <a:ea typeface="微软雅黑" pitchFamily="34" charset="-122"/>
            </a:endParaRPr>
          </a:p>
        </p:txBody>
      </p:sp>
    </p:spTree>
  </p:cSld>
  <p:clrMapOvr>
    <a:masterClrMapping/>
  </p:clrMapOvr>
  <p:transition spd="slow">
    <p:push dir="u"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 nodeType="afterGroup">
                            <p:stCondLst>
                              <p:cond delay="0"/>
                            </p:stCondLst>
                            <p:childTnLst>
                              <p:par>
                                <p:cTn id="5" presetID="22" presetClass="entr" presetSubtype="8" dur="50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7" dur="500"/>
                                        <p:tgtEl>
                                          <p:spTgt spid="1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8" fill="hold" nodeType="afterGroup">
                            <p:stCondLst>
                              <p:cond delay="500"/>
                            </p:stCondLst>
                            <p:childTnLst>
                              <p:par>
                                <p:cTn id="9" presetID="22" presetClass="entr" presetSubtype="2" dur="500" fill="hold" grpId="1" nodeType="afterEffect">
                                  <p:stCondLst>
                                    <p:cond delay="50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right)">
                                      <p:cBhvr>
                                        <p:cTn id="11" dur="500"/>
                                        <p:tgtEl>
                                          <p:spTgt spid="1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2" fill="hold" nodeType="afterGroup">
                            <p:stCondLst>
                              <p:cond delay="1500"/>
                            </p:stCondLst>
                            <p:childTnLst>
                              <p:par>
                                <p:cTn id="13" presetID="16" presetClass="entr" presetSubtype="37" dur="500" fill="hold" grpId="2" nodeType="afterEffect">
                                  <p:stCondLst>
                                    <p:cond delay="100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outVertical)">
                                      <p:cBhvr>
                                        <p:cTn id="15" dur="500"/>
                                        <p:tgtEl>
                                          <p:spTgt spid="1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6" fill="hold" nodeType="afterGroup">
                            <p:stCondLst>
                              <p:cond delay="3000"/>
                            </p:stCondLst>
                            <p:childTnLst>
                              <p:par>
                                <p:cTn id="17" presetID="42" presetClass="entr" presetSubtype="0" dur="500" fill="hold" grpId="3" nodeType="afterEffect">
                                  <p:stCondLst>
                                    <p:cond delay="150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9" dur="500"/>
                                        <p:tgtEl>
                                          <p:spTgt spid="16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0" dur="500" fill="hold"/>
                                        <p:tgtEl>
                                          <p:spTgt spid="1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1" dur="500" fill="hold"/>
                                        <p:tgtEl>
                                          <p:spTgt spid="1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22" presetID="42" presetClass="entr" presetSubtype="0" dur="500" fill="hold" grpId="4" nodeType="withEffect">
                                  <p:stCondLst>
                                    <p:cond delay="1500"/>
                                  </p:stCondLst>
                                  <p:childTnLst>
                                    <p:set>
                                      <p:cBhvr>
                                        <p:cTn id="2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4" dur="500"/>
                                        <p:tgtEl>
                                          <p:spTgt spid="17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5" dur="500" fill="hold"/>
                                        <p:tgtEl>
                                          <p:spTgt spid="1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6" dur="500" fill="hold"/>
                                        <p:tgtEl>
                                          <p:spTgt spid="1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27" presetID="42" presetClass="entr" presetSubtype="0" dur="500" fill="hold" grpId="5" nodeType="withEffect">
                                  <p:stCondLst>
                                    <p:cond delay="1500"/>
                                  </p:stCondLst>
                                  <p:childTnLst>
                                    <p:set>
                                      <p:cBhvr>
                                        <p:cTn id="2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9" dur="5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30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1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2" grpId="0"/>
      <p:bldP spid="13" grpId="1"/>
      <p:bldP spid="15" grpId="2"/>
      <p:bldP spid="16" grpId="3"/>
      <p:bldP spid="17" grpId="4"/>
      <p:bldP spid="2" grpId="5"/>
    </p:bldLst>
  </p:timing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cxnSp>
        <p:nvCxnSpPr>
          <p:cNvPr id="8" name="直接连接符 7"/>
          <p:cNvCxnSpPr/>
          <p:nvPr/>
        </p:nvCxnSpPr>
        <p:spPr>
          <a:xfrm>
            <a:off x="0" y="483518"/>
            <a:ext cx="9144000" cy="0"/>
          </a:xfrm>
          <a:prstGeom prst="line">
            <a:avLst/>
          </a:prstGeom>
          <a:ln w="28575"/>
        </p:spPr>
        <p:style>
          <a:lnRef idx="1">
            <a:schemeClr val="accent4"/>
          </a:lnRef>
          <a:fillRef idx="0">
            <a:schemeClr val="accent4"/>
          </a:fillRef>
          <a:effectRef idx="0">
            <a:schemeClr val="accent4"/>
          </a:effectRef>
          <a:fontRef idx="minor">
            <a:schemeClr val="tx1"/>
          </a:fontRef>
        </p:style>
      </p:cxnSp>
      <p:sp>
        <p:nvSpPr>
          <p:cNvPr id="4" name="圆角矩形 3"/>
          <p:cNvSpPr/>
          <p:nvPr/>
        </p:nvSpPr>
        <p:spPr>
          <a:xfrm>
            <a:off x="668020" y="267335"/>
            <a:ext cx="996315" cy="431800"/>
          </a:xfrm>
          <a:prstGeom prst="roundRect">
            <a:avLst/>
          </a:prstGeom>
          <a:solidFill>
            <a:schemeClr val="accent4"/>
          </a:solidFill>
        </p:spPr>
        <p:style>
          <a:lnRef idx="0">
            <a:schemeClr val="accent4"/>
          </a:lnRef>
          <a:fillRef idx="3">
            <a:schemeClr val="accent4"/>
          </a:fillRef>
          <a:effectRef idx="3">
            <a:schemeClr val="accent4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r>
              <a:rPr lang="zh-CN" altLang="en-US" b="1" smtClean="0">
                <a:latin typeface="微软雅黑" pitchFamily="34" charset="-122"/>
                <a:ea typeface="微软雅黑" pitchFamily="34" charset="-122"/>
                <a:sym typeface="+mn-ea"/>
              </a:rPr>
              <a:t>实验</a:t>
            </a:r>
          </a:p>
        </p:txBody>
      </p:sp>
      <p:sp>
        <p:nvSpPr>
          <p:cNvPr id="3" name="Text Box 40"/>
          <p:cNvSpPr txBox="1">
            <a:spLocks noChangeArrowheads="1"/>
          </p:cNvSpPr>
          <p:nvPr/>
        </p:nvSpPr>
        <p:spPr bwMode="gray">
          <a:xfrm>
            <a:off x="992505" y="915670"/>
            <a:ext cx="4307205" cy="2030095"/>
          </a:xfrm>
          <a:prstGeom prst="rect">
            <a:avLst/>
          </a:prstGeom>
          <a:noFill/>
          <a:ln w="9525">
            <a:noFill/>
            <a:miter lim="800000"/>
          </a:ln>
        </p:spPr>
        <p:txBody>
          <a:bodyPr wrap="square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indent="457200" algn="l" fontAlgn="auto">
              <a:lnSpc>
                <a:spcPct val="100000"/>
              </a:lnSpc>
              <a:defRPr/>
            </a:pPr>
            <a:r>
              <a:rPr lang="en-US" kern="0">
                <a:latin typeface="Times New Roman" charset="0"/>
                <a:ea typeface="楷体" panose="02010609060101010101" charset="-122"/>
                <a:cs typeface="Times New Roman" panose="02020603050405020304" charset="0"/>
                <a:sym typeface="+mn-ea"/>
              </a:rPr>
              <a:t>1.</a:t>
            </a:r>
            <a:r>
              <a:rPr lang="zh-CN" altLang="en-US" kern="0">
                <a:latin typeface="Times New Roman" charset="0"/>
                <a:ea typeface="楷体" panose="02010609060101010101" charset="-122"/>
                <a:cs typeface="Times New Roman" panose="02020603050405020304" charset="0"/>
                <a:sym typeface="+mn-ea"/>
              </a:rPr>
              <a:t>原理：</a:t>
            </a:r>
          </a:p>
          <a:p>
            <a:pPr lvl="0" indent="457200" algn="l" fontAlgn="auto">
              <a:lnSpc>
                <a:spcPct val="100000"/>
              </a:lnSpc>
              <a:defRPr/>
            </a:pPr>
            <a:r>
              <a:rPr lang="en-US" altLang="zh-CN" kern="0">
                <a:solidFill>
                  <a:schemeClr val="tx1"/>
                </a:solidFill>
                <a:latin typeface="Times New Roman" charset="0"/>
                <a:ea typeface="楷体" panose="02010609060101010101" charset="-122"/>
                <a:cs typeface="Times New Roman" panose="02020603050405020304" charset="0"/>
                <a:sym typeface="+mn-ea"/>
              </a:rPr>
              <a:t>(1)</a:t>
            </a:r>
            <a:r>
              <a:rPr lang="zh-CN" altLang="en-US" kern="0">
                <a:solidFill>
                  <a:schemeClr val="tx1"/>
                </a:solidFill>
                <a:latin typeface="Times New Roman" charset="0"/>
                <a:ea typeface="楷体" panose="02010609060101010101" charset="-122"/>
                <a:cs typeface="Times New Roman" panose="02020603050405020304" charset="0"/>
                <a:sym typeface="+mn-ea"/>
              </a:rPr>
              <a:t>叶肉细胞中的</a:t>
            </a:r>
            <a:r>
              <a:rPr lang="zh-CN" altLang="en-US" kern="0">
                <a:solidFill>
                  <a:srgbClr val="FF0000"/>
                </a:solidFill>
                <a:latin typeface="Times New Roman" charset="0"/>
                <a:ea typeface="楷体" panose="02010609060101010101" charset="-122"/>
                <a:cs typeface="Times New Roman" panose="02020603050405020304" charset="0"/>
                <a:sym typeface="+mn-ea"/>
              </a:rPr>
              <a:t>叶绿体</a:t>
            </a:r>
            <a:r>
              <a:rPr lang="zh-CN" altLang="en-US" kern="0">
                <a:solidFill>
                  <a:schemeClr val="tx1"/>
                </a:solidFill>
                <a:latin typeface="Times New Roman" charset="0"/>
                <a:ea typeface="楷体" panose="02010609060101010101" charset="-122"/>
                <a:cs typeface="Times New Roman" panose="02020603050405020304" charset="0"/>
                <a:sym typeface="+mn-ea"/>
              </a:rPr>
              <a:t>，散布于细胞质中，呈</a:t>
            </a:r>
            <a:r>
              <a:rPr lang="zh-CN" altLang="en-US" kern="0">
                <a:solidFill>
                  <a:srgbClr val="FF0000"/>
                </a:solidFill>
                <a:latin typeface="Times New Roman" charset="0"/>
                <a:ea typeface="楷体" panose="02010609060101010101" charset="-122"/>
                <a:cs typeface="Times New Roman" panose="02020603050405020304" charset="0"/>
                <a:sym typeface="+mn-ea"/>
              </a:rPr>
              <a:t>绿色、扁平的椭球型或球形</a:t>
            </a:r>
            <a:r>
              <a:rPr lang="zh-CN" altLang="en-US" kern="0">
                <a:solidFill>
                  <a:schemeClr val="tx1"/>
                </a:solidFill>
                <a:latin typeface="Times New Roman" charset="0"/>
                <a:ea typeface="楷体" panose="02010609060101010101" charset="-122"/>
                <a:cs typeface="Times New Roman" panose="02020603050405020304" charset="0"/>
                <a:sym typeface="+mn-ea"/>
              </a:rPr>
              <a:t>，可在高倍显微镜下观察它的形态和分布。</a:t>
            </a:r>
          </a:p>
          <a:p>
            <a:pPr lvl="0" indent="457200" algn="l" fontAlgn="auto">
              <a:lnSpc>
                <a:spcPct val="100000"/>
              </a:lnSpc>
              <a:defRPr/>
            </a:pPr>
            <a:r>
              <a:rPr lang="en-US" altLang="zh-CN" kern="0">
                <a:solidFill>
                  <a:schemeClr val="tx1"/>
                </a:solidFill>
                <a:latin typeface="Times New Roman" charset="0"/>
                <a:ea typeface="楷体" panose="02010609060101010101" charset="-122"/>
                <a:cs typeface="Times New Roman" panose="02020603050405020304" charset="0"/>
                <a:sym typeface="+mn-ea"/>
              </a:rPr>
              <a:t>(2)</a:t>
            </a:r>
            <a:r>
              <a:rPr lang="zh-CN" altLang="en-US" kern="0">
                <a:solidFill>
                  <a:schemeClr val="tx1"/>
                </a:solidFill>
                <a:latin typeface="Times New Roman" charset="0"/>
                <a:ea typeface="楷体" panose="02010609060101010101" charset="-122"/>
                <a:cs typeface="Times New Roman" panose="02020603050405020304" charset="0"/>
                <a:sym typeface="+mn-ea"/>
              </a:rPr>
              <a:t>活细胞中的细胞质处于不断流动的状态。观察细胞质的流动，可</a:t>
            </a:r>
            <a:r>
              <a:rPr lang="zh-CN" altLang="en-US" kern="0">
                <a:solidFill>
                  <a:srgbClr val="FF0000"/>
                </a:solidFill>
                <a:latin typeface="Times New Roman" charset="0"/>
                <a:ea typeface="楷体" panose="02010609060101010101" charset="-122"/>
                <a:cs typeface="Times New Roman" panose="02020603050405020304" charset="0"/>
                <a:sym typeface="+mn-ea"/>
              </a:rPr>
              <a:t>用细胞质基质中的叶绿体的运动作为标志</a:t>
            </a:r>
            <a:r>
              <a:rPr lang="zh-CN" altLang="en-US" kern="0">
                <a:solidFill>
                  <a:schemeClr val="tx1"/>
                </a:solidFill>
                <a:latin typeface="Times New Roman" charset="0"/>
                <a:ea typeface="楷体" panose="02010609060101010101" charset="-122"/>
                <a:cs typeface="Times New Roman" panose="02020603050405020304" charset="0"/>
                <a:sym typeface="+mn-ea"/>
              </a:rPr>
              <a:t>。</a:t>
            </a:r>
          </a:p>
        </p:txBody>
      </p:sp>
      <p:sp>
        <p:nvSpPr>
          <p:cNvPr id="9" name="Text Box 40"/>
          <p:cNvSpPr txBox="1">
            <a:spLocks noChangeArrowheads="1"/>
          </p:cNvSpPr>
          <p:nvPr/>
        </p:nvSpPr>
        <p:spPr bwMode="gray">
          <a:xfrm>
            <a:off x="950595" y="2945765"/>
            <a:ext cx="4349115" cy="645160"/>
          </a:xfrm>
          <a:prstGeom prst="rect">
            <a:avLst/>
          </a:prstGeom>
          <a:noFill/>
          <a:ln w="9525">
            <a:noFill/>
            <a:miter lim="800000"/>
          </a:ln>
        </p:spPr>
        <p:txBody>
          <a:bodyPr wrap="square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indent="457200" algn="l" fontAlgn="auto">
              <a:lnSpc>
                <a:spcPct val="100000"/>
              </a:lnSpc>
              <a:defRPr/>
            </a:pPr>
            <a:r>
              <a:rPr kern="0">
                <a:latin typeface="Times New Roman" charset="0"/>
                <a:ea typeface="楷体" panose="02010609060101010101" charset="-122"/>
                <a:cs typeface="Times New Roman" panose="02020603050405020304" charset="0"/>
                <a:sym typeface="+mn-ea"/>
              </a:rPr>
              <a:t>2.</a:t>
            </a:r>
            <a:r>
              <a:rPr lang="zh-CN" kern="0">
                <a:latin typeface="Times New Roman" charset="0"/>
                <a:ea typeface="楷体" panose="02010609060101010101" charset="-122"/>
                <a:cs typeface="Times New Roman" panose="02020603050405020304" charset="0"/>
                <a:sym typeface="+mn-ea"/>
              </a:rPr>
              <a:t>材料：藓类叶（或菠菜叶、番薯叶等）、新鲜的黑藻</a:t>
            </a:r>
          </a:p>
        </p:txBody>
      </p:sp>
      <p:pic>
        <p:nvPicPr>
          <p:cNvPr id="5" name="图片 4"/>
          <p:cNvPicPr>
            <a:picLocks noChangeAspect="1"/>
          </p:cNvPicPr>
          <p:nvPr>
            <p:custDataLst>
              <p:tags r:id="rId4"/>
            </p:custDataLst>
          </p:nvPr>
        </p:nvPicPr>
        <p:blipFill>
          <a:blip r:embed="rId3"/>
          <a:stretch>
            <a:fillRect/>
          </a:stretch>
        </p:blipFill>
        <p:spPr>
          <a:xfrm>
            <a:off x="950595" y="3590925"/>
            <a:ext cx="4226560" cy="1255395"/>
          </a:xfrm>
          <a:prstGeom prst="rect">
            <a:avLst/>
          </a:prstGeom>
        </p:spPr>
      </p:pic>
      <p:pic>
        <p:nvPicPr>
          <p:cNvPr id="6" name="图片 5"/>
          <p:cNvPicPr>
            <a:picLocks noChangeAspect="1"/>
          </p:cNvPicPr>
          <p:nvPr>
            <p:custDataLst>
              <p:tags r:id="rId6"/>
            </p:custDataLst>
          </p:nvPr>
        </p:nvPicPr>
        <p:blipFill>
          <a:blip r:embed="rId5"/>
          <a:stretch>
            <a:fillRect/>
          </a:stretch>
        </p:blipFill>
        <p:spPr>
          <a:xfrm>
            <a:off x="6083935" y="2643505"/>
            <a:ext cx="2189480" cy="1970405"/>
          </a:xfrm>
          <a:prstGeom prst="rect">
            <a:avLst/>
          </a:prstGeom>
        </p:spPr>
      </p:pic>
      <p:pic>
        <p:nvPicPr>
          <p:cNvPr id="7" name="图片 6"/>
          <p:cNvPicPr>
            <a:picLocks noChangeAspect="1"/>
          </p:cNvPicPr>
          <p:nvPr>
            <p:custDataLst>
              <p:tags r:id="rId8"/>
            </p:custDataLst>
          </p:nvPr>
        </p:nvPicPr>
        <p:blipFill>
          <a:blip r:embed="rId7"/>
          <a:stretch>
            <a:fillRect/>
          </a:stretch>
        </p:blipFill>
        <p:spPr>
          <a:xfrm>
            <a:off x="6012180" y="843280"/>
            <a:ext cx="2339975" cy="1755140"/>
          </a:xfrm>
          <a:prstGeom prst="rect">
            <a:avLst/>
          </a:prstGeom>
        </p:spPr>
      </p:pic>
    </p:spTree>
  </p:cSld>
  <p:clrMapOvr>
    <a:masterClrMapping/>
  </p:clrMapOvr>
  <mc:AlternateContent>
    <mc:Choice xmlns:p14="http://schemas.microsoft.com/office/powerpoint/2010/main" Requires="p14">
      <p:transition spd="slow" p14:dur="1200">
        <p14:prism/>
      </p:transition>
    </mc:Choice>
    <mc:Fallback>
      <p:transition spd="slow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 nodeType="afterGroup">
                            <p:stCondLst>
                              <p:cond delay="0"/>
                            </p:stCondLst>
                            <p:childTnLst>
                              <p:par>
                                <p:cTn id="5" presetID="22" presetClass="entr" presetSubtype="8" dur="50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7" dur="500"/>
                                        <p:tgtEl>
                                          <p:spTgt spid="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8" presetID="16" presetClass="entr" presetSubtype="42" dur="500" fill="hold" grpId="0" nodeType="withEffect">
                                  <p:stCondLst>
                                    <p:cond delay="200"/>
                                  </p:stCondLst>
                                  <p:childTnLst>
                                    <p:set>
                                      <p:cBhvr>
                                        <p:cTn id="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outHorizontal)">
                                      <p:cBhvr>
                                        <p:cTn id="10" dur="5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 nodeType="clickPar">
                      <p:stCondLst>
                        <p:cond delay="indefinite"/>
                        <p:cond evt="onBegin" delay="0">
                          <p:tn val="10"/>
                        </p:cond>
                      </p:stCondLst>
                      <p:childTnLst>
                        <p:par>
                          <p:cTn id="12" fill="hold" nodeType="afterGroup">
                            <p:stCondLst>
                              <p:cond delay="0"/>
                            </p:stCondLst>
                            <p:childTnLst>
                              <p:par>
                                <p:cTn id="13" presetID="22" presetClass="entr" presetSubtype="1" dur="500" fill="hold" grpId="1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up)">
                                      <p:cBhvr>
                                        <p:cTn id="15" dur="500"/>
                                        <p:tgtEl>
                                          <p:spTgt spid="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6" fill="hold" nodeType="clickPar">
                      <p:stCondLst>
                        <p:cond delay="indefinite"/>
                        <p:cond evt="onBegin" delay="0">
                          <p:tn val="15"/>
                        </p:cond>
                      </p:stCondLst>
                      <p:childTnLst>
                        <p:par>
                          <p:cTn id="17" fill="hold" nodeType="afterGroup">
                            <p:stCondLst>
                              <p:cond delay="0"/>
                            </p:stCondLst>
                            <p:childTnLst>
                              <p:par>
                                <p:cTn id="18" presetID="22" presetClass="entr" presetSubtype="1" dur="500" fill="hold" grpId="2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up)">
                                      <p:cBhvr>
                                        <p:cTn id="20" dur="500"/>
                                        <p:tgtEl>
                                          <p:spTgt spid="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1" fill="hold" nodeType="afterGroup">
                            <p:stCondLst>
                              <p:cond delay="500"/>
                            </p:stCondLst>
                            <p:childTnLst>
                              <p:par>
                                <p:cTn id="22" presetID="21" presetClass="entr" presetSubtype="1" dur="2000" fill="hold" nodeType="afterEffect">
                                  <p:stCondLst>
                                    <p:cond delay="500"/>
                                  </p:stCondLst>
                                  <p:childTnLst>
                                    <p:set>
                                      <p:cBhvr>
                                        <p:cTn id="2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heel(1)">
                                      <p:cBhvr>
                                        <p:cTn id="24" dur="20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4" grpId="0"/>
      <p:bldP spid="3" grpId="1"/>
      <p:bldP spid="9" grpId="2"/>
    </p:bldLst>
  </p:timing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cxnSp>
        <p:nvCxnSpPr>
          <p:cNvPr id="8" name="直接连接符 7"/>
          <p:cNvCxnSpPr/>
          <p:nvPr/>
        </p:nvCxnSpPr>
        <p:spPr>
          <a:xfrm>
            <a:off x="0" y="483518"/>
            <a:ext cx="9144000" cy="0"/>
          </a:xfrm>
          <a:prstGeom prst="line">
            <a:avLst/>
          </a:prstGeom>
          <a:ln w="28575"/>
        </p:spPr>
        <p:style>
          <a:lnRef idx="1">
            <a:schemeClr val="accent4"/>
          </a:lnRef>
          <a:fillRef idx="0">
            <a:schemeClr val="accent4"/>
          </a:fillRef>
          <a:effectRef idx="0">
            <a:schemeClr val="accent4"/>
          </a:effectRef>
          <a:fontRef idx="minor">
            <a:schemeClr val="tx1"/>
          </a:fontRef>
        </p:style>
      </p:cxnSp>
      <p:sp>
        <p:nvSpPr>
          <p:cNvPr id="4" name="圆角矩形 3"/>
          <p:cNvSpPr/>
          <p:nvPr/>
        </p:nvSpPr>
        <p:spPr>
          <a:xfrm>
            <a:off x="756285" y="267335"/>
            <a:ext cx="2827020" cy="431800"/>
          </a:xfrm>
          <a:prstGeom prst="roundRect">
            <a:avLst/>
          </a:prstGeom>
          <a:solidFill>
            <a:schemeClr val="accent4"/>
          </a:solidFill>
        </p:spPr>
        <p:style>
          <a:lnRef idx="0">
            <a:schemeClr val="accent4"/>
          </a:lnRef>
          <a:fillRef idx="3">
            <a:schemeClr val="accent4"/>
          </a:fillRef>
          <a:effectRef idx="3">
            <a:schemeClr val="accent4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9pPr>
          </a:lstStyle>
          <a:p>
            <a:pPr algn="ctr"/>
            <a:r>
              <a:rPr lang="zh-CN" altLang="en-US" b="1">
                <a:latin typeface="微软雅黑" pitchFamily="34" charset="-122"/>
                <a:ea typeface="微软雅黑" pitchFamily="34" charset="-122"/>
              </a:rPr>
              <a:t>观察叶绿体的形态和分布</a:t>
            </a:r>
          </a:p>
        </p:txBody>
      </p:sp>
      <p:sp>
        <p:nvSpPr>
          <p:cNvPr id="12" name="Text Box 40"/>
          <p:cNvSpPr txBox="1">
            <a:spLocks noChangeArrowheads="1"/>
          </p:cNvSpPr>
          <p:nvPr/>
        </p:nvSpPr>
        <p:spPr bwMode="gray">
          <a:xfrm>
            <a:off x="467360" y="987425"/>
            <a:ext cx="5168900" cy="3080385"/>
          </a:xfrm>
          <a:prstGeom prst="rect">
            <a:avLst/>
          </a:prstGeom>
          <a:noFill/>
          <a:ln w="9525">
            <a:noFill/>
            <a:miter lim="800000"/>
          </a:ln>
        </p:spPr>
        <p:txBody>
          <a:bodyPr wrap="square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lnSpc>
                <a:spcPct val="120000"/>
              </a:lnSpc>
              <a:defRPr/>
            </a:pPr>
            <a:r>
              <a:rPr lang="zh-CN" altLang="en-US" kern="0">
                <a:solidFill>
                  <a:srgbClr val="7030A0"/>
                </a:solidFill>
                <a:latin typeface="Times New Roman" charset="0"/>
                <a:ea typeface="楷体" panose="02010609060101010101" charset="-122"/>
                <a:cs typeface="Times New Roman" panose="02020603050405020304" charset="0"/>
                <a:sym typeface="+mn-ea"/>
              </a:rPr>
              <a:t>取材：</a:t>
            </a:r>
            <a:r>
              <a:rPr lang="zh-CN" altLang="en-US" kern="0">
                <a:solidFill>
                  <a:schemeClr val="tx1"/>
                </a:solidFill>
                <a:latin typeface="Times New Roman" charset="0"/>
                <a:ea typeface="楷体" panose="02010609060101010101" charset="-122"/>
                <a:cs typeface="Times New Roman" panose="02020603050405020304" charset="0"/>
                <a:sym typeface="+mn-ea"/>
              </a:rPr>
              <a:t>用镊子取一片藓类的小叶（或者取菠菜叶稍微带些叶肉的下表皮）放入盛有</a:t>
            </a:r>
            <a:r>
              <a:rPr lang="zh-CN" altLang="en-US" kern="0">
                <a:solidFill>
                  <a:srgbClr val="FF0000"/>
                </a:solidFill>
                <a:latin typeface="Times New Roman" charset="0"/>
                <a:ea typeface="楷体" panose="02010609060101010101" charset="-122"/>
                <a:cs typeface="Times New Roman" panose="02020603050405020304" charset="0"/>
                <a:sym typeface="+mn-ea"/>
              </a:rPr>
              <a:t>清水</a:t>
            </a:r>
            <a:r>
              <a:rPr lang="zh-CN" altLang="en-US" kern="0">
                <a:solidFill>
                  <a:schemeClr val="tx1"/>
                </a:solidFill>
                <a:latin typeface="Times New Roman" charset="0"/>
                <a:ea typeface="楷体" panose="02010609060101010101" charset="-122"/>
                <a:cs typeface="Times New Roman" panose="02020603050405020304" charset="0"/>
                <a:sym typeface="+mn-ea"/>
              </a:rPr>
              <a:t>的培养皿中。</a:t>
            </a:r>
          </a:p>
          <a:p>
            <a:pPr lvl="0" algn="l">
              <a:lnSpc>
                <a:spcPct val="120000"/>
              </a:lnSpc>
              <a:defRPr/>
            </a:pPr>
            <a:r>
              <a:rPr lang="zh-CN" altLang="en-US" kern="0">
                <a:solidFill>
                  <a:srgbClr val="7030A0"/>
                </a:solidFill>
                <a:latin typeface="Times New Roman" charset="0"/>
                <a:ea typeface="楷体" panose="02010609060101010101" charset="-122"/>
                <a:cs typeface="Times New Roman" panose="02020603050405020304" charset="0"/>
                <a:sym typeface="+mn-ea"/>
              </a:rPr>
              <a:t>制片：</a:t>
            </a:r>
            <a:r>
              <a:rPr lang="zh-CN" altLang="en-US" kern="0">
                <a:solidFill>
                  <a:schemeClr val="tx1"/>
                </a:solidFill>
                <a:latin typeface="Times New Roman" charset="0"/>
                <a:ea typeface="楷体" panose="02010609060101010101" charset="-122"/>
                <a:cs typeface="Times New Roman" panose="02020603050405020304" charset="0"/>
                <a:sym typeface="+mn-ea"/>
              </a:rPr>
              <a:t>往载玻片中央滴一滴清水，用镊子夹住所取的叶放入水滴中，盖上盖玻片。</a:t>
            </a:r>
          </a:p>
          <a:p>
            <a:pPr lvl="0" algn="l">
              <a:lnSpc>
                <a:spcPct val="120000"/>
              </a:lnSpc>
              <a:defRPr/>
            </a:pPr>
            <a:r>
              <a:rPr lang="en-US" altLang="zh-CN" kern="0">
                <a:solidFill>
                  <a:schemeClr val="tx1"/>
                </a:solidFill>
                <a:latin typeface="Times New Roman" charset="0"/>
                <a:ea typeface="楷体" panose="02010609060101010101" charset="-122"/>
                <a:cs typeface="Times New Roman" panose="02020603050405020304" charset="0"/>
                <a:sym typeface="+mn-ea"/>
              </a:rPr>
              <a:t>           </a:t>
            </a:r>
            <a:r>
              <a:rPr lang="en-US" altLang="zh-CN" kern="0">
                <a:solidFill>
                  <a:srgbClr val="FF0000"/>
                </a:solidFill>
                <a:latin typeface="Times New Roman" charset="0"/>
                <a:ea typeface="楷体" panose="02010609060101010101" charset="-122"/>
                <a:cs typeface="Times New Roman" panose="02020603050405020304" charset="0"/>
                <a:sym typeface="+mn-ea"/>
              </a:rPr>
              <a:t> </a:t>
            </a:r>
            <a:r>
              <a:rPr lang="zh-CN" altLang="en-US" kern="0">
                <a:solidFill>
                  <a:srgbClr val="FF0000"/>
                </a:solidFill>
                <a:latin typeface="Times New Roman" charset="0"/>
                <a:ea typeface="楷体" panose="02010609060101010101" charset="-122"/>
                <a:cs typeface="Times New Roman" panose="02020603050405020304" charset="0"/>
                <a:sym typeface="+mn-ea"/>
              </a:rPr>
              <a:t>注意：</a:t>
            </a:r>
            <a:r>
              <a:rPr lang="zh-CN" altLang="en-US" kern="0">
                <a:solidFill>
                  <a:schemeClr val="tx1"/>
                </a:solidFill>
                <a:latin typeface="Times New Roman" charset="0"/>
                <a:ea typeface="楷体" panose="02010609060101010101" charset="-122"/>
                <a:cs typeface="Times New Roman" panose="02020603050405020304" charset="0"/>
                <a:sym typeface="+mn-ea"/>
              </a:rPr>
              <a:t>临时装片中的叶片不能放干了，要随时保持有水状态。</a:t>
            </a:r>
          </a:p>
          <a:p>
            <a:pPr lvl="0" algn="l">
              <a:lnSpc>
                <a:spcPct val="120000"/>
              </a:lnSpc>
              <a:defRPr/>
            </a:pPr>
            <a:r>
              <a:rPr lang="zh-CN" altLang="en-US" kern="0">
                <a:solidFill>
                  <a:srgbClr val="7030A0"/>
                </a:solidFill>
                <a:latin typeface="Times New Roman" charset="0"/>
                <a:ea typeface="楷体" panose="02010609060101010101" charset="-122"/>
                <a:cs typeface="Times New Roman" panose="02020603050405020304" charset="0"/>
                <a:sym typeface="+mn-ea"/>
              </a:rPr>
              <a:t>观察：</a:t>
            </a:r>
            <a:r>
              <a:rPr lang="zh-CN" altLang="en-US" kern="0">
                <a:solidFill>
                  <a:srgbClr val="FF0000"/>
                </a:solidFill>
                <a:latin typeface="Times New Roman" charset="0"/>
                <a:ea typeface="楷体" panose="02010609060101010101" charset="-122"/>
                <a:cs typeface="Times New Roman" panose="02020603050405020304" charset="0"/>
                <a:sym typeface="+mn-ea"/>
              </a:rPr>
              <a:t>先用低倍镜</a:t>
            </a:r>
            <a:r>
              <a:rPr lang="zh-CN" altLang="en-US" kern="0">
                <a:solidFill>
                  <a:schemeClr val="tx1"/>
                </a:solidFill>
                <a:latin typeface="Times New Roman" charset="0"/>
                <a:ea typeface="楷体" panose="02010609060101010101" charset="-122"/>
                <a:cs typeface="Times New Roman" panose="02020603050405020304" charset="0"/>
                <a:sym typeface="+mn-ea"/>
              </a:rPr>
              <a:t>找到需要观察的叶绿体，</a:t>
            </a:r>
            <a:r>
              <a:rPr lang="zh-CN" altLang="en-US" kern="0">
                <a:solidFill>
                  <a:srgbClr val="FF0000"/>
                </a:solidFill>
                <a:latin typeface="Times New Roman" charset="0"/>
                <a:ea typeface="楷体" panose="02010609060101010101" charset="-122"/>
                <a:cs typeface="Times New Roman" panose="02020603050405020304" charset="0"/>
                <a:sym typeface="+mn-ea"/>
              </a:rPr>
              <a:t>再换用高倍镜</a:t>
            </a:r>
            <a:r>
              <a:rPr lang="zh-CN" altLang="en-US" kern="0">
                <a:solidFill>
                  <a:schemeClr val="tx1"/>
                </a:solidFill>
                <a:latin typeface="Times New Roman" charset="0"/>
                <a:ea typeface="楷体" panose="02010609060101010101" charset="-122"/>
                <a:cs typeface="Times New Roman" panose="02020603050405020304" charset="0"/>
                <a:sym typeface="+mn-ea"/>
              </a:rPr>
              <a:t>观察。</a:t>
            </a:r>
          </a:p>
        </p:txBody>
      </p:sp>
      <p:pic>
        <p:nvPicPr>
          <p:cNvPr id="3" name="图片 2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5868035" y="915670"/>
            <a:ext cx="2746375" cy="3662045"/>
          </a:xfrm>
          <a:prstGeom prst="rect">
            <a:avLst/>
          </a:prstGeom>
        </p:spPr>
      </p:pic>
    </p:spTree>
  </p:cSld>
  <p:clrMapOvr>
    <a:masterClrMapping/>
  </p:clrMapOvr>
  <mc:AlternateContent>
    <mc:Choice xmlns:p14="http://schemas.microsoft.com/office/powerpoint/2010/main" Requires="p14">
      <p:transition spd="slow" p14:dur="1200">
        <p14:prism/>
      </p:transition>
    </mc:Choice>
    <mc:Fallback>
      <p:transition spd="slow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 nodeType="afterGroup">
                            <p:stCondLst>
                              <p:cond delay="0"/>
                            </p:stCondLst>
                            <p:childTnLst>
                              <p:par>
                                <p:cTn id="5" presetID="22" presetClass="entr" presetSubtype="8" dur="50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7" dur="500"/>
                                        <p:tgtEl>
                                          <p:spTgt spid="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8" presetID="16" presetClass="entr" presetSubtype="42" dur="500" fill="hold" grpId="0" nodeType="withEffect">
                                  <p:stCondLst>
                                    <p:cond delay="200"/>
                                  </p:stCondLst>
                                  <p:childTnLst>
                                    <p:set>
                                      <p:cBhvr>
                                        <p:cTn id="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outHorizontal)">
                                      <p:cBhvr>
                                        <p:cTn id="10" dur="5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1" fill="hold" nodeType="afterGroup">
                            <p:stCondLst>
                              <p:cond delay="700"/>
                            </p:stCondLst>
                            <p:childTnLst>
                              <p:par>
                                <p:cTn id="12" presetID="42" presetClass="entr" presetSubtype="0" dur="750" fill="hold" grpId="1" nodeType="afterEffect">
                                  <p:stCondLst>
                                    <p:cond delay="70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4" dur="750"/>
                                        <p:tgtEl>
                                          <p:spTgt spid="1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5" dur="750" fill="hold"/>
                                        <p:tgtEl>
                                          <p:spTgt spid="1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" dur="750" fill="hold"/>
                                        <p:tgtEl>
                                          <p:spTgt spid="1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" fill="hold" nodeType="clickPar">
                      <p:stCondLst>
                        <p:cond delay="indefinite"/>
                        <p:cond evt="onBegin" delay="0">
                          <p:tn val="16"/>
                        </p:cond>
                      </p:stCondLst>
                      <p:childTnLst>
                        <p:par>
                          <p:cTn id="18" fill="hold" nodeType="afterGroup">
                            <p:stCondLst>
                              <p:cond delay="0"/>
                            </p:stCondLst>
                            <p:childTnLst>
                              <p:par>
                                <p:cTn id="19" presetID="42" presetClass="entr" presetSubtype="0" dur="750" fill="hold" grpId="1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1" dur="750"/>
                                        <p:tgtEl>
                                          <p:spTgt spid="12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2" dur="750" fill="hold"/>
                                        <p:tgtEl>
                                          <p:spTgt spid="12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3" dur="750" fill="hold"/>
                                        <p:tgtEl>
                                          <p:spTgt spid="12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4" fill="hold" nodeType="clickPar">
                      <p:stCondLst>
                        <p:cond delay="indefinite"/>
                        <p:cond evt="onBegin" delay="0">
                          <p:tn val="23"/>
                        </p:cond>
                      </p:stCondLst>
                      <p:childTnLst>
                        <p:par>
                          <p:cTn id="25" fill="hold" nodeType="afterGroup">
                            <p:stCondLst>
                              <p:cond delay="0"/>
                            </p:stCondLst>
                            <p:childTnLst>
                              <p:par>
                                <p:cTn id="26" presetID="42" presetClass="entr" presetSubtype="0" dur="750" fill="hold" grpId="1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8" dur="750"/>
                                        <p:tgtEl>
                                          <p:spTgt spid="12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9" dur="750" fill="hold"/>
                                        <p:tgtEl>
                                          <p:spTgt spid="12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0" dur="750" fill="hold"/>
                                        <p:tgtEl>
                                          <p:spTgt spid="12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1" fill="hold" nodeType="clickPar">
                      <p:stCondLst>
                        <p:cond delay="indefinite"/>
                        <p:cond evt="onBegin" delay="0">
                          <p:tn val="30"/>
                        </p:cond>
                      </p:stCondLst>
                      <p:childTnLst>
                        <p:par>
                          <p:cTn id="32" fill="hold" nodeType="afterGroup">
                            <p:stCondLst>
                              <p:cond delay="0"/>
                            </p:stCondLst>
                            <p:childTnLst>
                              <p:par>
                                <p:cTn id="33" presetID="42" presetClass="entr" presetSubtype="0" dur="750" fill="hold" grpId="1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5" dur="750"/>
                                        <p:tgtEl>
                                          <p:spTgt spid="12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36" dur="750" fill="hold"/>
                                        <p:tgtEl>
                                          <p:spTgt spid="12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7" dur="750" fill="hold"/>
                                        <p:tgtEl>
                                          <p:spTgt spid="12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4" grpId="0"/>
      <p:bldP spid="12" grpId="1" uiExpand="1" build="p"/>
    </p:bldLst>
  </p:timing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cxnSp>
        <p:nvCxnSpPr>
          <p:cNvPr id="8" name="直接连接符 7"/>
          <p:cNvCxnSpPr/>
          <p:nvPr/>
        </p:nvCxnSpPr>
        <p:spPr>
          <a:xfrm>
            <a:off x="0" y="483518"/>
            <a:ext cx="9144000" cy="0"/>
          </a:xfrm>
          <a:prstGeom prst="line">
            <a:avLst/>
          </a:prstGeom>
          <a:ln w="28575"/>
        </p:spPr>
        <p:style>
          <a:lnRef idx="1">
            <a:schemeClr val="accent4"/>
          </a:lnRef>
          <a:fillRef idx="0">
            <a:schemeClr val="accent4"/>
          </a:fillRef>
          <a:effectRef idx="0">
            <a:schemeClr val="accent4"/>
          </a:effectRef>
          <a:fontRef idx="minor">
            <a:schemeClr val="tx1"/>
          </a:fontRef>
        </p:style>
      </p:cxnSp>
      <p:sp>
        <p:nvSpPr>
          <p:cNvPr id="4" name="圆角矩形 3"/>
          <p:cNvSpPr/>
          <p:nvPr/>
        </p:nvSpPr>
        <p:spPr>
          <a:xfrm>
            <a:off x="756285" y="267335"/>
            <a:ext cx="2827020" cy="431800"/>
          </a:xfrm>
          <a:prstGeom prst="roundRect">
            <a:avLst/>
          </a:prstGeom>
          <a:solidFill>
            <a:schemeClr val="accent4"/>
          </a:solidFill>
        </p:spPr>
        <p:style>
          <a:lnRef idx="0">
            <a:schemeClr val="accent4"/>
          </a:lnRef>
          <a:fillRef idx="3">
            <a:schemeClr val="accent4"/>
          </a:fillRef>
          <a:effectRef idx="3">
            <a:schemeClr val="accent4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9pPr>
          </a:lstStyle>
          <a:p>
            <a:pPr algn="ctr"/>
            <a:r>
              <a:rPr lang="zh-CN" altLang="en-US" b="1">
                <a:latin typeface="微软雅黑" pitchFamily="34" charset="-122"/>
                <a:ea typeface="微软雅黑" pitchFamily="34" charset="-122"/>
              </a:rPr>
              <a:t>观察细胞质的流动</a:t>
            </a:r>
          </a:p>
        </p:txBody>
      </p:sp>
      <p:sp>
        <p:nvSpPr>
          <p:cNvPr id="12" name="Text Box 40"/>
          <p:cNvSpPr txBox="1">
            <a:spLocks noChangeArrowheads="1"/>
          </p:cNvSpPr>
          <p:nvPr/>
        </p:nvSpPr>
        <p:spPr bwMode="gray">
          <a:xfrm>
            <a:off x="1043940" y="915670"/>
            <a:ext cx="7438390" cy="2749550"/>
          </a:xfrm>
          <a:prstGeom prst="rect">
            <a:avLst/>
          </a:prstGeom>
          <a:noFill/>
          <a:ln w="9525">
            <a:noFill/>
            <a:miter lim="800000"/>
          </a:ln>
        </p:spPr>
        <p:txBody>
          <a:bodyPr wrap="square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lnSpc>
                <a:spcPct val="120000"/>
              </a:lnSpc>
              <a:defRPr/>
            </a:pPr>
            <a:r>
              <a:rPr lang="zh-CN" altLang="en-US" sz="2400" kern="0">
                <a:solidFill>
                  <a:srgbClr val="7030A0"/>
                </a:solidFill>
                <a:latin typeface="Times New Roman" charset="0"/>
                <a:ea typeface="楷体" panose="02010609060101010101" charset="-122"/>
                <a:cs typeface="Times New Roman" panose="02020603050405020304" charset="0"/>
                <a:sym typeface="+mn-ea"/>
              </a:rPr>
              <a:t>取材：</a:t>
            </a:r>
            <a:r>
              <a:rPr lang="zh-CN" altLang="en-US" sz="2400" kern="0">
                <a:solidFill>
                  <a:schemeClr val="tx1"/>
                </a:solidFill>
                <a:latin typeface="Times New Roman" charset="0"/>
                <a:ea typeface="楷体" panose="02010609060101010101" charset="-122"/>
                <a:cs typeface="Times New Roman" panose="02020603050405020304" charset="0"/>
                <a:sym typeface="+mn-ea"/>
              </a:rPr>
              <a:t>选取事先放在光照、室温条件下培养的黑藻；</a:t>
            </a:r>
          </a:p>
          <a:p>
            <a:pPr lvl="0" algn="l">
              <a:lnSpc>
                <a:spcPct val="120000"/>
              </a:lnSpc>
              <a:defRPr/>
            </a:pPr>
            <a:r>
              <a:rPr lang="zh-CN" altLang="en-US" sz="2400" kern="0">
                <a:solidFill>
                  <a:srgbClr val="7030A0"/>
                </a:solidFill>
                <a:latin typeface="Times New Roman" charset="0"/>
                <a:ea typeface="楷体" panose="02010609060101010101" charset="-122"/>
                <a:cs typeface="Times New Roman" panose="02020603050405020304" charset="0"/>
                <a:sym typeface="+mn-ea"/>
              </a:rPr>
              <a:t>制片：</a:t>
            </a:r>
            <a:r>
              <a:rPr lang="zh-CN" altLang="en-US" sz="2400" kern="0">
                <a:solidFill>
                  <a:schemeClr val="tx1"/>
                </a:solidFill>
                <a:latin typeface="Times New Roman" charset="0"/>
                <a:ea typeface="楷体" panose="02010609060101010101" charset="-122"/>
                <a:cs typeface="Times New Roman" panose="02020603050405020304" charset="0"/>
                <a:sym typeface="+mn-ea"/>
              </a:rPr>
              <a:t>取一片幼嫩的黑藻小叶，将小叶放在载玻片的水滴中，盖上盖玻片；</a:t>
            </a:r>
            <a:endParaRPr lang="zh-CN" altLang="en-US" sz="2400" kern="0">
              <a:solidFill>
                <a:srgbClr val="7030A0"/>
              </a:solidFill>
              <a:latin typeface="Times New Roman" charset="0"/>
              <a:ea typeface="楷体" panose="02010609060101010101" charset="-122"/>
              <a:cs typeface="Times New Roman" panose="02020603050405020304" charset="0"/>
              <a:sym typeface="+mn-ea"/>
            </a:endParaRPr>
          </a:p>
          <a:p>
            <a:pPr lvl="0" algn="l">
              <a:lnSpc>
                <a:spcPct val="120000"/>
              </a:lnSpc>
              <a:defRPr/>
            </a:pPr>
            <a:r>
              <a:rPr lang="zh-CN" altLang="en-US" sz="2400" kern="0">
                <a:solidFill>
                  <a:srgbClr val="7030A0"/>
                </a:solidFill>
                <a:latin typeface="Times New Roman" charset="0"/>
                <a:ea typeface="楷体" panose="02010609060101010101" charset="-122"/>
                <a:cs typeface="Times New Roman" panose="02020603050405020304" charset="0"/>
                <a:sym typeface="+mn-ea"/>
              </a:rPr>
              <a:t>观察：</a:t>
            </a:r>
            <a:r>
              <a:rPr lang="zh-CN" altLang="en-US" sz="2400" kern="0">
                <a:solidFill>
                  <a:srgbClr val="FF0000"/>
                </a:solidFill>
                <a:latin typeface="Times New Roman" charset="0"/>
                <a:ea typeface="楷体" panose="02010609060101010101" charset="-122"/>
                <a:cs typeface="Times New Roman" panose="02020603050405020304" charset="0"/>
                <a:sym typeface="+mn-ea"/>
              </a:rPr>
              <a:t>先用低倍镜</a:t>
            </a:r>
            <a:r>
              <a:rPr lang="zh-CN" altLang="en-US" sz="2400" kern="0">
                <a:solidFill>
                  <a:schemeClr val="tx1"/>
                </a:solidFill>
                <a:latin typeface="Times New Roman" charset="0"/>
                <a:ea typeface="楷体" panose="02010609060101010101" charset="-122"/>
                <a:cs typeface="Times New Roman" panose="02020603050405020304" charset="0"/>
                <a:sym typeface="+mn-ea"/>
              </a:rPr>
              <a:t>找到黑藻叶肉细胞，</a:t>
            </a:r>
          </a:p>
          <a:p>
            <a:pPr lvl="0" algn="l">
              <a:lnSpc>
                <a:spcPct val="120000"/>
              </a:lnSpc>
              <a:defRPr/>
            </a:pPr>
            <a:r>
              <a:rPr lang="zh-CN" altLang="en-US" sz="2400" kern="0">
                <a:solidFill>
                  <a:srgbClr val="FF0000"/>
                </a:solidFill>
                <a:latin typeface="Times New Roman" charset="0"/>
                <a:ea typeface="楷体" panose="02010609060101010101" charset="-122"/>
                <a:cs typeface="Times New Roman" panose="02020603050405020304" charset="0"/>
                <a:sym typeface="+mn-ea"/>
              </a:rPr>
              <a:t>后用高倍镜</a:t>
            </a:r>
            <a:r>
              <a:rPr lang="zh-CN" altLang="en-US" sz="2400" kern="0">
                <a:solidFill>
                  <a:schemeClr val="tx1"/>
                </a:solidFill>
                <a:latin typeface="Times New Roman" charset="0"/>
                <a:ea typeface="楷体" panose="02010609060101010101" charset="-122"/>
                <a:cs typeface="Times New Roman" panose="02020603050405020304" charset="0"/>
                <a:sym typeface="+mn-ea"/>
              </a:rPr>
              <a:t>观察，注意观察叶绿体随着细胞质流动的情况。</a:t>
            </a:r>
          </a:p>
        </p:txBody>
      </p:sp>
      <p:pic>
        <p:nvPicPr>
          <p:cNvPr id="2" name="图片 1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6550025" y="3413760"/>
            <a:ext cx="2593975" cy="1729740"/>
          </a:xfrm>
          <a:prstGeom prst="rect">
            <a:avLst/>
          </a:prstGeom>
        </p:spPr>
      </p:pic>
    </p:spTree>
  </p:cSld>
  <p:clrMapOvr>
    <a:masterClrMapping/>
  </p:clrMapOvr>
  <mc:AlternateContent>
    <mc:Choice xmlns:p14="http://schemas.microsoft.com/office/powerpoint/2010/main" Requires="p14">
      <p:transition spd="slow" p14:dur="1200">
        <p14:prism/>
      </p:transition>
    </mc:Choice>
    <mc:Fallback>
      <p:transition spd="slow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 nodeType="afterGroup">
                            <p:stCondLst>
                              <p:cond delay="0"/>
                            </p:stCondLst>
                            <p:childTnLst>
                              <p:par>
                                <p:cTn id="5" presetID="22" presetClass="entr" presetSubtype="8" dur="50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7" dur="500"/>
                                        <p:tgtEl>
                                          <p:spTgt spid="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8" presetID="16" presetClass="entr" presetSubtype="42" dur="500" fill="hold" grpId="0" nodeType="withEffect">
                                  <p:stCondLst>
                                    <p:cond delay="200"/>
                                  </p:stCondLst>
                                  <p:childTnLst>
                                    <p:set>
                                      <p:cBhvr>
                                        <p:cTn id="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outHorizontal)">
                                      <p:cBhvr>
                                        <p:cTn id="10" dur="5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1" fill="hold" nodeType="afterGroup">
                            <p:stCondLst>
                              <p:cond delay="700"/>
                            </p:stCondLst>
                            <p:childTnLst>
                              <p:par>
                                <p:cTn id="12" presetID="42" presetClass="entr" presetSubtype="0" dur="750" fill="hold" grpId="1" nodeType="afterEffect">
                                  <p:stCondLst>
                                    <p:cond delay="70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4" dur="750"/>
                                        <p:tgtEl>
                                          <p:spTgt spid="1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5" dur="750" fill="hold"/>
                                        <p:tgtEl>
                                          <p:spTgt spid="1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" dur="750" fill="hold"/>
                                        <p:tgtEl>
                                          <p:spTgt spid="1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" fill="hold" nodeType="clickPar">
                      <p:stCondLst>
                        <p:cond delay="indefinite"/>
                        <p:cond evt="onBegin" delay="0">
                          <p:tn val="16"/>
                        </p:cond>
                      </p:stCondLst>
                      <p:childTnLst>
                        <p:par>
                          <p:cTn id="18" fill="hold" nodeType="afterGroup">
                            <p:stCondLst>
                              <p:cond delay="0"/>
                            </p:stCondLst>
                            <p:childTnLst>
                              <p:par>
                                <p:cTn id="19" presetID="42" presetClass="entr" presetSubtype="0" dur="750" fill="hold" grpId="1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1" dur="750"/>
                                        <p:tgtEl>
                                          <p:spTgt spid="12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2" dur="750" fill="hold"/>
                                        <p:tgtEl>
                                          <p:spTgt spid="12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3" dur="750" fill="hold"/>
                                        <p:tgtEl>
                                          <p:spTgt spid="12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4" fill="hold" nodeType="clickPar">
                      <p:stCondLst>
                        <p:cond delay="indefinite"/>
                        <p:cond evt="onBegin" delay="0">
                          <p:tn val="23"/>
                        </p:cond>
                      </p:stCondLst>
                      <p:childTnLst>
                        <p:par>
                          <p:cTn id="25" fill="hold" nodeType="afterGroup">
                            <p:stCondLst>
                              <p:cond delay="0"/>
                            </p:stCondLst>
                            <p:childTnLst>
                              <p:par>
                                <p:cTn id="26" presetID="42" presetClass="entr" presetSubtype="0" dur="750" fill="hold" grpId="1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8" dur="750"/>
                                        <p:tgtEl>
                                          <p:spTgt spid="12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9" dur="750" fill="hold"/>
                                        <p:tgtEl>
                                          <p:spTgt spid="12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0" dur="750" fill="hold"/>
                                        <p:tgtEl>
                                          <p:spTgt spid="12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31" fill="hold" nodeType="afterGroup">
                            <p:stCondLst>
                              <p:cond delay="750"/>
                            </p:stCondLst>
                            <p:childTnLst>
                              <p:par>
                                <p:cTn id="32" presetID="42" presetClass="entr" presetSubtype="0" dur="750" fill="hold" grpId="1" nodeType="afterEffect">
                                  <p:stCondLst>
                                    <p:cond delay="750"/>
                                  </p:stCondLst>
                                  <p:childTnLst>
                                    <p:set>
                                      <p:cBhvr>
                                        <p:cTn id="3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4" dur="750"/>
                                        <p:tgtEl>
                                          <p:spTgt spid="12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35" dur="750" fill="hold"/>
                                        <p:tgtEl>
                                          <p:spTgt spid="12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6" dur="750" fill="hold"/>
                                        <p:tgtEl>
                                          <p:spTgt spid="12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4" grpId="0"/>
      <p:bldP spid="12" grpId="1" uiExpand="1" build="p"/>
    </p:bldLst>
  </p:timing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cxnSp>
        <p:nvCxnSpPr>
          <p:cNvPr id="8" name="直接连接符 7"/>
          <p:cNvCxnSpPr/>
          <p:nvPr/>
        </p:nvCxnSpPr>
        <p:spPr>
          <a:xfrm>
            <a:off x="0" y="483518"/>
            <a:ext cx="9144000" cy="0"/>
          </a:xfrm>
          <a:prstGeom prst="line">
            <a:avLst/>
          </a:prstGeom>
          <a:ln w="28575"/>
        </p:spPr>
        <p:style>
          <a:lnRef idx="1">
            <a:schemeClr val="accent4"/>
          </a:lnRef>
          <a:fillRef idx="0">
            <a:schemeClr val="accent4"/>
          </a:fillRef>
          <a:effectRef idx="0">
            <a:schemeClr val="accent4"/>
          </a:effectRef>
          <a:fontRef idx="minor">
            <a:schemeClr val="tx1"/>
          </a:fontRef>
        </p:style>
      </p:cxnSp>
      <p:sp>
        <p:nvSpPr>
          <p:cNvPr id="4" name="圆角矩形 3"/>
          <p:cNvSpPr/>
          <p:nvPr/>
        </p:nvSpPr>
        <p:spPr>
          <a:xfrm>
            <a:off x="756285" y="267335"/>
            <a:ext cx="1545590" cy="431800"/>
          </a:xfrm>
          <a:prstGeom prst="roundRect">
            <a:avLst/>
          </a:prstGeom>
          <a:solidFill>
            <a:schemeClr val="accent4"/>
          </a:solidFill>
        </p:spPr>
        <p:style>
          <a:lnRef idx="0">
            <a:schemeClr val="accent4"/>
          </a:lnRef>
          <a:fillRef idx="3">
            <a:schemeClr val="accent4"/>
          </a:fillRef>
          <a:effectRef idx="3">
            <a:schemeClr val="accent4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9pPr>
          </a:lstStyle>
          <a:p>
            <a:pPr algn="ctr"/>
            <a:r>
              <a:rPr lang="zh-CN" altLang="en-US" b="1">
                <a:latin typeface="微软雅黑" pitchFamily="34" charset="-122"/>
                <a:ea typeface="微软雅黑" pitchFamily="34" charset="-122"/>
              </a:rPr>
              <a:t>实验结论</a:t>
            </a:r>
          </a:p>
        </p:txBody>
      </p:sp>
      <p:sp>
        <p:nvSpPr>
          <p:cNvPr id="12" name="Text Box 40"/>
          <p:cNvSpPr txBox="1">
            <a:spLocks noChangeArrowheads="1"/>
          </p:cNvSpPr>
          <p:nvPr/>
        </p:nvSpPr>
        <p:spPr bwMode="gray">
          <a:xfrm>
            <a:off x="1619885" y="1059815"/>
            <a:ext cx="6102985" cy="1863725"/>
          </a:xfrm>
          <a:prstGeom prst="rect">
            <a:avLst/>
          </a:prstGeom>
          <a:noFill/>
          <a:ln w="9525">
            <a:noFill/>
            <a:miter lim="800000"/>
          </a:ln>
        </p:spPr>
        <p:txBody>
          <a:bodyPr wrap="square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lnSpc>
                <a:spcPct val="120000"/>
              </a:lnSpc>
              <a:defRPr/>
            </a:pPr>
            <a:r>
              <a:rPr lang="zh-CN" altLang="en-US" sz="2400" kern="0">
                <a:solidFill>
                  <a:schemeClr val="tx1"/>
                </a:solidFill>
                <a:latin typeface="Times New Roman" charset="0"/>
                <a:ea typeface="楷体" panose="02010609060101010101" charset="-122"/>
                <a:cs typeface="Times New Roman" panose="02020603050405020304" charset="0"/>
                <a:sym typeface="+mn-ea"/>
              </a:rPr>
              <a:t>（</a:t>
            </a:r>
            <a:r>
              <a:rPr lang="en-US" altLang="zh-CN" sz="2400" kern="0">
                <a:solidFill>
                  <a:schemeClr val="tx1"/>
                </a:solidFill>
                <a:latin typeface="Times New Roman" charset="0"/>
                <a:ea typeface="楷体" panose="02010609060101010101" charset="-122"/>
                <a:cs typeface="Times New Roman" panose="02020603050405020304" charset="0"/>
                <a:sym typeface="+mn-ea"/>
              </a:rPr>
              <a:t>1</a:t>
            </a:r>
            <a:r>
              <a:rPr lang="zh-CN" altLang="en-US" sz="2400" kern="0">
                <a:solidFill>
                  <a:schemeClr val="tx1"/>
                </a:solidFill>
                <a:latin typeface="Times New Roman" charset="0"/>
                <a:ea typeface="楷体" panose="02010609060101010101" charset="-122"/>
                <a:cs typeface="Times New Roman" panose="02020603050405020304" charset="0"/>
                <a:sym typeface="+mn-ea"/>
              </a:rPr>
              <a:t>）叶绿体呈绿色、扁平的椭球或球形，随细胞质流动，自身也可转动。</a:t>
            </a:r>
          </a:p>
          <a:p>
            <a:pPr lvl="0" algn="l">
              <a:lnSpc>
                <a:spcPct val="120000"/>
              </a:lnSpc>
              <a:defRPr/>
            </a:pPr>
            <a:r>
              <a:rPr lang="zh-CN" altLang="en-US" sz="2400" kern="0">
                <a:solidFill>
                  <a:schemeClr val="tx1"/>
                </a:solidFill>
                <a:latin typeface="Times New Roman" charset="0"/>
                <a:ea typeface="楷体" panose="02010609060101010101" charset="-122"/>
                <a:cs typeface="Times New Roman" panose="02020603050405020304" charset="0"/>
                <a:sym typeface="+mn-ea"/>
              </a:rPr>
              <a:t>（</a:t>
            </a:r>
            <a:r>
              <a:rPr lang="en-US" altLang="zh-CN" sz="2400" kern="0">
                <a:solidFill>
                  <a:schemeClr val="tx1"/>
                </a:solidFill>
                <a:latin typeface="Times New Roman" charset="0"/>
                <a:ea typeface="楷体" panose="02010609060101010101" charset="-122"/>
                <a:cs typeface="Times New Roman" panose="02020603050405020304" charset="0"/>
                <a:sym typeface="+mn-ea"/>
              </a:rPr>
              <a:t>2</a:t>
            </a:r>
            <a:r>
              <a:rPr lang="zh-CN" altLang="en-US" sz="2400" kern="0">
                <a:solidFill>
                  <a:schemeClr val="tx1"/>
                </a:solidFill>
                <a:latin typeface="Times New Roman" charset="0"/>
                <a:ea typeface="楷体" panose="02010609060101010101" charset="-122"/>
                <a:cs typeface="Times New Roman" panose="02020603050405020304" charset="0"/>
                <a:sym typeface="+mn-ea"/>
              </a:rPr>
              <a:t>）黑藻叶片处于饱含水分的状态时，细胞质处于流动的状态，其流动方式</a:t>
            </a:r>
            <a:r>
              <a:rPr lang="zh-CN" altLang="en-US" sz="2400" kern="0">
                <a:solidFill>
                  <a:srgbClr val="FF0000"/>
                </a:solidFill>
                <a:latin typeface="Times New Roman" charset="0"/>
                <a:ea typeface="楷体" panose="02010609060101010101" charset="-122"/>
                <a:cs typeface="Times New Roman" panose="02020603050405020304" charset="0"/>
                <a:sym typeface="+mn-ea"/>
              </a:rPr>
              <a:t>环流式</a:t>
            </a:r>
            <a:r>
              <a:rPr lang="zh-CN" altLang="en-US" sz="2400" kern="0">
                <a:solidFill>
                  <a:schemeClr val="tx1"/>
                </a:solidFill>
                <a:latin typeface="Times New Roman" charset="0"/>
                <a:ea typeface="楷体" panose="02010609060101010101" charset="-122"/>
                <a:cs typeface="Times New Roman" panose="02020603050405020304" charset="0"/>
                <a:sym typeface="+mn-ea"/>
              </a:rPr>
              <a:t>。</a:t>
            </a:r>
          </a:p>
        </p:txBody>
      </p:sp>
      <p:pic>
        <p:nvPicPr>
          <p:cNvPr id="3" name="图片 2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5560" y="2995930"/>
            <a:ext cx="2095500" cy="2095500"/>
          </a:xfrm>
          <a:prstGeom prst="rect">
            <a:avLst/>
          </a:prstGeom>
        </p:spPr>
      </p:pic>
    </p:spTree>
  </p:cSld>
  <p:clrMapOvr>
    <a:masterClrMapping/>
  </p:clrMapOvr>
  <mc:AlternateContent>
    <mc:Choice xmlns:p14="http://schemas.microsoft.com/office/powerpoint/2010/main" Requires="p14">
      <p:transition spd="slow" p14:dur="1200">
        <p14:prism/>
      </p:transition>
    </mc:Choice>
    <mc:Fallback>
      <p:transition spd="slow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 nodeType="afterGroup">
                            <p:stCondLst>
                              <p:cond delay="0"/>
                            </p:stCondLst>
                            <p:childTnLst>
                              <p:par>
                                <p:cTn id="5" presetID="22" presetClass="entr" presetSubtype="8" dur="50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7" dur="500"/>
                                        <p:tgtEl>
                                          <p:spTgt spid="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8" presetID="16" presetClass="entr" presetSubtype="42" dur="500" fill="hold" grpId="0" nodeType="withEffect">
                                  <p:stCondLst>
                                    <p:cond delay="200"/>
                                  </p:stCondLst>
                                  <p:childTnLst>
                                    <p:set>
                                      <p:cBhvr>
                                        <p:cTn id="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outHorizontal)">
                                      <p:cBhvr>
                                        <p:cTn id="10" dur="5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1" fill="hold" nodeType="afterGroup">
                            <p:stCondLst>
                              <p:cond delay="700"/>
                            </p:stCondLst>
                            <p:childTnLst>
                              <p:par>
                                <p:cTn id="12" presetID="42" presetClass="entr" presetSubtype="0" dur="750" fill="hold" grpId="1" nodeType="afterEffect">
                                  <p:stCondLst>
                                    <p:cond delay="70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4" dur="750"/>
                                        <p:tgtEl>
                                          <p:spTgt spid="1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5" dur="750" fill="hold"/>
                                        <p:tgtEl>
                                          <p:spTgt spid="1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" dur="750" fill="hold"/>
                                        <p:tgtEl>
                                          <p:spTgt spid="1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7" fill="hold" nodeType="afterGroup">
                            <p:stCondLst>
                              <p:cond delay="2150"/>
                            </p:stCondLst>
                            <p:childTnLst>
                              <p:par>
                                <p:cTn id="18" presetID="42" presetClass="entr" presetSubtype="0" dur="750" fill="hold" grpId="1" nodeType="afterEffect">
                                  <p:stCondLst>
                                    <p:cond delay="1450"/>
                                  </p:stCondLst>
                                  <p:childTnLst>
                                    <p:set>
                                      <p:cBhvr>
                                        <p:cTn id="1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0" dur="750"/>
                                        <p:tgtEl>
                                          <p:spTgt spid="12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1" dur="750" fill="hold"/>
                                        <p:tgtEl>
                                          <p:spTgt spid="12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2" dur="750" fill="hold"/>
                                        <p:tgtEl>
                                          <p:spTgt spid="12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4" grpId="0"/>
      <p:bldP spid="12" grpId="1" uiExpand="1" build="p"/>
    </p:bldLst>
  </p:timing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cxnSp>
        <p:nvCxnSpPr>
          <p:cNvPr id="8" name="直接连接符 7"/>
          <p:cNvCxnSpPr/>
          <p:nvPr/>
        </p:nvCxnSpPr>
        <p:spPr>
          <a:xfrm>
            <a:off x="0" y="483518"/>
            <a:ext cx="9144000" cy="0"/>
          </a:xfrm>
          <a:prstGeom prst="line">
            <a:avLst/>
          </a:prstGeom>
          <a:ln w="28575"/>
        </p:spPr>
        <p:style>
          <a:lnRef idx="1">
            <a:schemeClr val="accent4"/>
          </a:lnRef>
          <a:fillRef idx="0">
            <a:schemeClr val="accent4"/>
          </a:fillRef>
          <a:effectRef idx="0">
            <a:schemeClr val="accent4"/>
          </a:effectRef>
          <a:fontRef idx="minor">
            <a:schemeClr val="tx1"/>
          </a:fontRef>
        </p:style>
      </p:cxnSp>
      <p:sp>
        <p:nvSpPr>
          <p:cNvPr id="4" name="圆角矩形 3"/>
          <p:cNvSpPr/>
          <p:nvPr/>
        </p:nvSpPr>
        <p:spPr>
          <a:xfrm>
            <a:off x="756285" y="267335"/>
            <a:ext cx="1755140" cy="431800"/>
          </a:xfrm>
          <a:prstGeom prst="roundRect">
            <a:avLst/>
          </a:prstGeom>
          <a:solidFill>
            <a:schemeClr val="accent4"/>
          </a:solidFill>
        </p:spPr>
        <p:style>
          <a:lnRef idx="0">
            <a:schemeClr val="accent4"/>
          </a:lnRef>
          <a:fillRef idx="3">
            <a:schemeClr val="accent4"/>
          </a:fillRef>
          <a:effectRef idx="3">
            <a:schemeClr val="accent4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9pPr>
          </a:lstStyle>
          <a:p>
            <a:pPr algn="ctr"/>
            <a:r>
              <a:rPr lang="zh-CN" altLang="en-US" b="1" smtClean="0">
                <a:latin typeface="微软雅黑" pitchFamily="34" charset="-122"/>
                <a:ea typeface="微软雅黑" pitchFamily="34" charset="-122"/>
              </a:rPr>
              <a:t>问题探讨</a:t>
            </a:r>
            <a:endParaRPr lang="zh-CN" altLang="en-US" b="1">
              <a:latin typeface="微软雅黑" pitchFamily="34" charset="-122"/>
              <a:ea typeface="微软雅黑" pitchFamily="34" charset="-122"/>
            </a:endParaRPr>
          </a:p>
        </p:txBody>
      </p:sp>
      <p:sp>
        <p:nvSpPr>
          <p:cNvPr id="12" name="Text Box 40"/>
          <p:cNvSpPr txBox="1">
            <a:spLocks noChangeArrowheads="1"/>
          </p:cNvSpPr>
          <p:nvPr/>
        </p:nvSpPr>
        <p:spPr bwMode="gray">
          <a:xfrm>
            <a:off x="1115695" y="901065"/>
            <a:ext cx="6364605" cy="460375"/>
          </a:xfrm>
          <a:prstGeom prst="rect">
            <a:avLst/>
          </a:prstGeom>
          <a:noFill/>
          <a:ln w="9525">
            <a:noFill/>
            <a:miter lim="800000"/>
          </a:ln>
        </p:spPr>
        <p:txBody>
          <a:bodyPr wrap="square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lnSpc>
                <a:spcPct val="120000"/>
              </a:lnSpc>
              <a:defRPr/>
            </a:pPr>
            <a:r>
              <a:rPr lang="en-US" altLang="zh-CN" sz="2000" kern="0">
                <a:solidFill>
                  <a:schemeClr val="tx1"/>
                </a:solidFill>
                <a:latin typeface="Times New Roman" charset="0"/>
                <a:ea typeface="楷体" panose="02010609060101010101" charset="-122"/>
                <a:cs typeface="Times New Roman" panose="02020603050405020304" charset="0"/>
                <a:sym typeface="+mn-ea"/>
              </a:rPr>
              <a:t>1.</a:t>
            </a:r>
            <a:r>
              <a:rPr lang="zh-CN" altLang="en-US" sz="2000" kern="0">
                <a:solidFill>
                  <a:schemeClr val="tx1"/>
                </a:solidFill>
                <a:latin typeface="Times New Roman" charset="0"/>
                <a:ea typeface="楷体" panose="02010609060101010101" charset="-122"/>
                <a:cs typeface="Times New Roman" panose="02020603050405020304" charset="0"/>
                <a:sym typeface="+mn-ea"/>
              </a:rPr>
              <a:t>叶绿体的形态和分布，与叶绿体的功能有什么关系？</a:t>
            </a:r>
          </a:p>
        </p:txBody>
      </p:sp>
      <p:sp>
        <p:nvSpPr>
          <p:cNvPr id="2" name="Text Box 40"/>
          <p:cNvSpPr txBox="1">
            <a:spLocks noChangeArrowheads="1"/>
          </p:cNvSpPr>
          <p:nvPr/>
        </p:nvSpPr>
        <p:spPr bwMode="gray">
          <a:xfrm>
            <a:off x="899795" y="1419860"/>
            <a:ext cx="7487920" cy="1419860"/>
          </a:xfrm>
          <a:prstGeom prst="rect">
            <a:avLst/>
          </a:prstGeom>
          <a:noFill/>
          <a:ln w="9525">
            <a:noFill/>
            <a:miter lim="800000"/>
          </a:ln>
        </p:spPr>
        <p:txBody>
          <a:bodyPr wrap="square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lnSpc>
                <a:spcPct val="120000"/>
              </a:lnSpc>
              <a:defRPr/>
            </a:pPr>
            <a:r>
              <a:rPr lang="en-US" kern="0">
                <a:solidFill>
                  <a:schemeClr val="tx1"/>
                </a:solidFill>
                <a:latin typeface="黑体" charset="-122"/>
                <a:ea typeface="黑体" charset="-122"/>
                <a:cs typeface="黑体" panose="02010609060101010101" charset="-122"/>
                <a:sym typeface="+mn-ea"/>
              </a:rPr>
              <a:t>    </a:t>
            </a:r>
            <a:r>
              <a:rPr lang="zh-CN" altLang="en-US" kern="0">
                <a:solidFill>
                  <a:srgbClr val="FF0000"/>
                </a:solidFill>
                <a:latin typeface="黑体" charset="-122"/>
                <a:ea typeface="黑体" charset="-122"/>
                <a:cs typeface="黑体" panose="02010609060101010101" charset="-122"/>
                <a:sym typeface="+mn-ea"/>
              </a:rPr>
              <a:t>叶绿体的形态和分布有利于接受光照，进行光合作用。</a:t>
            </a:r>
            <a:r>
              <a:rPr lang="zh-CN" altLang="en-US" kern="0">
                <a:solidFill>
                  <a:schemeClr val="tx1"/>
                </a:solidFill>
                <a:latin typeface="黑体" charset="-122"/>
                <a:ea typeface="黑体" charset="-122"/>
                <a:cs typeface="黑体" panose="02010609060101010101" charset="-122"/>
                <a:sym typeface="+mn-ea"/>
              </a:rPr>
              <a:t>例如，叶绿体大多呈椭球形，在不同光照条件下会改变方向。叶片栅栏组织（接近上表皮）细胞中的叶绿体比海绵组织（接近下表皮）细胞中的多，这使得叶绿体能够接受更多的光照进行光合作用。</a:t>
            </a:r>
          </a:p>
        </p:txBody>
      </p:sp>
      <p:pic>
        <p:nvPicPr>
          <p:cNvPr id="6" name="图片 5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067810" y="2931795"/>
            <a:ext cx="4762500" cy="2066925"/>
          </a:xfrm>
          <a:prstGeom prst="rect">
            <a:avLst/>
          </a:prstGeom>
        </p:spPr>
      </p:pic>
      <p:pic>
        <p:nvPicPr>
          <p:cNvPr id="7" name="图片 6"/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899795" y="2911475"/>
            <a:ext cx="3041015" cy="2011680"/>
          </a:xfrm>
          <a:prstGeom prst="rect">
            <a:avLst/>
          </a:prstGeom>
        </p:spPr>
      </p:pic>
      <p:pic>
        <p:nvPicPr>
          <p:cNvPr id="13" name="New picture"/>
          <p:cNvPicPr/>
          <p:nvPr/>
        </p:nvPicPr>
        <p:blipFill>
          <a:blip r:embed="rId5"/>
          <a:stretch>
            <a:fillRect/>
          </a:stretch>
        </p:blipFill>
        <p:spPr>
          <a:xfrm>
            <a:off x="10896600" y="11480800"/>
            <a:ext cx="342900" cy="266700"/>
          </a:xfrm>
          <a:prstGeom prst="cube">
            <a:avLst/>
          </a:prstGeom>
        </p:spPr>
      </p:pic>
    </p:spTree>
  </p:cSld>
  <p:clrMapOvr>
    <a:masterClrMapping/>
  </p:clrMapOvr>
  <mc:AlternateContent>
    <mc:Choice xmlns:p15="http://schemas.microsoft.com/office/powerpoint/2012/main" Requires="p15">
      <p:transition spd="slow" p14:dur="1250">
        <p15:prstTrans prst="airplane"/>
      </p:transition>
    </mc:Choice>
    <mc:Fallback>
      <p:transition spd="slow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 nodeType="afterGroup">
                            <p:stCondLst>
                              <p:cond delay="0"/>
                            </p:stCondLst>
                            <p:childTnLst>
                              <p:par>
                                <p:cTn id="5" presetID="22" presetClass="entr" presetSubtype="8" dur="50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7" dur="500"/>
                                        <p:tgtEl>
                                          <p:spTgt spid="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8" presetID="16" presetClass="entr" presetSubtype="42" dur="500" fill="hold" grpId="0" nodeType="withEffect">
                                  <p:stCondLst>
                                    <p:cond delay="200"/>
                                  </p:stCondLst>
                                  <p:childTnLst>
                                    <p:set>
                                      <p:cBhvr>
                                        <p:cTn id="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outHorizontal)">
                                      <p:cBhvr>
                                        <p:cTn id="10" dur="5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1" fill="hold" nodeType="afterGroup">
                            <p:stCondLst>
                              <p:cond delay="700"/>
                            </p:stCondLst>
                            <p:childTnLst>
                              <p:par>
                                <p:cTn id="12" presetID="42" presetClass="entr" presetSubtype="0" dur="750" fill="hold" grpId="1" nodeType="afterEffect">
                                  <p:stCondLst>
                                    <p:cond delay="70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4" dur="750"/>
                                        <p:tgtEl>
                                          <p:spTgt spid="12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5" dur="750" fill="hold"/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" dur="750" fill="hold"/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" fill="hold" nodeType="clickPar">
                      <p:stCondLst>
                        <p:cond delay="indefinite"/>
                        <p:cond evt="onBegin" delay="0">
                          <p:tn val="16"/>
                        </p:cond>
                      </p:stCondLst>
                      <p:childTnLst>
                        <p:par>
                          <p:cTn id="18" fill="hold" nodeType="afterGroup">
                            <p:stCondLst>
                              <p:cond delay="0"/>
                            </p:stCondLst>
                            <p:childTnLst>
                              <p:par>
                                <p:cTn id="19" presetID="42" presetClass="entr" presetSubtype="0" dur="750" fill="hold" grpId="2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1" dur="75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2" dur="75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3" dur="75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4" fill="hold" nodeType="clickPar">
                      <p:stCondLst>
                        <p:cond delay="indefinite"/>
                        <p:cond evt="onBegin" delay="0">
                          <p:tn val="23"/>
                        </p:cond>
                      </p:stCondLst>
                      <p:childTnLst>
                        <p:par>
                          <p:cTn id="25" fill="hold" nodeType="afterGroup">
                            <p:stCondLst>
                              <p:cond delay="0"/>
                            </p:stCondLst>
                            <p:childTnLst>
                              <p:par>
                                <p:cTn id="26" presetID="26" presetClass="entr" presetSubtype="0" dur="20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28" dur="58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9" dur="1822" tmFilter="0,0; 0.14,0.36; 0.43,0.73; 0.71,0.91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0.25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0" dur="664" tmFilter="0.0,0.0; 0.25,0.07; 0.50,0.2; 0.75,0.467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3">
                                          <p:val>
                                            <p:fltVal val="0.5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1" dur="664" tmFilter="0, 0; 0.125,0.2665; 0.25,0.4; 0.375,0.465; 0.5,0.5;  0.625,0.535; 0.75,0.6; 0.875,0.7335; 1,1">
                                          <p:stCondLst>
                                            <p:cond delay="664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9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2" dur="332" tmFilter="0, 0; 0.125,0.2665; 0.25,0.4; 0.375,0.465; 0.5,0.5;  0.625,0.535; 0.75,0.6; 0.875,0.7335; 1,1">
                                          <p:stCondLst>
                                            <p:cond delay="1324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27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3" dur="164" tmFilter="0, 0; 0.125,0.2665; 0.25,0.4; 0.375,0.465; 0.5,0.5;  0.625,0.535; 0.75,0.6; 0.875,0.7335; 1,1">
                                          <p:stCondLst>
                                            <p:cond delay="1656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81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Scale>
                                      <p:cBhvr>
                                        <p:cTn id="34" dur="26">
                                          <p:stCondLst>
                                            <p:cond delay="65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</p:cBhvr>
                                      <p:to x="100000" y="60000"/>
                                    </p:animScale>
                                    <p:animScale>
                                      <p:cBhvr>
                                        <p:cTn id="35" dur="166" decel="50000">
                                          <p:stCondLst>
                                            <p:cond delay="676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36" dur="26">
                                          <p:stCondLst>
                                            <p:cond delay="1312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</p:cBhvr>
                                      <p:to x="100000" y="80000"/>
                                    </p:animScale>
                                    <p:animScale>
                                      <p:cBhvr>
                                        <p:cTn id="37" dur="166" decel="50000">
                                          <p:stCondLst>
                                            <p:cond delay="1338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38" dur="26">
                                          <p:stCondLst>
                                            <p:cond delay="1642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</p:cBhvr>
                                      <p:to x="100000" y="90000"/>
                                    </p:animScale>
                                    <p:animScale>
                                      <p:cBhvr>
                                        <p:cTn id="39" dur="166" decel="50000">
                                          <p:stCondLst>
                                            <p:cond delay="1668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40" dur="26">
                                          <p:stCondLst>
                                            <p:cond delay="1808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</p:cBhvr>
                                      <p:to x="100000" y="95000"/>
                                    </p:animScale>
                                    <p:animScale>
                                      <p:cBhvr>
                                        <p:cTn id="41" dur="166" decel="50000">
                                          <p:stCondLst>
                                            <p:cond delay="1834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</p:cBhvr>
                                      <p:to x="100000" y="100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2" fill="hold" nodeType="clickPar">
                      <p:stCondLst>
                        <p:cond delay="indefinite"/>
                        <p:cond evt="onBegin" delay="0">
                          <p:tn val="41"/>
                        </p:cond>
                      </p:stCondLst>
                      <p:childTnLst>
                        <p:par>
                          <p:cTn id="43" fill="hold" nodeType="afterGroup">
                            <p:stCondLst>
                              <p:cond delay="0"/>
                            </p:stCondLst>
                            <p:childTnLst>
                              <p:par>
                                <p:cTn id="44" presetID="26" presetClass="entr" presetSubtype="0" dur="20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46" dur="58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47" dur="1822" tmFilter="0,0; 0.14,0.36; 0.43,0.73; 0.71,0.91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0.25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8" dur="664" tmFilter="0.0,0.0; 0.25,0.07; 0.50,0.2; 0.75,0.467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3">
                                          <p:val>
                                            <p:fltVal val="0.5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9" dur="664" tmFilter="0, 0; 0.125,0.2665; 0.25,0.4; 0.375,0.465; 0.5,0.5;  0.625,0.535; 0.75,0.6; 0.875,0.7335; 1,1">
                                          <p:stCondLst>
                                            <p:cond delay="664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9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0" dur="332" tmFilter="0, 0; 0.125,0.2665; 0.25,0.4; 0.375,0.465; 0.5,0.5;  0.625,0.535; 0.75,0.6; 0.875,0.7335; 1,1">
                                          <p:stCondLst>
                                            <p:cond delay="1324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27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1" dur="164" tmFilter="0, 0; 0.125,0.2665; 0.25,0.4; 0.375,0.465; 0.5,0.5;  0.625,0.535; 0.75,0.6; 0.875,0.7335; 1,1">
                                          <p:stCondLst>
                                            <p:cond delay="1656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81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Scale>
                                      <p:cBhvr>
                                        <p:cTn id="52" dur="26">
                                          <p:stCondLst>
                                            <p:cond delay="65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</p:cBhvr>
                                      <p:to x="100000" y="60000"/>
                                    </p:animScale>
                                    <p:animScale>
                                      <p:cBhvr>
                                        <p:cTn id="53" dur="166" decel="50000">
                                          <p:stCondLst>
                                            <p:cond delay="676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54" dur="26">
                                          <p:stCondLst>
                                            <p:cond delay="1312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</p:cBhvr>
                                      <p:to x="100000" y="80000"/>
                                    </p:animScale>
                                    <p:animScale>
                                      <p:cBhvr>
                                        <p:cTn id="55" dur="166" decel="50000">
                                          <p:stCondLst>
                                            <p:cond delay="1338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56" dur="26">
                                          <p:stCondLst>
                                            <p:cond delay="1642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</p:cBhvr>
                                      <p:to x="100000" y="90000"/>
                                    </p:animScale>
                                    <p:animScale>
                                      <p:cBhvr>
                                        <p:cTn id="57" dur="166" decel="50000">
                                          <p:stCondLst>
                                            <p:cond delay="1668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58" dur="26">
                                          <p:stCondLst>
                                            <p:cond delay="1808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</p:cBhvr>
                                      <p:to x="100000" y="95000"/>
                                    </p:animScale>
                                    <p:animScale>
                                      <p:cBhvr>
                                        <p:cTn id="59" dur="166" decel="50000">
                                          <p:stCondLst>
                                            <p:cond delay="1834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</p:cBhvr>
                                      <p:to x="100000" y="100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4" grpId="0"/>
      <p:bldP spid="12" grpId="1"/>
      <p:bldP spid="2" grpId="2"/>
    </p:bldLst>
  </p:timing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cxnSp>
        <p:nvCxnSpPr>
          <p:cNvPr id="8" name="直接连接符 7"/>
          <p:cNvCxnSpPr/>
          <p:nvPr/>
        </p:nvCxnSpPr>
        <p:spPr>
          <a:xfrm>
            <a:off x="0" y="483518"/>
            <a:ext cx="9144000" cy="0"/>
          </a:xfrm>
          <a:prstGeom prst="line">
            <a:avLst/>
          </a:prstGeom>
          <a:ln w="28575"/>
        </p:spPr>
        <p:style>
          <a:lnRef idx="1">
            <a:schemeClr val="accent4"/>
          </a:lnRef>
          <a:fillRef idx="0">
            <a:schemeClr val="accent4"/>
          </a:fillRef>
          <a:effectRef idx="0">
            <a:schemeClr val="accent4"/>
          </a:effectRef>
          <a:fontRef idx="minor">
            <a:schemeClr val="tx1"/>
          </a:fontRef>
        </p:style>
      </p:cxnSp>
      <p:sp>
        <p:nvSpPr>
          <p:cNvPr id="4" name="圆角矩形 3"/>
          <p:cNvSpPr/>
          <p:nvPr/>
        </p:nvSpPr>
        <p:spPr>
          <a:xfrm>
            <a:off x="756285" y="267335"/>
            <a:ext cx="1755140" cy="431800"/>
          </a:xfrm>
          <a:prstGeom prst="roundRect">
            <a:avLst/>
          </a:prstGeom>
          <a:solidFill>
            <a:schemeClr val="accent4"/>
          </a:solidFill>
        </p:spPr>
        <p:style>
          <a:lnRef idx="0">
            <a:schemeClr val="accent4"/>
          </a:lnRef>
          <a:fillRef idx="3">
            <a:schemeClr val="accent4"/>
          </a:fillRef>
          <a:effectRef idx="3">
            <a:schemeClr val="accent4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9pPr>
          </a:lstStyle>
          <a:p>
            <a:pPr algn="ctr"/>
            <a:r>
              <a:rPr lang="zh-CN" altLang="en-US" b="1" smtClean="0">
                <a:latin typeface="微软雅黑" pitchFamily="34" charset="-122"/>
                <a:ea typeface="微软雅黑" pitchFamily="34" charset="-122"/>
              </a:rPr>
              <a:t>问题探讨</a:t>
            </a:r>
            <a:endParaRPr lang="zh-CN" altLang="en-US" b="1">
              <a:latin typeface="微软雅黑" pitchFamily="34" charset="-122"/>
              <a:ea typeface="微软雅黑" pitchFamily="34" charset="-122"/>
            </a:endParaRPr>
          </a:p>
        </p:txBody>
      </p:sp>
      <p:sp>
        <p:nvSpPr>
          <p:cNvPr id="12" name="Text Box 40"/>
          <p:cNvSpPr txBox="1">
            <a:spLocks noChangeArrowheads="1"/>
          </p:cNvSpPr>
          <p:nvPr/>
        </p:nvSpPr>
        <p:spPr bwMode="gray">
          <a:xfrm>
            <a:off x="1187450" y="987425"/>
            <a:ext cx="6951345" cy="829945"/>
          </a:xfrm>
          <a:prstGeom prst="rect">
            <a:avLst/>
          </a:prstGeom>
          <a:noFill/>
          <a:ln w="9525">
            <a:noFill/>
            <a:miter lim="800000"/>
          </a:ln>
        </p:spPr>
        <p:txBody>
          <a:bodyPr wrap="square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lnSpc>
                <a:spcPct val="120000"/>
              </a:lnSpc>
              <a:defRPr/>
            </a:pPr>
            <a:r>
              <a:rPr lang="en-US" sz="2000" kern="0">
                <a:solidFill>
                  <a:schemeClr val="tx1"/>
                </a:solidFill>
                <a:latin typeface="Times New Roman" charset="0"/>
                <a:ea typeface="楷体" panose="02010609060101010101" charset="-122"/>
                <a:cs typeface="Times New Roman" panose="02020603050405020304" charset="0"/>
                <a:sym typeface="+mn-ea"/>
              </a:rPr>
              <a:t>2.</a:t>
            </a:r>
            <a:r>
              <a:rPr lang="zh-CN" altLang="en-US" sz="2000" kern="0">
                <a:solidFill>
                  <a:schemeClr val="tx1"/>
                </a:solidFill>
                <a:latin typeface="Times New Roman" charset="0"/>
                <a:ea typeface="楷体" panose="02010609060101010101" charset="-122"/>
                <a:cs typeface="Times New Roman" panose="02020603050405020304" charset="0"/>
                <a:sym typeface="+mn-ea"/>
              </a:rPr>
              <a:t>植物细胞的细胞质处于不断流动的状态，这对于活细胞完成生命活动有什么意义？</a:t>
            </a:r>
            <a:endParaRPr lang="en-US" altLang="zh-CN" sz="2000" kern="0">
              <a:solidFill>
                <a:schemeClr val="tx1"/>
              </a:solidFill>
              <a:latin typeface="Times New Roman" charset="0"/>
              <a:ea typeface="楷体" panose="02010609060101010101" charset="-122"/>
              <a:cs typeface="Times New Roman" panose="02020603050405020304" charset="0"/>
              <a:sym typeface="+mn-ea"/>
            </a:endParaRPr>
          </a:p>
        </p:txBody>
      </p:sp>
      <p:sp>
        <p:nvSpPr>
          <p:cNvPr id="2" name="Text Box 40"/>
          <p:cNvSpPr txBox="1">
            <a:spLocks noChangeArrowheads="1"/>
          </p:cNvSpPr>
          <p:nvPr/>
        </p:nvSpPr>
        <p:spPr bwMode="gray">
          <a:xfrm>
            <a:off x="971550" y="1995805"/>
            <a:ext cx="7487920" cy="1568450"/>
          </a:xfrm>
          <a:prstGeom prst="rect">
            <a:avLst/>
          </a:prstGeom>
          <a:noFill/>
          <a:ln w="9525">
            <a:noFill/>
            <a:miter lim="800000"/>
          </a:ln>
        </p:spPr>
        <p:txBody>
          <a:bodyPr wrap="square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lnSpc>
                <a:spcPct val="120000"/>
              </a:lnSpc>
              <a:defRPr/>
            </a:pPr>
            <a:r>
              <a:rPr lang="en-US" sz="2000" kern="0">
                <a:solidFill>
                  <a:srgbClr val="7030A0"/>
                </a:solidFill>
                <a:latin typeface="黑体" charset="-122"/>
                <a:ea typeface="黑体" charset="-122"/>
                <a:cs typeface="黑体" panose="02010609060101010101" charset="-122"/>
                <a:sym typeface="+mn-ea"/>
              </a:rPr>
              <a:t>    </a:t>
            </a:r>
            <a:r>
              <a:rPr lang="zh-CN" altLang="en-US" sz="2000" kern="0">
                <a:solidFill>
                  <a:srgbClr val="7030A0"/>
                </a:solidFill>
                <a:latin typeface="黑体" charset="-122"/>
                <a:ea typeface="黑体" charset="-122"/>
                <a:cs typeface="黑体" panose="02010609060101010101" charset="-122"/>
                <a:sym typeface="+mn-ea"/>
              </a:rPr>
              <a:t>细胞质是细胞代谢的主要场所。细胞质中含有细胞代谢所需要的原料、代谢所需催化酶、细胞器等物质与结构。细胞质的流动为细胞内物质运输创造了条件，从而保障了细胞生命活动的正常进行。</a:t>
            </a:r>
          </a:p>
        </p:txBody>
      </p:sp>
    </p:spTree>
  </p:cSld>
  <p:clrMapOvr>
    <a:masterClrMapping/>
  </p:clrMapOvr>
  <mc:AlternateContent>
    <mc:Choice xmlns:p15="http://schemas.microsoft.com/office/powerpoint/2012/main" Requires="p15">
      <p:transition spd="slow" p14:dur="1250">
        <p15:prstTrans prst="airplane"/>
      </p:transition>
    </mc:Choice>
    <mc:Fallback>
      <p:transition spd="slow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 nodeType="afterGroup">
                            <p:stCondLst>
                              <p:cond delay="0"/>
                            </p:stCondLst>
                            <p:childTnLst>
                              <p:par>
                                <p:cTn id="5" presetID="22" presetClass="entr" presetSubtype="8" dur="50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7" dur="500"/>
                                        <p:tgtEl>
                                          <p:spTgt spid="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8" presetID="16" presetClass="entr" presetSubtype="42" dur="500" fill="hold" grpId="0" nodeType="withEffect">
                                  <p:stCondLst>
                                    <p:cond delay="200"/>
                                  </p:stCondLst>
                                  <p:childTnLst>
                                    <p:set>
                                      <p:cBhvr>
                                        <p:cTn id="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outHorizontal)">
                                      <p:cBhvr>
                                        <p:cTn id="10" dur="5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1" fill="hold" nodeType="afterGroup">
                            <p:stCondLst>
                              <p:cond delay="700"/>
                            </p:stCondLst>
                            <p:childTnLst>
                              <p:par>
                                <p:cTn id="12" presetID="42" presetClass="entr" presetSubtype="0" dur="750" fill="hold" grpId="1" nodeType="afterEffect">
                                  <p:stCondLst>
                                    <p:cond delay="70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4" dur="750"/>
                                        <p:tgtEl>
                                          <p:spTgt spid="12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5" dur="750" fill="hold"/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" dur="750" fill="hold"/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" fill="hold" nodeType="clickPar">
                      <p:stCondLst>
                        <p:cond delay="indefinite"/>
                        <p:cond evt="onBegin" delay="0">
                          <p:tn val="16"/>
                        </p:cond>
                      </p:stCondLst>
                      <p:childTnLst>
                        <p:par>
                          <p:cTn id="18" fill="hold" nodeType="afterGroup">
                            <p:stCondLst>
                              <p:cond delay="0"/>
                            </p:stCondLst>
                            <p:childTnLst>
                              <p:par>
                                <p:cTn id="19" presetID="42" presetClass="entr" presetSubtype="0" dur="750" fill="hold" grpId="2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1" dur="75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2" dur="75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3" dur="75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4" grpId="0"/>
      <p:bldP spid="12" grpId="1"/>
      <p:bldP spid="2" grpId="2"/>
    </p:bldLst>
  </p:timing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cxnSp>
        <p:nvCxnSpPr>
          <p:cNvPr id="8" name="直接连接符 7"/>
          <p:cNvCxnSpPr/>
          <p:nvPr/>
        </p:nvCxnSpPr>
        <p:spPr>
          <a:xfrm>
            <a:off x="0" y="483518"/>
            <a:ext cx="9144000" cy="0"/>
          </a:xfrm>
          <a:prstGeom prst="line">
            <a:avLst/>
          </a:prstGeom>
          <a:ln w="28575"/>
        </p:spPr>
        <p:style>
          <a:lnRef idx="1">
            <a:schemeClr val="accent4"/>
          </a:lnRef>
          <a:fillRef idx="0">
            <a:schemeClr val="accent4"/>
          </a:fillRef>
          <a:effectRef idx="0">
            <a:schemeClr val="accent4"/>
          </a:effectRef>
          <a:fontRef idx="minor">
            <a:schemeClr val="tx1"/>
          </a:fontRef>
        </p:style>
      </p:cxnSp>
      <p:sp>
        <p:nvSpPr>
          <p:cNvPr id="4" name="圆角矩形 3"/>
          <p:cNvSpPr/>
          <p:nvPr/>
        </p:nvSpPr>
        <p:spPr>
          <a:xfrm>
            <a:off x="756285" y="267335"/>
            <a:ext cx="1755140" cy="431800"/>
          </a:xfrm>
          <a:prstGeom prst="roundRect">
            <a:avLst/>
          </a:prstGeom>
          <a:solidFill>
            <a:schemeClr val="accent4"/>
          </a:solidFill>
        </p:spPr>
        <p:style>
          <a:lnRef idx="0">
            <a:schemeClr val="accent4"/>
          </a:lnRef>
          <a:fillRef idx="3">
            <a:schemeClr val="accent4"/>
          </a:fillRef>
          <a:effectRef idx="3">
            <a:schemeClr val="accent4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9pPr>
          </a:lstStyle>
          <a:p>
            <a:pPr algn="ctr"/>
            <a:r>
              <a:rPr lang="zh-CN" altLang="en-US" b="1">
                <a:latin typeface="微软雅黑" pitchFamily="34" charset="-122"/>
                <a:ea typeface="微软雅黑" pitchFamily="34" charset="-122"/>
              </a:rPr>
              <a:t>资料分析</a:t>
            </a:r>
          </a:p>
        </p:txBody>
      </p:sp>
      <p:sp>
        <p:nvSpPr>
          <p:cNvPr id="12" name="Text Box 40"/>
          <p:cNvSpPr txBox="1">
            <a:spLocks noChangeArrowheads="1"/>
          </p:cNvSpPr>
          <p:nvPr/>
        </p:nvSpPr>
        <p:spPr bwMode="gray">
          <a:xfrm>
            <a:off x="1239520" y="843915"/>
            <a:ext cx="6951345" cy="460375"/>
          </a:xfrm>
          <a:prstGeom prst="rect">
            <a:avLst/>
          </a:prstGeom>
          <a:noFill/>
          <a:ln w="9525">
            <a:noFill/>
            <a:miter lim="800000"/>
          </a:ln>
        </p:spPr>
        <p:txBody>
          <a:bodyPr wrap="square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>
              <a:lnSpc>
                <a:spcPct val="120000"/>
              </a:lnSpc>
              <a:defRPr/>
            </a:pPr>
            <a:r>
              <a:rPr lang="zh-CN" sz="2000" kern="0">
                <a:solidFill>
                  <a:schemeClr val="tx1"/>
                </a:solidFill>
                <a:latin typeface="Times New Roman" charset="0"/>
                <a:ea typeface="楷体" panose="02010609060101010101" charset="-122"/>
                <a:cs typeface="Times New Roman" panose="02020603050405020304" charset="0"/>
                <a:sym typeface="+mn-ea"/>
              </a:rPr>
              <a:t>分泌蛋白的合成与运输</a:t>
            </a:r>
            <a:r>
              <a:rPr lang="zh-CN" sz="2000" kern="0">
                <a:solidFill>
                  <a:srgbClr val="FF0000"/>
                </a:solidFill>
                <a:latin typeface="Times New Roman" charset="0"/>
                <a:ea typeface="楷体" panose="02010609060101010101" charset="-122"/>
                <a:cs typeface="Times New Roman" panose="02020603050405020304" charset="0"/>
                <a:sym typeface="+mn-ea"/>
              </a:rPr>
              <a:t>（</a:t>
            </a:r>
            <a:r>
              <a:rPr lang="en-US" altLang="zh-CN" sz="2000" kern="0" baseline="30000">
                <a:solidFill>
                  <a:srgbClr val="FF0000"/>
                </a:solidFill>
                <a:latin typeface="Times New Roman" charset="0"/>
                <a:ea typeface="楷体" panose="02010609060101010101" charset="-122"/>
                <a:cs typeface="Times New Roman" panose="02020603050405020304" charset="0"/>
                <a:sym typeface="+mn-ea"/>
              </a:rPr>
              <a:t>3</a:t>
            </a:r>
            <a:r>
              <a:rPr lang="en-US" altLang="zh-CN" sz="2000" kern="0">
                <a:solidFill>
                  <a:srgbClr val="FF0000"/>
                </a:solidFill>
                <a:latin typeface="Times New Roman" charset="0"/>
                <a:ea typeface="楷体" panose="02010609060101010101" charset="-122"/>
                <a:cs typeface="Times New Roman" panose="02020603050405020304" charset="0"/>
                <a:sym typeface="+mn-ea"/>
              </a:rPr>
              <a:t>H</a:t>
            </a:r>
            <a:r>
              <a:rPr lang="zh-CN" altLang="en-US" sz="2000" kern="0">
                <a:solidFill>
                  <a:srgbClr val="FF0000"/>
                </a:solidFill>
                <a:latin typeface="Times New Roman" charset="0"/>
                <a:ea typeface="楷体" panose="02010609060101010101" charset="-122"/>
                <a:cs typeface="Times New Roman" panose="02020603050405020304" charset="0"/>
                <a:sym typeface="+mn-ea"/>
              </a:rPr>
              <a:t>标记的亮氨酸）</a:t>
            </a:r>
          </a:p>
        </p:txBody>
      </p:sp>
      <p:grpSp>
        <p:nvGrpSpPr>
          <p:cNvPr id="7" name="组合 6"/>
          <p:cNvGrpSpPr/>
          <p:nvPr/>
        </p:nvGrpSpPr>
        <p:grpSpPr>
          <a:xfrm>
            <a:off x="1332230" y="3961130"/>
            <a:ext cx="6874510" cy="459740"/>
            <a:chOff x="2211" y="5978"/>
            <a:chExt cx="10826" cy="724"/>
          </a:xfrm>
        </p:grpSpPr>
        <p:sp>
          <p:nvSpPr>
            <p:cNvPr id="2" name="Text Box 40"/>
            <p:cNvSpPr txBox="1">
              <a:spLocks noChangeArrowheads="1"/>
            </p:cNvSpPr>
            <p:nvPr/>
          </p:nvSpPr>
          <p:spPr bwMode="gray">
            <a:xfrm>
              <a:off x="2211" y="5978"/>
              <a:ext cx="10827" cy="725"/>
            </a:xfrm>
            <a:prstGeom prst="rect">
              <a:avLst/>
            </a:prstGeom>
            <a:noFill/>
            <a:ln w="9525">
              <a:noFill/>
              <a:miter lim="800000"/>
            </a:ln>
          </p:spPr>
          <p:txBody>
            <a:bodyPr wrap="square">
              <a:spAutoFit/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lvl="0" algn="l">
                <a:lnSpc>
                  <a:spcPct val="120000"/>
                </a:lnSpc>
                <a:defRPr/>
              </a:pPr>
              <a:r>
                <a:rPr lang="zh-CN" altLang="en-US" sz="2000" kern="0">
                  <a:solidFill>
                    <a:srgbClr val="7030A0"/>
                  </a:solidFill>
                  <a:latin typeface="黑体" charset="-122"/>
                  <a:ea typeface="黑体" charset="-122"/>
                  <a:cs typeface="黑体" panose="02010609060101010101" charset="-122"/>
                  <a:sym typeface="+mn-ea"/>
                </a:rPr>
                <a:t>核糖体</a:t>
              </a:r>
              <a:r>
                <a:rPr lang="en-US" altLang="zh-CN" sz="2000" kern="0">
                  <a:solidFill>
                    <a:srgbClr val="7030A0"/>
                  </a:solidFill>
                  <a:latin typeface="黑体" charset="-122"/>
                  <a:ea typeface="黑体" charset="-122"/>
                  <a:cs typeface="黑体" panose="02010609060101010101" charset="-122"/>
                  <a:sym typeface="+mn-ea"/>
                </a:rPr>
                <a:t>        </a:t>
              </a:r>
              <a:r>
                <a:rPr lang="zh-CN" altLang="en-US" sz="2000" kern="0">
                  <a:solidFill>
                    <a:srgbClr val="7030A0"/>
                  </a:solidFill>
                  <a:latin typeface="黑体" charset="-122"/>
                  <a:ea typeface="黑体" charset="-122"/>
                  <a:cs typeface="黑体" panose="02010609060101010101" charset="-122"/>
                  <a:sym typeface="+mn-ea"/>
                </a:rPr>
                <a:t>内质网腔</a:t>
              </a:r>
              <a:r>
                <a:rPr lang="en-US" altLang="zh-CN" sz="2000" kern="0">
                  <a:solidFill>
                    <a:srgbClr val="7030A0"/>
                  </a:solidFill>
                  <a:latin typeface="黑体" charset="-122"/>
                  <a:ea typeface="黑体" charset="-122"/>
                  <a:cs typeface="黑体" panose="02010609060101010101" charset="-122"/>
                  <a:sym typeface="+mn-ea"/>
                </a:rPr>
                <a:t>        </a:t>
              </a:r>
              <a:r>
                <a:rPr lang="zh-CN" altLang="en-US" sz="2000" kern="0">
                  <a:solidFill>
                    <a:srgbClr val="7030A0"/>
                  </a:solidFill>
                  <a:latin typeface="黑体" charset="-122"/>
                  <a:ea typeface="黑体" charset="-122"/>
                  <a:cs typeface="黑体" panose="02010609060101010101" charset="-122"/>
                  <a:sym typeface="+mn-ea"/>
                </a:rPr>
                <a:t>高尔基体</a:t>
              </a:r>
              <a:r>
                <a:rPr lang="en-US" altLang="zh-CN" sz="2000" kern="0">
                  <a:solidFill>
                    <a:srgbClr val="7030A0"/>
                  </a:solidFill>
                  <a:latin typeface="黑体" charset="-122"/>
                  <a:ea typeface="黑体" charset="-122"/>
                  <a:cs typeface="黑体" panose="02010609060101010101" charset="-122"/>
                  <a:sym typeface="+mn-ea"/>
                </a:rPr>
                <a:t>       </a:t>
              </a:r>
              <a:r>
                <a:rPr lang="zh-CN" altLang="en-US" sz="2000" kern="0">
                  <a:solidFill>
                    <a:srgbClr val="7030A0"/>
                  </a:solidFill>
                  <a:latin typeface="黑体" charset="-122"/>
                  <a:ea typeface="黑体" charset="-122"/>
                  <a:cs typeface="黑体" panose="02010609060101010101" charset="-122"/>
                  <a:sym typeface="+mn-ea"/>
                </a:rPr>
                <a:t>细胞膜</a:t>
              </a:r>
            </a:p>
          </p:txBody>
        </p:sp>
        <p:sp>
          <p:nvSpPr>
            <p:cNvPr id="3" name="右箭头 2"/>
            <p:cNvSpPr/>
            <p:nvPr/>
          </p:nvSpPr>
          <p:spPr>
            <a:xfrm>
              <a:off x="6860" y="6171"/>
              <a:ext cx="1247" cy="340"/>
            </a:xfrm>
            <a:prstGeom prst="rightArrow">
              <a:avLst/>
            </a:prstGeom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5" name="右箭头 4"/>
            <p:cNvSpPr/>
            <p:nvPr/>
          </p:nvSpPr>
          <p:spPr>
            <a:xfrm>
              <a:off x="3798" y="6171"/>
              <a:ext cx="1247" cy="340"/>
            </a:xfrm>
            <a:prstGeom prst="rightArrow">
              <a:avLst/>
            </a:prstGeom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6" name="右箭头 5"/>
            <p:cNvSpPr/>
            <p:nvPr/>
          </p:nvSpPr>
          <p:spPr>
            <a:xfrm>
              <a:off x="10035" y="6171"/>
              <a:ext cx="1247" cy="340"/>
            </a:xfrm>
            <a:prstGeom prst="rightArrow">
              <a:avLst/>
            </a:prstGeom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</p:grpSp>
      <p:pic>
        <p:nvPicPr>
          <p:cNvPr id="9" name="图片 8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1743710" y="1477010"/>
            <a:ext cx="5655945" cy="2310765"/>
          </a:xfrm>
          <a:prstGeom prst="rect">
            <a:avLst/>
          </a:prstGeom>
        </p:spPr>
      </p:pic>
      <p:sp>
        <p:nvSpPr>
          <p:cNvPr id="10" name="云形标注 9"/>
          <p:cNvSpPr/>
          <p:nvPr/>
        </p:nvSpPr>
        <p:spPr>
          <a:xfrm>
            <a:off x="5724525" y="-20320"/>
            <a:ext cx="3359150" cy="1337310"/>
          </a:xfrm>
          <a:prstGeom prst="cloudCallout">
            <a:avLst>
              <a:gd name="adj1" fmla="val -23983"/>
              <a:gd name="adj2" fmla="val 65099"/>
            </a:avLst>
          </a:prstGeom>
        </p:spPr>
        <p:style>
          <a:lnRef idx="1">
            <a:schemeClr val="accent4"/>
          </a:lnRef>
          <a:fillRef idx="2">
            <a:schemeClr val="accent4"/>
          </a:fillRef>
          <a:effectRef idx="1">
            <a:schemeClr val="accent4"/>
          </a:effectRef>
          <a:fontRef idx="minor">
            <a:schemeClr val="dk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9pPr>
          </a:lstStyle>
          <a:p>
            <a:pPr algn="ctr"/>
            <a:r>
              <a:rPr lang="zh-CN" altLang="en-US" sz="1400" b="1">
                <a:solidFill>
                  <a:srgbClr val="FF0000"/>
                </a:solidFill>
              </a:rPr>
              <a:t>分泌蛋白：</a:t>
            </a:r>
            <a:r>
              <a:rPr lang="zh-CN" altLang="en-US" sz="1400"/>
              <a:t>在细胞内合成后，分泌到细胞外起作用的蛋白质，如消化酶、抗体和部分激素等。</a:t>
            </a:r>
          </a:p>
        </p:txBody>
      </p:sp>
    </p:spTree>
  </p:cSld>
  <p:clrMapOvr>
    <a:masterClrMapping/>
  </p:clrMapOvr>
  <p:transition spd="slow">
    <p:push dir="u"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 nodeType="afterGroup">
                            <p:stCondLst>
                              <p:cond delay="0"/>
                            </p:stCondLst>
                            <p:childTnLst>
                              <p:par>
                                <p:cTn id="5" presetID="22" presetClass="entr" presetSubtype="8" dur="50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7" dur="500"/>
                                        <p:tgtEl>
                                          <p:spTgt spid="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8" presetID="16" presetClass="entr" presetSubtype="42" dur="500" fill="hold" grpId="0" nodeType="withEffect">
                                  <p:stCondLst>
                                    <p:cond delay="200"/>
                                  </p:stCondLst>
                                  <p:childTnLst>
                                    <p:set>
                                      <p:cBhvr>
                                        <p:cTn id="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outHorizontal)">
                                      <p:cBhvr>
                                        <p:cTn id="10" dur="5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1" fill="hold" nodeType="afterGroup">
                            <p:stCondLst>
                              <p:cond delay="700"/>
                            </p:stCondLst>
                            <p:childTnLst>
                              <p:par>
                                <p:cTn id="12" presetID="42" presetClass="entr" presetSubtype="0" dur="750" fill="hold" grpId="1" nodeType="afterEffect">
                                  <p:stCondLst>
                                    <p:cond delay="70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4" dur="750"/>
                                        <p:tgtEl>
                                          <p:spTgt spid="12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5" dur="750" fill="hold"/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" dur="750" fill="hold"/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7" fill="hold" nodeType="afterGroup">
                            <p:stCondLst>
                              <p:cond delay="2150"/>
                            </p:stCondLst>
                            <p:childTnLst>
                              <p:par>
                                <p:cTn id="18" presetID="49" presetClass="entr" presetSubtype="0" dur="500" decel="100000" fill="hold" nodeType="afterEffect">
                                  <p:stCondLst>
                                    <p:cond delay="1450"/>
                                  </p:stCondLst>
                                  <p:childTnLst>
                                    <p:set>
                                      <p:cBhvr>
                                        <p:cTn id="1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0" dur="5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1" dur="5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2" dur="5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36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23" dur="500"/>
                                        <p:tgtEl>
                                          <p:spTgt spid="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4" fill="hold" nodeType="clickPar">
                      <p:stCondLst>
                        <p:cond delay="indefinite"/>
                        <p:cond evt="onBegin" delay="0">
                          <p:tn val="23"/>
                        </p:cond>
                      </p:stCondLst>
                      <p:childTnLst>
                        <p:par>
                          <p:cTn id="25" fill="hold" nodeType="afterGroup">
                            <p:stCondLst>
                              <p:cond delay="0"/>
                            </p:stCondLst>
                            <p:childTnLst>
                              <p:par>
                                <p:cTn id="26" presetID="2" presetClass="entr" presetSubtype="8" dur="500" fill="hold" grpId="2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8" dur="5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9" dur="5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0" fill="hold" nodeType="clickPar">
                      <p:stCondLst>
                        <p:cond delay="indefinite"/>
                        <p:cond evt="onBegin" delay="0">
                          <p:tn val="29"/>
                        </p:cond>
                      </p:stCondLst>
                      <p:childTnLst>
                        <p:par>
                          <p:cTn id="31" fill="hold" nodeType="afterGroup">
                            <p:stCondLst>
                              <p:cond delay="0"/>
                            </p:stCondLst>
                            <p:childTnLst>
                              <p:par>
                                <p:cTn id="32" presetID="12" presetClass="entr" presetSubtype="4" dur="5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4" dur="500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#ppt_h*1.125000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  <p:animEffect transition="in" filter="wipe(up)">
                                      <p:cBhvr>
                                        <p:cTn id="35" dur="50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4" grpId="0"/>
      <p:bldP spid="12" grpId="1"/>
      <p:bldP spid="10" grpId="2"/>
    </p:bldLst>
  </p:timing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cxnSp>
        <p:nvCxnSpPr>
          <p:cNvPr id="8" name="直接连接符 7"/>
          <p:cNvCxnSpPr/>
          <p:nvPr/>
        </p:nvCxnSpPr>
        <p:spPr>
          <a:xfrm>
            <a:off x="0" y="483518"/>
            <a:ext cx="9144000" cy="0"/>
          </a:xfrm>
          <a:prstGeom prst="line">
            <a:avLst/>
          </a:prstGeom>
          <a:ln w="28575"/>
        </p:spPr>
        <p:style>
          <a:lnRef idx="1">
            <a:schemeClr val="accent4"/>
          </a:lnRef>
          <a:fillRef idx="0">
            <a:schemeClr val="accent4"/>
          </a:fillRef>
          <a:effectRef idx="0">
            <a:schemeClr val="accent4"/>
          </a:effectRef>
          <a:fontRef idx="minor">
            <a:schemeClr val="tx1"/>
          </a:fontRef>
        </p:style>
      </p:cxnSp>
      <p:sp>
        <p:nvSpPr>
          <p:cNvPr id="4" name="圆角矩形 3"/>
          <p:cNvSpPr/>
          <p:nvPr/>
        </p:nvSpPr>
        <p:spPr>
          <a:xfrm>
            <a:off x="756285" y="267335"/>
            <a:ext cx="1755140" cy="431800"/>
          </a:xfrm>
          <a:prstGeom prst="roundRect">
            <a:avLst/>
          </a:prstGeom>
          <a:solidFill>
            <a:schemeClr val="accent4"/>
          </a:solidFill>
        </p:spPr>
        <p:style>
          <a:lnRef idx="0">
            <a:schemeClr val="accent4"/>
          </a:lnRef>
          <a:fillRef idx="3">
            <a:schemeClr val="accent4"/>
          </a:fillRef>
          <a:effectRef idx="3">
            <a:schemeClr val="accent4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9pPr>
          </a:lstStyle>
          <a:p>
            <a:pPr algn="ctr"/>
            <a:r>
              <a:rPr lang="zh-CN" altLang="en-US" b="1">
                <a:latin typeface="微软雅黑" pitchFamily="34" charset="-122"/>
                <a:ea typeface="微软雅黑" pitchFamily="34" charset="-122"/>
              </a:rPr>
              <a:t>思考讨论</a:t>
            </a:r>
          </a:p>
        </p:txBody>
      </p:sp>
      <p:sp>
        <p:nvSpPr>
          <p:cNvPr id="12" name="Text Box 40"/>
          <p:cNvSpPr txBox="1">
            <a:spLocks noChangeArrowheads="1"/>
          </p:cNvSpPr>
          <p:nvPr/>
        </p:nvSpPr>
        <p:spPr bwMode="gray">
          <a:xfrm>
            <a:off x="1475740" y="1131570"/>
            <a:ext cx="6707505" cy="3046095"/>
          </a:xfrm>
          <a:prstGeom prst="rect">
            <a:avLst/>
          </a:prstGeom>
          <a:noFill/>
          <a:ln w="9525">
            <a:noFill/>
            <a:miter lim="800000"/>
          </a:ln>
        </p:spPr>
        <p:txBody>
          <a:bodyPr wrap="square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lnSpc>
                <a:spcPct val="120000"/>
              </a:lnSpc>
              <a:defRPr/>
            </a:pPr>
            <a:r>
              <a:rPr lang="en-US" sz="2000" kern="0">
                <a:solidFill>
                  <a:schemeClr val="tx1"/>
                </a:solidFill>
                <a:latin typeface="Times New Roman" charset="0"/>
                <a:ea typeface="楷体" panose="02010609060101010101" charset="-122"/>
                <a:cs typeface="Times New Roman" panose="02020603050405020304" charset="0"/>
                <a:sym typeface="+mn-ea"/>
              </a:rPr>
              <a:t>1.</a:t>
            </a:r>
            <a:r>
              <a:rPr lang="zh-CN" altLang="en-US" sz="2000" kern="0">
                <a:solidFill>
                  <a:schemeClr val="tx1"/>
                </a:solidFill>
                <a:latin typeface="Times New Roman" charset="0"/>
                <a:ea typeface="楷体" panose="02010609060101010101" charset="-122"/>
                <a:cs typeface="Times New Roman" panose="02020603050405020304" charset="0"/>
                <a:sym typeface="+mn-ea"/>
              </a:rPr>
              <a:t>分泌蛋白是在哪里合成的？</a:t>
            </a:r>
          </a:p>
          <a:p>
            <a:pPr lvl="0" algn="l">
              <a:lnSpc>
                <a:spcPct val="120000"/>
              </a:lnSpc>
              <a:defRPr/>
            </a:pPr>
            <a:r>
              <a:rPr lang="en-US" altLang="zh-CN" sz="2000" kern="0">
                <a:solidFill>
                  <a:schemeClr val="tx1"/>
                </a:solidFill>
                <a:latin typeface="Times New Roman" charset="0"/>
                <a:ea typeface="楷体" panose="02010609060101010101" charset="-122"/>
                <a:cs typeface="Times New Roman" panose="02020603050405020304" charset="0"/>
                <a:sym typeface="+mn-ea"/>
              </a:rPr>
              <a:t>   </a:t>
            </a:r>
            <a:r>
              <a:rPr lang="zh-CN" altLang="en-US" sz="2000" kern="0">
                <a:solidFill>
                  <a:srgbClr val="FF0000"/>
                </a:solidFill>
                <a:latin typeface="Times New Roman" charset="0"/>
                <a:ea typeface="楷体" panose="02010609060101010101" charset="-122"/>
                <a:cs typeface="Times New Roman" panose="02020603050405020304" charset="0"/>
                <a:sym typeface="+mn-ea"/>
              </a:rPr>
              <a:t>核糖体</a:t>
            </a:r>
            <a:endParaRPr lang="zh-CN" altLang="en-US" sz="2000" kern="0">
              <a:solidFill>
                <a:schemeClr val="tx1"/>
              </a:solidFill>
              <a:latin typeface="Times New Roman" charset="0"/>
              <a:ea typeface="楷体" panose="02010609060101010101" charset="-122"/>
              <a:cs typeface="Times New Roman" panose="02020603050405020304" charset="0"/>
              <a:sym typeface="+mn-ea"/>
            </a:endParaRPr>
          </a:p>
          <a:p>
            <a:pPr lvl="0" algn="l">
              <a:lnSpc>
                <a:spcPct val="120000"/>
              </a:lnSpc>
              <a:defRPr/>
            </a:pPr>
            <a:r>
              <a:rPr lang="en-US" altLang="zh-CN" sz="2000" kern="0">
                <a:solidFill>
                  <a:schemeClr val="tx1"/>
                </a:solidFill>
                <a:latin typeface="Times New Roman" charset="0"/>
                <a:ea typeface="楷体" panose="02010609060101010101" charset="-122"/>
                <a:cs typeface="Times New Roman" panose="02020603050405020304" charset="0"/>
                <a:sym typeface="+mn-ea"/>
              </a:rPr>
              <a:t>2.</a:t>
            </a:r>
            <a:r>
              <a:rPr lang="zh-CN" altLang="en-US" sz="2000" kern="0">
                <a:solidFill>
                  <a:schemeClr val="tx1"/>
                </a:solidFill>
                <a:latin typeface="Times New Roman" charset="0"/>
                <a:ea typeface="楷体" panose="02010609060101010101" charset="-122"/>
                <a:cs typeface="Times New Roman" panose="02020603050405020304" charset="0"/>
                <a:sym typeface="+mn-ea"/>
              </a:rPr>
              <a:t>分泌蛋白从合成至分泌细胞外，经过了哪些细胞器或细胞结构？尝试描述分泌蛋白的合成和运输过程。</a:t>
            </a:r>
          </a:p>
          <a:p>
            <a:pPr lvl="0" algn="l">
              <a:lnSpc>
                <a:spcPct val="120000"/>
              </a:lnSpc>
              <a:defRPr/>
            </a:pPr>
            <a:r>
              <a:rPr lang="en-US" altLang="zh-CN" sz="2000" kern="0">
                <a:solidFill>
                  <a:schemeClr val="tx1"/>
                </a:solidFill>
                <a:latin typeface="Times New Roman" charset="0"/>
                <a:ea typeface="楷体" panose="02010609060101010101" charset="-122"/>
                <a:cs typeface="Times New Roman" panose="02020603050405020304" charset="0"/>
                <a:sym typeface="+mn-ea"/>
              </a:rPr>
              <a:t>   </a:t>
            </a:r>
            <a:r>
              <a:rPr lang="zh-CN" altLang="en-US" sz="2000" kern="0">
                <a:solidFill>
                  <a:srgbClr val="FF0000"/>
                </a:solidFill>
                <a:latin typeface="Times New Roman" charset="0"/>
                <a:ea typeface="楷体" panose="02010609060101010101" charset="-122"/>
                <a:cs typeface="Times New Roman" panose="02020603050405020304" charset="0"/>
                <a:sym typeface="+mn-ea"/>
              </a:rPr>
              <a:t>核糖体</a:t>
            </a:r>
            <a:r>
              <a:rPr lang="en-US" altLang="zh-CN" sz="2000" kern="0">
                <a:solidFill>
                  <a:srgbClr val="FF0000"/>
                </a:solidFill>
                <a:latin typeface="Times New Roman" charset="0"/>
                <a:ea typeface="楷体" panose="02010609060101010101" charset="-122"/>
                <a:cs typeface="Times New Roman" panose="02020603050405020304" charset="0"/>
                <a:sym typeface="+mn-ea"/>
              </a:rPr>
              <a:t>→</a:t>
            </a:r>
            <a:r>
              <a:rPr lang="zh-CN" altLang="en-US" sz="2000" kern="0">
                <a:solidFill>
                  <a:srgbClr val="FF0000"/>
                </a:solidFill>
                <a:latin typeface="Times New Roman" charset="0"/>
                <a:ea typeface="楷体" panose="02010609060101010101" charset="-122"/>
                <a:cs typeface="Times New Roman" panose="02020603050405020304" charset="0"/>
                <a:sym typeface="+mn-ea"/>
              </a:rPr>
              <a:t>内质体</a:t>
            </a:r>
            <a:r>
              <a:rPr lang="en-US" altLang="zh-CN" sz="2000" kern="0">
                <a:solidFill>
                  <a:srgbClr val="FF0000"/>
                </a:solidFill>
                <a:latin typeface="Times New Roman" charset="0"/>
                <a:ea typeface="楷体" panose="02010609060101010101" charset="-122"/>
                <a:cs typeface="Times New Roman" panose="02020603050405020304" charset="0"/>
                <a:sym typeface="+mn-ea"/>
              </a:rPr>
              <a:t>→</a:t>
            </a:r>
            <a:r>
              <a:rPr lang="zh-CN" altLang="en-US" sz="2000" kern="0">
                <a:solidFill>
                  <a:srgbClr val="FF0000"/>
                </a:solidFill>
                <a:latin typeface="Times New Roman" charset="0"/>
                <a:ea typeface="楷体" panose="02010609060101010101" charset="-122"/>
                <a:cs typeface="Times New Roman" panose="02020603050405020304" charset="0"/>
                <a:sym typeface="+mn-ea"/>
              </a:rPr>
              <a:t>高尔基体</a:t>
            </a:r>
            <a:r>
              <a:rPr lang="en-US" altLang="zh-CN" sz="2000" kern="0">
                <a:solidFill>
                  <a:srgbClr val="FF0000"/>
                </a:solidFill>
                <a:latin typeface="Times New Roman" charset="0"/>
                <a:ea typeface="楷体" panose="02010609060101010101" charset="-122"/>
                <a:cs typeface="Times New Roman" panose="02020603050405020304" charset="0"/>
                <a:sym typeface="+mn-ea"/>
              </a:rPr>
              <a:t>→</a:t>
            </a:r>
            <a:r>
              <a:rPr lang="zh-CN" altLang="en-US" sz="2000" kern="0">
                <a:solidFill>
                  <a:srgbClr val="FF0000"/>
                </a:solidFill>
                <a:latin typeface="Times New Roman" charset="0"/>
                <a:ea typeface="楷体" panose="02010609060101010101" charset="-122"/>
                <a:cs typeface="Times New Roman" panose="02020603050405020304" charset="0"/>
                <a:sym typeface="+mn-ea"/>
              </a:rPr>
              <a:t>细胞膜外</a:t>
            </a:r>
          </a:p>
          <a:p>
            <a:pPr lvl="0" algn="l">
              <a:lnSpc>
                <a:spcPct val="120000"/>
              </a:lnSpc>
              <a:defRPr/>
            </a:pPr>
            <a:r>
              <a:rPr lang="en-US" altLang="zh-CN" sz="2000" kern="0">
                <a:solidFill>
                  <a:schemeClr val="tx1"/>
                </a:solidFill>
                <a:latin typeface="Times New Roman" charset="0"/>
                <a:ea typeface="楷体" panose="02010609060101010101" charset="-122"/>
                <a:cs typeface="Times New Roman" panose="02020603050405020304" charset="0"/>
                <a:sym typeface="+mn-ea"/>
              </a:rPr>
              <a:t>3.</a:t>
            </a:r>
            <a:r>
              <a:rPr lang="zh-CN" altLang="en-US" sz="2000" kern="0">
                <a:solidFill>
                  <a:schemeClr val="tx1"/>
                </a:solidFill>
                <a:latin typeface="Times New Roman" charset="0"/>
                <a:ea typeface="楷体" panose="02010609060101010101" charset="-122"/>
                <a:cs typeface="Times New Roman" panose="02020603050405020304" charset="0"/>
                <a:sym typeface="+mn-ea"/>
              </a:rPr>
              <a:t>分泌蛋白合成和分泌的过程中需要能量吗？能量由哪里提供？</a:t>
            </a:r>
          </a:p>
          <a:p>
            <a:pPr lvl="0" algn="l">
              <a:lnSpc>
                <a:spcPct val="120000"/>
              </a:lnSpc>
              <a:defRPr/>
            </a:pPr>
            <a:r>
              <a:rPr lang="en-US" altLang="zh-CN" sz="2000" kern="0">
                <a:solidFill>
                  <a:schemeClr val="tx1"/>
                </a:solidFill>
                <a:latin typeface="Times New Roman" charset="0"/>
                <a:ea typeface="楷体" panose="02010609060101010101" charset="-122"/>
                <a:cs typeface="Times New Roman" panose="02020603050405020304" charset="0"/>
                <a:sym typeface="+mn-ea"/>
              </a:rPr>
              <a:t>   </a:t>
            </a:r>
            <a:r>
              <a:rPr lang="zh-CN" altLang="en-US" sz="2000" kern="0">
                <a:solidFill>
                  <a:srgbClr val="FF0000"/>
                </a:solidFill>
                <a:latin typeface="Times New Roman" charset="0"/>
                <a:ea typeface="楷体" panose="02010609060101010101" charset="-122"/>
                <a:cs typeface="Times New Roman" panose="02020603050405020304" charset="0"/>
                <a:sym typeface="+mn-ea"/>
              </a:rPr>
              <a:t>需要，主要由线粒体提供</a:t>
            </a:r>
          </a:p>
        </p:txBody>
      </p:sp>
    </p:spTree>
  </p:cSld>
  <p:clrMapOvr>
    <a:masterClrMapping/>
  </p:clrMapOvr>
  <mc:AlternateContent>
    <mc:Choice xmlns:p15="http://schemas.microsoft.com/office/powerpoint/2012/main" Requires="p15">
      <p:transition spd="slow" p14:dur="1250">
        <p15:prstTrans prst="airplane"/>
      </p:transition>
    </mc:Choice>
    <mc:Fallback>
      <p:transition spd="slow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 nodeType="afterGroup">
                            <p:stCondLst>
                              <p:cond delay="0"/>
                            </p:stCondLst>
                            <p:childTnLst>
                              <p:par>
                                <p:cTn id="5" presetID="22" presetClass="entr" presetSubtype="8" dur="50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7" dur="500"/>
                                        <p:tgtEl>
                                          <p:spTgt spid="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8" presetID="16" presetClass="entr" presetSubtype="42" dur="500" fill="hold" grpId="0" nodeType="withEffect">
                                  <p:stCondLst>
                                    <p:cond delay="200"/>
                                  </p:stCondLst>
                                  <p:childTnLst>
                                    <p:set>
                                      <p:cBhvr>
                                        <p:cTn id="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outHorizontal)">
                                      <p:cBhvr>
                                        <p:cTn id="10" dur="5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1" fill="hold" nodeType="afterGroup">
                            <p:stCondLst>
                              <p:cond delay="700"/>
                            </p:stCondLst>
                            <p:childTnLst>
                              <p:par>
                                <p:cTn id="12" presetID="42" presetClass="entr" presetSubtype="0" dur="750" fill="hold" grpId="1" nodeType="afterEffect">
                                  <p:stCondLst>
                                    <p:cond delay="70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4" dur="750"/>
                                        <p:tgtEl>
                                          <p:spTgt spid="12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5" dur="750" fill="hold"/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" dur="750" fill="hold"/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" fill="hold" nodeType="clickPar">
                      <p:stCondLst>
                        <p:cond delay="indefinite"/>
                        <p:cond evt="onBegin" delay="0">
                          <p:tn val="16"/>
                        </p:cond>
                      </p:stCondLst>
                      <p:childTnLst>
                        <p:par>
                          <p:cTn id="18" fill="hold" nodeType="afterGroup">
                            <p:stCondLst>
                              <p:cond delay="0"/>
                            </p:stCondLst>
                            <p:childTnLst>
                              <p:par>
                                <p:cTn id="19" presetID="37" presetClass="entr" presetSubtype="0" dur="10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1" dur="1000"/>
                                        <p:tgtEl>
                                          <p:spTgt spid="12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2" dur="1000" fill="hold"/>
                                        <p:tgtEl>
                                          <p:spTgt spid="12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3" dur="900" decel="100000" fill="hold"/>
                                        <p:tgtEl>
                                          <p:spTgt spid="12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-.03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4" dur="100" accel="100000" fill="hold">
                                          <p:stCondLst>
                                            <p:cond delay="900"/>
                                          </p:stCondLst>
                                        </p:cTn>
                                        <p:tgtEl>
                                          <p:spTgt spid="12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.03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5" fill="hold" nodeType="clickPar">
                      <p:stCondLst>
                        <p:cond delay="indefinite"/>
                        <p:cond evt="onBegin" delay="0">
                          <p:tn val="24"/>
                        </p:cond>
                      </p:stCondLst>
                      <p:childTnLst>
                        <p:par>
                          <p:cTn id="26" fill="hold" nodeType="afterGroup">
                            <p:stCondLst>
                              <p:cond delay="0"/>
                            </p:stCondLst>
                            <p:childTnLst>
                              <p:par>
                                <p:cTn id="27" presetID="37" presetClass="entr" presetSubtype="0" dur="10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9" dur="1000"/>
                                        <p:tgtEl>
                                          <p:spTgt spid="12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30" dur="1000" fill="hold"/>
                                        <p:tgtEl>
                                          <p:spTgt spid="12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1" dur="900" decel="100000" fill="hold"/>
                                        <p:tgtEl>
                                          <p:spTgt spid="12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-.03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2" dur="100" accel="100000" fill="hold">
                                          <p:stCondLst>
                                            <p:cond delay="900"/>
                                          </p:stCondLst>
                                        </p:cTn>
                                        <p:tgtEl>
                                          <p:spTgt spid="12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.03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" fill="hold" nodeType="clickPar">
                      <p:stCondLst>
                        <p:cond delay="indefinite"/>
                        <p:cond evt="onBegin" delay="0">
                          <p:tn val="32"/>
                        </p:cond>
                      </p:stCondLst>
                      <p:childTnLst>
                        <p:par>
                          <p:cTn id="34" fill="hold" nodeType="afterGroup">
                            <p:stCondLst>
                              <p:cond delay="0"/>
                            </p:stCondLst>
                            <p:childTnLst>
                              <p:par>
                                <p:cTn id="35" presetID="2" presetClass="entr" presetSubtype="4" dur="5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7" dur="500" fill="hold"/>
                                        <p:tgtEl>
                                          <p:spTgt spid="12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8" dur="500" fill="hold"/>
                                        <p:tgtEl>
                                          <p:spTgt spid="12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4" grpId="0"/>
      <p:bldP spid="12" grpId="1"/>
    </p:bldLst>
  </p:timing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cxnSp>
        <p:nvCxnSpPr>
          <p:cNvPr id="8" name="直接连接符 7"/>
          <p:cNvCxnSpPr/>
          <p:nvPr/>
        </p:nvCxnSpPr>
        <p:spPr>
          <a:xfrm>
            <a:off x="0" y="483518"/>
            <a:ext cx="9144000" cy="0"/>
          </a:xfrm>
          <a:prstGeom prst="line">
            <a:avLst/>
          </a:prstGeom>
          <a:ln w="28575"/>
        </p:spPr>
        <p:style>
          <a:lnRef idx="1">
            <a:schemeClr val="accent4"/>
          </a:lnRef>
          <a:fillRef idx="0">
            <a:schemeClr val="accent4"/>
          </a:fillRef>
          <a:effectRef idx="0">
            <a:schemeClr val="accent4"/>
          </a:effectRef>
          <a:fontRef idx="minor">
            <a:schemeClr val="tx1"/>
          </a:fontRef>
        </p:style>
      </p:cxnSp>
      <p:sp>
        <p:nvSpPr>
          <p:cNvPr id="4" name="圆角矩形 3"/>
          <p:cNvSpPr/>
          <p:nvPr/>
        </p:nvSpPr>
        <p:spPr>
          <a:xfrm>
            <a:off x="474345" y="267335"/>
            <a:ext cx="4446905" cy="431800"/>
          </a:xfrm>
          <a:prstGeom prst="roundRect">
            <a:avLst/>
          </a:prstGeom>
          <a:solidFill>
            <a:schemeClr val="accent4"/>
          </a:solidFill>
        </p:spPr>
        <p:style>
          <a:lnRef idx="0">
            <a:schemeClr val="accent4"/>
          </a:lnRef>
          <a:fillRef idx="3">
            <a:schemeClr val="accent4"/>
          </a:fillRef>
          <a:effectRef idx="3">
            <a:schemeClr val="accent4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9pPr>
          </a:lstStyle>
          <a:p>
            <a:pPr algn="ctr"/>
            <a:r>
              <a:rPr lang="zh-CN" altLang="en-US" b="1">
                <a:latin typeface="微软雅黑" pitchFamily="34" charset="-122"/>
                <a:ea typeface="微软雅黑" pitchFamily="34" charset="-122"/>
              </a:rPr>
              <a:t>分泌蛋白的合成、加工、运输、分泌过程</a:t>
            </a:r>
          </a:p>
        </p:txBody>
      </p:sp>
      <p:sp>
        <p:nvSpPr>
          <p:cNvPr id="12" name="Text Box 40"/>
          <p:cNvSpPr txBox="1">
            <a:spLocks noChangeArrowheads="1"/>
          </p:cNvSpPr>
          <p:nvPr/>
        </p:nvSpPr>
        <p:spPr bwMode="gray">
          <a:xfrm>
            <a:off x="467360" y="627380"/>
            <a:ext cx="5541645" cy="4523105"/>
          </a:xfrm>
          <a:prstGeom prst="rect">
            <a:avLst/>
          </a:prstGeom>
          <a:noFill/>
          <a:ln w="9525">
            <a:noFill/>
            <a:miter lim="800000"/>
          </a:ln>
        </p:spPr>
        <p:txBody>
          <a:bodyPr wrap="square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lnSpc>
                <a:spcPct val="120000"/>
              </a:lnSpc>
              <a:defRPr/>
            </a:pPr>
            <a:r>
              <a:rPr lang="zh-CN" altLang="en-US" sz="2000" kern="0">
                <a:solidFill>
                  <a:schemeClr val="tx1"/>
                </a:solidFill>
                <a:latin typeface="Times New Roman" charset="0"/>
                <a:ea typeface="楷体" panose="02010609060101010101" charset="-122"/>
                <a:cs typeface="Times New Roman" panose="02020603050405020304" charset="0"/>
                <a:sym typeface="+mn-ea"/>
              </a:rPr>
              <a:t>首先：在</a:t>
            </a:r>
            <a:r>
              <a:rPr lang="zh-CN" altLang="en-US" sz="2000" kern="0">
                <a:solidFill>
                  <a:srgbClr val="FF0000"/>
                </a:solidFill>
                <a:latin typeface="Times New Roman" charset="0"/>
                <a:ea typeface="楷体" panose="02010609060101010101" charset="-122"/>
                <a:cs typeface="Times New Roman" panose="02020603050405020304" charset="0"/>
                <a:sym typeface="+mn-ea"/>
              </a:rPr>
              <a:t>游离的核糖体</a:t>
            </a:r>
            <a:r>
              <a:rPr lang="zh-CN" altLang="en-US" sz="2000" kern="0">
                <a:solidFill>
                  <a:schemeClr val="tx1"/>
                </a:solidFill>
                <a:latin typeface="Times New Roman" charset="0"/>
                <a:ea typeface="楷体" panose="02010609060101010101" charset="-122"/>
                <a:cs typeface="Times New Roman" panose="02020603050405020304" charset="0"/>
                <a:sym typeface="+mn-ea"/>
              </a:rPr>
              <a:t>中以氨基酸为原料</a:t>
            </a:r>
            <a:r>
              <a:rPr lang="zh-CN" altLang="en-US" sz="2000" kern="0">
                <a:solidFill>
                  <a:srgbClr val="FF0000"/>
                </a:solidFill>
                <a:latin typeface="Times New Roman" charset="0"/>
                <a:ea typeface="楷体" panose="02010609060101010101" charset="-122"/>
                <a:cs typeface="Times New Roman" panose="02020603050405020304" charset="0"/>
                <a:sym typeface="+mn-ea"/>
              </a:rPr>
              <a:t>合成一段多肽链</a:t>
            </a:r>
            <a:r>
              <a:rPr lang="zh-CN" altLang="en-US" sz="2000" kern="0">
                <a:solidFill>
                  <a:schemeClr val="tx1"/>
                </a:solidFill>
                <a:latin typeface="Times New Roman" charset="0"/>
                <a:ea typeface="楷体" panose="02010609060101010101" charset="-122"/>
                <a:cs typeface="Times New Roman" panose="02020603050405020304" charset="0"/>
                <a:sym typeface="+mn-ea"/>
              </a:rPr>
              <a:t>后，多肽链会与核糖体一起</a:t>
            </a:r>
            <a:r>
              <a:rPr lang="zh-CN" altLang="en-US" sz="2000" kern="0">
                <a:solidFill>
                  <a:srgbClr val="FF0000"/>
                </a:solidFill>
                <a:latin typeface="Times New Roman" charset="0"/>
                <a:ea typeface="楷体" panose="02010609060101010101" charset="-122"/>
                <a:cs typeface="Times New Roman" panose="02020603050405020304" charset="0"/>
                <a:sym typeface="+mn-ea"/>
              </a:rPr>
              <a:t>转移到粗面内质网</a:t>
            </a:r>
            <a:r>
              <a:rPr lang="zh-CN" altLang="en-US" sz="2000" kern="0">
                <a:solidFill>
                  <a:schemeClr val="tx1"/>
                </a:solidFill>
                <a:latin typeface="Times New Roman" charset="0"/>
                <a:ea typeface="楷体" panose="02010609060101010101" charset="-122"/>
                <a:cs typeface="Times New Roman" panose="02020603050405020304" charset="0"/>
                <a:sym typeface="+mn-ea"/>
              </a:rPr>
              <a:t>上继续合成过程，并且边合成边转移到内质网腔内，在经过加工、折叠，形成具有一定空间结构的蛋白质。</a:t>
            </a:r>
          </a:p>
          <a:p>
            <a:pPr lvl="0" algn="l">
              <a:lnSpc>
                <a:spcPct val="120000"/>
              </a:lnSpc>
              <a:defRPr/>
            </a:pPr>
            <a:r>
              <a:rPr lang="zh-CN" altLang="en-US" sz="2000" kern="0">
                <a:solidFill>
                  <a:srgbClr val="FF0000"/>
                </a:solidFill>
                <a:latin typeface="Times New Roman" charset="0"/>
                <a:ea typeface="楷体" panose="02010609060101010101" charset="-122"/>
                <a:cs typeface="Times New Roman" panose="02020603050405020304" charset="0"/>
                <a:sym typeface="+mn-ea"/>
              </a:rPr>
              <a:t>内质网膜</a:t>
            </a:r>
            <a:r>
              <a:rPr lang="zh-CN" altLang="en-US" sz="2000" kern="0">
                <a:solidFill>
                  <a:schemeClr val="tx1"/>
                </a:solidFill>
                <a:latin typeface="Times New Roman" charset="0"/>
                <a:ea typeface="楷体" panose="02010609060101010101" charset="-122"/>
                <a:cs typeface="Times New Roman" panose="02020603050405020304" charset="0"/>
                <a:sym typeface="+mn-ea"/>
              </a:rPr>
              <a:t>鼓出形成</a:t>
            </a:r>
            <a:r>
              <a:rPr lang="zh-CN" altLang="en-US" sz="2000" kern="0">
                <a:solidFill>
                  <a:srgbClr val="FF0000"/>
                </a:solidFill>
                <a:latin typeface="Times New Roman" charset="0"/>
                <a:ea typeface="楷体" panose="02010609060101010101" charset="-122"/>
                <a:cs typeface="Times New Roman" panose="02020603050405020304" charset="0"/>
                <a:sym typeface="+mn-ea"/>
              </a:rPr>
              <a:t>囊泡</a:t>
            </a:r>
            <a:r>
              <a:rPr lang="zh-CN" altLang="en-US" sz="2000" kern="0">
                <a:solidFill>
                  <a:schemeClr val="tx1"/>
                </a:solidFill>
                <a:latin typeface="Times New Roman" charset="0"/>
                <a:ea typeface="楷体" panose="02010609060101010101" charset="-122"/>
                <a:cs typeface="Times New Roman" panose="02020603050405020304" charset="0"/>
                <a:sym typeface="+mn-ea"/>
              </a:rPr>
              <a:t>，包裹着蛋白质离开内质网，</a:t>
            </a:r>
            <a:r>
              <a:rPr lang="zh-CN" altLang="en-US" sz="2000" kern="0">
                <a:solidFill>
                  <a:srgbClr val="FF0000"/>
                </a:solidFill>
                <a:latin typeface="Times New Roman" charset="0"/>
                <a:ea typeface="楷体" panose="02010609060101010101" charset="-122"/>
                <a:cs typeface="Times New Roman" panose="02020603050405020304" charset="0"/>
                <a:sym typeface="+mn-ea"/>
              </a:rPr>
              <a:t>到达高尔基体</a:t>
            </a:r>
            <a:r>
              <a:rPr lang="zh-CN" altLang="en-US" sz="2000" kern="0">
                <a:solidFill>
                  <a:schemeClr val="tx1"/>
                </a:solidFill>
                <a:latin typeface="Times New Roman" charset="0"/>
                <a:ea typeface="楷体" panose="02010609060101010101" charset="-122"/>
                <a:cs typeface="Times New Roman" panose="02020603050405020304" charset="0"/>
                <a:sym typeface="+mn-ea"/>
              </a:rPr>
              <a:t>，与高尔基体膜融合，成为高尔基体膜的一部分。高尔基体还能对蛋白质做</a:t>
            </a:r>
            <a:r>
              <a:rPr lang="zh-CN" altLang="en-US" sz="2000" kern="0">
                <a:solidFill>
                  <a:srgbClr val="FF0000"/>
                </a:solidFill>
                <a:latin typeface="Times New Roman" charset="0"/>
                <a:ea typeface="楷体" panose="02010609060101010101" charset="-122"/>
                <a:cs typeface="Times New Roman" panose="02020603050405020304" charset="0"/>
                <a:sym typeface="+mn-ea"/>
              </a:rPr>
              <a:t>进一步的修饰加工</a:t>
            </a:r>
            <a:r>
              <a:rPr lang="zh-CN" altLang="en-US" sz="2000" kern="0">
                <a:solidFill>
                  <a:schemeClr val="tx1"/>
                </a:solidFill>
                <a:latin typeface="Times New Roman" charset="0"/>
                <a:ea typeface="楷体" panose="02010609060101010101" charset="-122"/>
                <a:cs typeface="Times New Roman" panose="02020603050405020304" charset="0"/>
                <a:sym typeface="+mn-ea"/>
              </a:rPr>
              <a:t>，然后由高尔基体膜形成包裹着蛋白质的</a:t>
            </a:r>
            <a:r>
              <a:rPr lang="zh-CN" altLang="en-US" sz="2000" kern="0">
                <a:solidFill>
                  <a:srgbClr val="FF0000"/>
                </a:solidFill>
                <a:latin typeface="Times New Roman" charset="0"/>
                <a:ea typeface="楷体" panose="02010609060101010101" charset="-122"/>
                <a:cs typeface="Times New Roman" panose="02020603050405020304" charset="0"/>
                <a:sym typeface="+mn-ea"/>
              </a:rPr>
              <a:t>囊泡</a:t>
            </a:r>
            <a:r>
              <a:rPr lang="zh-CN" altLang="en-US" sz="2000" kern="0">
                <a:solidFill>
                  <a:schemeClr val="tx1"/>
                </a:solidFill>
                <a:latin typeface="Times New Roman" charset="0"/>
                <a:ea typeface="楷体" panose="02010609060101010101" charset="-122"/>
                <a:cs typeface="Times New Roman" panose="02020603050405020304" charset="0"/>
                <a:sym typeface="+mn-ea"/>
              </a:rPr>
              <a:t>。</a:t>
            </a:r>
          </a:p>
          <a:p>
            <a:pPr lvl="0" algn="l">
              <a:lnSpc>
                <a:spcPct val="120000"/>
              </a:lnSpc>
              <a:defRPr/>
            </a:pPr>
            <a:r>
              <a:rPr lang="zh-CN" altLang="en-US" sz="2000" kern="0">
                <a:solidFill>
                  <a:schemeClr val="tx1"/>
                </a:solidFill>
                <a:latin typeface="Times New Roman" charset="0"/>
                <a:ea typeface="楷体" panose="02010609060101010101" charset="-122"/>
                <a:cs typeface="Times New Roman" panose="02020603050405020304" charset="0"/>
                <a:sym typeface="+mn-ea"/>
              </a:rPr>
              <a:t>囊泡转运到</a:t>
            </a:r>
            <a:r>
              <a:rPr lang="zh-CN" altLang="en-US" sz="2000" kern="0">
                <a:solidFill>
                  <a:srgbClr val="FF0000"/>
                </a:solidFill>
                <a:latin typeface="Times New Roman" charset="0"/>
                <a:ea typeface="楷体" panose="02010609060101010101" charset="-122"/>
                <a:cs typeface="Times New Roman" panose="02020603050405020304" charset="0"/>
                <a:sym typeface="+mn-ea"/>
              </a:rPr>
              <a:t>细胞膜</a:t>
            </a:r>
            <a:r>
              <a:rPr lang="zh-CN" altLang="en-US" sz="2000" kern="0">
                <a:solidFill>
                  <a:schemeClr val="tx1"/>
                </a:solidFill>
                <a:latin typeface="Times New Roman" charset="0"/>
                <a:ea typeface="楷体" panose="02010609060101010101" charset="-122"/>
                <a:cs typeface="Times New Roman" panose="02020603050405020304" charset="0"/>
                <a:sym typeface="+mn-ea"/>
              </a:rPr>
              <a:t>，与细胞膜融合，将蛋白质分泌到细胞外。</a:t>
            </a:r>
          </a:p>
        </p:txBody>
      </p:sp>
      <p:pic>
        <p:nvPicPr>
          <p:cNvPr id="2" name="图片 1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6106795" y="555625"/>
            <a:ext cx="2811145" cy="4498340"/>
          </a:xfrm>
          <a:prstGeom prst="rect">
            <a:avLst/>
          </a:prstGeom>
        </p:spPr>
      </p:pic>
    </p:spTree>
  </p:cSld>
  <p:clrMapOvr>
    <a:masterClrMapping/>
  </p:clrMapOvr>
  <p:transition spd="slow">
    <p:push dir="u"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 nodeType="afterGroup">
                            <p:stCondLst>
                              <p:cond delay="0"/>
                            </p:stCondLst>
                            <p:childTnLst>
                              <p:par>
                                <p:cTn id="5" presetID="22" presetClass="entr" presetSubtype="8" dur="50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7" dur="500"/>
                                        <p:tgtEl>
                                          <p:spTgt spid="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8" presetID="16" presetClass="entr" presetSubtype="42" dur="500" fill="hold" grpId="0" nodeType="withEffect">
                                  <p:stCondLst>
                                    <p:cond delay="200"/>
                                  </p:stCondLst>
                                  <p:childTnLst>
                                    <p:set>
                                      <p:cBhvr>
                                        <p:cTn id="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outHorizontal)">
                                      <p:cBhvr>
                                        <p:cTn id="10" dur="5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1" fill="hold" nodeType="afterGroup">
                            <p:stCondLst>
                              <p:cond delay="700"/>
                            </p:stCondLst>
                            <p:childTnLst>
                              <p:par>
                                <p:cTn id="12" presetID="42" presetClass="entr" presetSubtype="0" dur="750" fill="hold" grpId="1" nodeType="afterEffect">
                                  <p:stCondLst>
                                    <p:cond delay="70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4" dur="750"/>
                                        <p:tgtEl>
                                          <p:spTgt spid="12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5" dur="750" fill="hold"/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" dur="750" fill="hold"/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4" grpId="0"/>
      <p:bldP spid="12" grpId="1"/>
    </p:bldLst>
  </p:timing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7874000" cy="38735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https://d.book118.com/276105135233010100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<p:tag name="KSO_WM_UNIT_PLACING_PICTURE_USER_VIEWPORT" val="{&quot;height&quot;:2985,&quot;width&quot;:10050}"/>
</p:tagLst>
</file>

<file path=ppt/tags/tag2.xml><?xml version="1.0" encoding="utf-8"?>
<p:tagLst xmlns:p="http://schemas.openxmlformats.org/presentationml/2006/main">
  <p:tag name="KSO_WM_UNIT_PLACING_PICTURE_USER_VIEWPORT" val="{&quot;height&quot;:8100,&quot;width&quot;:9000}"/>
</p:tagLst>
</file>

<file path=ppt/tags/tag3.xml><?xml version="1.0" encoding="utf-8"?>
<p:tagLst xmlns:p="http://schemas.openxmlformats.org/presentationml/2006/main">
  <p:tag name="KSO_WM_UNIT_PLACING_PICTURE_USER_VIEWPORT" val="{&quot;height&quot;:8100,&quot;width&quot;:10800}"/>
</p:tagLst>
</file>

<file path=ppt/tags/tag4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主题​​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宋体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宋体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>
    <a:txDef>
      <a:spPr/>
      <a:bodyPr vert="eaVert" wrap="square" rtlCol="0">
        <a:spAutoFit/>
      </a:bodyPr>
      <a:lstStyle>
        <a:defPPr>
          <a:defRPr lang="en-US" altLang="zh-CN" sz="3600" b="1">
            <a:sym typeface="+mn-ea"/>
          </a:defRPr>
        </a:defPPr>
      </a:lstStyle>
      <a:style>
        <a:lnRef idx="2">
          <a:schemeClr val="dk1"/>
        </a:lnRef>
        <a:fillRef idx="1">
          <a:schemeClr val="lt1"/>
        </a:fillRef>
        <a:effectRef idx="0">
          <a:schemeClr val="dk1"/>
        </a:effectRef>
        <a:fontRef idx="minor">
          <a:schemeClr val="dk1"/>
        </a:fontRef>
      </a:style>
    </a:txDef>
  </a:objectDefaults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3.xml><?xml version="1.0" encoding="utf-8"?>
<a:theme xmlns:r="http://schemas.openxmlformats.org/officeDocument/2006/relationships" xmlns:a="http://schemas.openxmlformats.org/drawingml/2006/main" name="Office 主题​​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46</Paragraphs>
  <Slides>12</Slides>
  <Notes>11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8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12</vt:i4>
      </vt:variant>
    </vt:vector>
  </HeadingPairs>
  <TitlesOfParts>
    <vt:vector baseType="lpstr" size="21">
      <vt:lpstr>Arial</vt:lpstr>
      <vt:lpstr>Calibri</vt:lpstr>
      <vt:lpstr>宋体</vt:lpstr>
      <vt:lpstr>微软雅黑</vt:lpstr>
      <vt:lpstr>Wingdings</vt:lpstr>
      <vt:lpstr>Times New Roman</vt:lpstr>
      <vt:lpstr>楷体</vt:lpstr>
      <vt:lpstr>黑体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2024-09-25T05:20:32.850</cp:lastPrinted>
  <dcterms:created xsi:type="dcterms:W3CDTF">2024-09-24T21:20:32Z</dcterms:created>
  <dcterms:modified xsi:type="dcterms:W3CDTF">2024-09-24T21:20:34Z</dcterms:modified>
</cp:coreProperties>
</file>