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51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8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image" Target="../media/image1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DE529-1F80-4C29-AACA-DED8F9912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C192A-772F-434C-9701-188601974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CA37C-8D15-45FC-8517-B4B05B52A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9C67B-EEC1-43F7-A387-C6DB28729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A6026E-E73A-4F95-9774-25C8C5542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2E3721-6521-43CC-86B9-64D37F7D3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F97B73-8BE7-4EFA-9C97-201C7DC3A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F7AE27-B46D-446D-99A9-7DA38B4CE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E0D3CD-3D9C-498A-9AEA-E0CB0B25C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C7F23-54FB-442A-BB2E-CCAB12AAC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19F19-FD51-4A7B-B681-CA0EF8903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5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6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678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" descr="C:/Users/kingsoft/AppData/Local/Temp/fig2wpp/@png2x_bg1-2083&amp;10884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90" name="Rectangle 17_#color-2083&amp;10168"/>
          <p:cNvSpPr/>
          <p:nvPr userDrawn="1">
            <p:custDataLst>
              <p:tags r:id="rId3"/>
            </p:custDataLst>
          </p:nvPr>
        </p:nvSpPr>
        <p:spPr>
          <a:xfrm>
            <a:off x="1527048" y="1655064"/>
            <a:ext cx="978408" cy="118872"/>
          </a:xfrm>
          <a:prstGeom prst="roundRect">
            <a:avLst>
              <a:gd name="adj" fmla="val 48462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 anchor="b">
            <a:normAutofit/>
          </a:bodyPr>
          <a:lstStyle>
            <a:lvl1pPr>
              <a:defRPr sz="4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bg_#color-2083&amp;10185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9" name="图片 8" descr="C:/Users/kingsoft/AppData/Local/Temp/fig2wpp/@png2x_bg-2083&amp;11381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588" y="0"/>
            <a:ext cx="12188825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619250" y="3598545"/>
            <a:ext cx="9735185" cy="2066925"/>
          </a:xfrm>
        </p:spPr>
        <p:txBody>
          <a:bodyPr wrap="square" anchor="t">
            <a:normAutofit/>
          </a:bodyPr>
          <a:lstStyle>
            <a:lvl1pPr algn="l">
              <a:defRPr sz="54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619250" y="441960"/>
            <a:ext cx="10325100" cy="3040380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11900" b="1">
                <a:solidFill>
                  <a:srgbClr val="FFFFFF"/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61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198" y="1316350"/>
            <a:ext cx="10515000" cy="213965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198" y="465900"/>
            <a:ext cx="10514999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784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C:/Users/kingsoft/AppData/Local/Temp/fig2wpp/Vector_#color-2083&amp;11386.png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506" r:id="rId2"/>
    <p:sldLayoutId id="2147501507" r:id="rId3"/>
    <p:sldLayoutId id="2147501508" r:id="rId4"/>
    <p:sldLayoutId id="2147501509" r:id="rId5"/>
    <p:sldLayoutId id="2147501510" r:id="rId6"/>
    <p:sldLayoutId id="2147501511" r:id="rId7"/>
    <p:sldLayoutId id="2147501512" r:id="rId8"/>
    <p:sldLayoutId id="2147501513" r:id="rId9"/>
    <p:sldLayoutId id="2147501514" r:id="rId10"/>
    <p:sldLayoutId id="214750151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image" Target="../media/image4.png" /><Relationship Id="rId13" Type="http://schemas.openxmlformats.org/officeDocument/2006/relationships/tags" Target="../tags/tag85.xml" /><Relationship Id="rId14" Type="http://schemas.openxmlformats.org/officeDocument/2006/relationships/tags" Target="../tags/tag86.xml" /><Relationship Id="rId15" Type="http://schemas.openxmlformats.org/officeDocument/2006/relationships/tags" Target="../tags/tag87.xml" /><Relationship Id="rId16" Type="http://schemas.openxmlformats.org/officeDocument/2006/relationships/tags" Target="../tags/tag88.xml" /><Relationship Id="rId17" Type="http://schemas.openxmlformats.org/officeDocument/2006/relationships/tags" Target="../tags/tag89.xml" /><Relationship Id="rId18" Type="http://schemas.openxmlformats.org/officeDocument/2006/relationships/tags" Target="../tags/tag90.xml" /><Relationship Id="rId19" Type="http://schemas.openxmlformats.org/officeDocument/2006/relationships/tags" Target="../tags/tag91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2.xml" /><Relationship Id="rId21" Type="http://schemas.openxmlformats.org/officeDocument/2006/relationships/tags" Target="../tags/tag93.xml" /><Relationship Id="rId22" Type="http://schemas.openxmlformats.org/officeDocument/2006/relationships/tags" Target="../tags/tag94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131102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>
            <a:normAutofit/>
          </a:bodyPr>
          <a:lstStyle/>
          <a:p>
            <a:r>
              <a:rPr lang="zh-CN" altLang="en-US"/>
              <a:t>旅游发展历史</a:t>
            </a:r>
            <a:endParaRPr lang="zh-CN" altLang="en-US"/>
          </a:p>
        </p:txBody>
      </p:sp>
      <p:sp>
        <p:nvSpPr>
          <p:cNvPr id="1048650" name="年份"/>
          <p:cNvSpPr>
            <a:spLocks noGrp="1"/>
          </p:cNvSpPr>
          <p:nvPr>
            <p:ph type="body" sz="quarter" idx="15"/>
            <p:custDataLst>
              <p:tags r:id="rId3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>
            <a:normAutofit/>
          </a:bodyPr>
          <a:lstStyle/>
          <a:p>
            <a:r>
              <a:rPr lang="en-US" altLang="zh-CN"/>
              <a:t>20XX</a:t>
            </a:r>
            <a:endParaRPr lang="en-US" altLang="zh-CN"/>
          </a:p>
        </p:txBody>
      </p:sp>
      <p:sp>
        <p:nvSpPr>
          <p:cNvPr id="1048652" name="文本占位符 14"/>
          <p:cNvSpPr>
            <a:spLocks noGrp="1"/>
          </p:cNvSpPr>
          <p:nvPr>
            <p:ph type="body" sz="quarter" idx="18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4"/>
            </p:custDataLst>
          </p:nvPr>
        </p:nvSpPr>
        <p:spPr>
          <a:xfrm>
            <a:off x="1561178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01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5"/>
            </p:custDataLst>
          </p:nvPr>
        </p:nvSpPr>
        <p:spPr>
          <a:xfrm>
            <a:off x="1553727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6"/>
            </p:custDataLst>
          </p:nvPr>
        </p:nvSpPr>
        <p:spPr>
          <a:xfrm>
            <a:off x="3300486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02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7"/>
            </p:custDataLst>
          </p:nvPr>
        </p:nvSpPr>
        <p:spPr>
          <a:xfrm>
            <a:off x="3293035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旅游的起源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0" name="序号"/>
          <p:cNvSpPr txBox="1"/>
          <p:nvPr>
            <p:custDataLst>
              <p:tags r:id="rId8"/>
            </p:custDataLst>
          </p:nvPr>
        </p:nvSpPr>
        <p:spPr>
          <a:xfrm>
            <a:off x="5039794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03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9"/>
            </p:custDataLst>
          </p:nvPr>
        </p:nvSpPr>
        <p:spPr>
          <a:xfrm>
            <a:off x="5032343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现代旅游的发展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10"/>
            </p:custDataLst>
          </p:nvPr>
        </p:nvSpPr>
        <p:spPr>
          <a:xfrm>
            <a:off x="6779102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04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1"/>
            </p:custDataLst>
          </p:nvPr>
        </p:nvSpPr>
        <p:spPr>
          <a:xfrm>
            <a:off x="6771651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中国旅游的发展历程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pic>
        <p:nvPicPr>
          <p:cNvPr id="2097165" name="图片 22" descr="C:/Users/kingsoft/AppData/Local/Temp/fig2wpp/@png2x_Line 1 (Stroke)_#color-2083&amp;11019.png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077914" y="3368114"/>
            <a:ext cx="23063" cy="687048"/>
          </a:xfrm>
          <a:prstGeom prst="rect">
            <a:avLst/>
          </a:prstGeom>
        </p:spPr>
      </p:pic>
      <p:pic>
        <p:nvPicPr>
          <p:cNvPr id="2097167" name="图片 23" descr="C:/Users/kingsoft/AppData/Local/Temp/fig2wpp/@png2x_Line 2 (Stroke)_#color-2083&amp;11020.png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4817222" y="3368114"/>
            <a:ext cx="23063" cy="687048"/>
          </a:xfrm>
          <a:prstGeom prst="rect">
            <a:avLst/>
          </a:prstGeom>
        </p:spPr>
      </p:pic>
      <p:pic>
        <p:nvPicPr>
          <p:cNvPr id="2097169" name="图片 24" descr="C:/Users/kingsoft/AppData/Local/Temp/fig2wpp/@png2x_Line 3 (Stroke)_#color-2083&amp;11021.png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6556530" y="3368114"/>
            <a:ext cx="23063" cy="687048"/>
          </a:xfrm>
          <a:prstGeom prst="rect">
            <a:avLst/>
          </a:prstGeom>
        </p:spPr>
      </p:pic>
      <p:sp>
        <p:nvSpPr>
          <p:cNvPr id="1048818" name="序号"/>
          <p:cNvSpPr txBox="1"/>
          <p:nvPr>
            <p:custDataLst>
              <p:tags r:id="rId16"/>
            </p:custDataLst>
          </p:nvPr>
        </p:nvSpPr>
        <p:spPr>
          <a:xfrm>
            <a:off x="8518410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05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7"/>
            </p:custDataLst>
          </p:nvPr>
        </p:nvSpPr>
        <p:spPr>
          <a:xfrm>
            <a:off x="8510959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旅游发展的影响因素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pic>
        <p:nvPicPr>
          <p:cNvPr id="2097171" name="图片 11" descr="C:/Users/kingsoft/AppData/Local/Temp/fig2wpp/@png2x_Line 3 (Stroke)_#color-2083&amp;11021.png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95838" y="3368114"/>
            <a:ext cx="23063" cy="687048"/>
          </a:xfrm>
          <a:prstGeom prst="rect">
            <a:avLst/>
          </a:prstGeom>
        </p:spPr>
      </p:pic>
      <p:sp>
        <p:nvSpPr>
          <p:cNvPr id="1048822" name="序号"/>
          <p:cNvSpPr txBox="1"/>
          <p:nvPr>
            <p:custDataLst>
              <p:tags r:id="rId19"/>
            </p:custDataLst>
          </p:nvPr>
        </p:nvSpPr>
        <p:spPr>
          <a:xfrm>
            <a:off x="10257722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06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20"/>
            </p:custDataLst>
          </p:nvPr>
        </p:nvSpPr>
        <p:spPr>
          <a:xfrm>
            <a:off x="10250271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旅游发展的趋势和未来展望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pic>
        <p:nvPicPr>
          <p:cNvPr id="2097173" name="图片 19" descr="C:/Users/kingsoft/AppData/Local/Temp/fig2wpp/@png2x_Line 3 (Stroke)_#color-2083&amp;11021.png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0035146" y="3368114"/>
            <a:ext cx="23063" cy="687048"/>
          </a:xfrm>
          <a:prstGeom prst="rect">
            <a:avLst/>
          </a:prstGeom>
        </p:spPr>
      </p:pic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8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旅游的起源</a:t>
            </a:r>
            <a:endParaRPr lang="zh-CN" altLang="en-US"/>
          </a:p>
        </p:txBody>
      </p:sp>
      <p:sp>
        <p:nvSpPr>
          <p:cNvPr id="1048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古代旅行和探险</a:t>
            </a:r>
            <a:endParaRPr lang="zh-CN" altLang="en-US"/>
          </a:p>
        </p:txBody>
      </p:sp>
      <p:sp>
        <p:nvSpPr>
          <p:cNvPr id="104896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古代旅行：商人、使者、学者等为了商业、政治、文化等原因进行长途旅行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探险：探险家们为了寻找新的土地、资源和知识，进行危险的长途旅行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古代旅行和探险的影响：促进了文化交流、科技发展和地理发现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古代旅行和探险的局限性：交通不便、安全风险高、信息传递困难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中世纪旅行和朝圣</a:t>
            </a:r>
            <a:endParaRPr lang="zh-CN" altLang="en-US"/>
          </a:p>
        </p:txBody>
      </p:sp>
      <p:sp>
        <p:nvSpPr>
          <p:cNvPr id="1049026" name="矩形 15"/>
          <p:cNvSpPr/>
          <p:nvPr>
            <p:custDataLst>
              <p:tags r:id="rId2"/>
            </p:custDataLst>
          </p:nvPr>
        </p:nvSpPr>
        <p:spPr>
          <a:xfrm>
            <a:off x="2656142" y="1433258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中世纪时期，旅行和朝圣活动逐渐兴起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任意多边形 17"/>
          <p:cNvSpPr/>
          <p:nvPr>
            <p:custDataLst>
              <p:tags r:id="rId3"/>
            </p:custDataLst>
          </p:nvPr>
        </p:nvSpPr>
        <p:spPr>
          <a:xfrm flipV="1">
            <a:off x="2582693" y="1364400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任意多边形 18"/>
          <p:cNvSpPr/>
          <p:nvPr>
            <p:custDataLst>
              <p:tags r:id="rId4"/>
            </p:custDataLst>
          </p:nvPr>
        </p:nvSpPr>
        <p:spPr>
          <a:xfrm flipH="1">
            <a:off x="8379037" y="1775255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矩形 27"/>
          <p:cNvSpPr/>
          <p:nvPr>
            <p:custDataLst>
              <p:tags r:id="rId5"/>
            </p:custDataLst>
          </p:nvPr>
        </p:nvSpPr>
        <p:spPr>
          <a:xfrm>
            <a:off x="2656142" y="2476080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朝圣者前往圣地，如耶路撒冷、罗马等地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任意多边形 29"/>
          <p:cNvSpPr/>
          <p:nvPr>
            <p:custDataLst>
              <p:tags r:id="rId6"/>
            </p:custDataLst>
          </p:nvPr>
        </p:nvSpPr>
        <p:spPr>
          <a:xfrm flipV="1">
            <a:off x="2582693" y="2407222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任意多边形 30"/>
          <p:cNvSpPr/>
          <p:nvPr>
            <p:custDataLst>
              <p:tags r:id="rId7"/>
            </p:custDataLst>
          </p:nvPr>
        </p:nvSpPr>
        <p:spPr>
          <a:xfrm flipH="1">
            <a:off x="8379037" y="2818077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矩形 5"/>
          <p:cNvSpPr/>
          <p:nvPr>
            <p:custDataLst>
              <p:tags r:id="rId8"/>
            </p:custDataLst>
          </p:nvPr>
        </p:nvSpPr>
        <p:spPr>
          <a:xfrm>
            <a:off x="2656142" y="3518902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旅行方式多样，包括步行、骑马、乘船等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任意多边形 7"/>
          <p:cNvSpPr/>
          <p:nvPr>
            <p:custDataLst>
              <p:tags r:id="rId9"/>
            </p:custDataLst>
          </p:nvPr>
        </p:nvSpPr>
        <p:spPr>
          <a:xfrm flipV="1">
            <a:off x="2582693" y="3450043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任意多边形 8"/>
          <p:cNvSpPr/>
          <p:nvPr>
            <p:custDataLst>
              <p:tags r:id="rId10"/>
            </p:custDataLst>
          </p:nvPr>
        </p:nvSpPr>
        <p:spPr>
          <a:xfrm flipH="1">
            <a:off x="8379037" y="3860898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矩形 10"/>
          <p:cNvSpPr/>
          <p:nvPr>
            <p:custDataLst>
              <p:tags r:id="rId11"/>
            </p:custDataLst>
          </p:nvPr>
        </p:nvSpPr>
        <p:spPr>
          <a:xfrm>
            <a:off x="2656142" y="4561724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旅行过程中，朝圣者会遇到各种挑战，如疾病、盗匪等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任意多边形 12"/>
          <p:cNvSpPr/>
          <p:nvPr>
            <p:custDataLst>
              <p:tags r:id="rId12"/>
            </p:custDataLst>
          </p:nvPr>
        </p:nvSpPr>
        <p:spPr>
          <a:xfrm flipV="1">
            <a:off x="2582693" y="4492865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任意多边形 13"/>
          <p:cNvSpPr/>
          <p:nvPr>
            <p:custDataLst>
              <p:tags r:id="rId13"/>
            </p:custDataLst>
          </p:nvPr>
        </p:nvSpPr>
        <p:spPr>
          <a:xfrm flipH="1">
            <a:off x="8379037" y="4903720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19"/>
          <p:cNvSpPr/>
          <p:nvPr>
            <p:custDataLst>
              <p:tags r:id="rId14"/>
            </p:custDataLst>
          </p:nvPr>
        </p:nvSpPr>
        <p:spPr>
          <a:xfrm>
            <a:off x="2656142" y="5604545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中世纪旅行和朝圣对欧洲文化和宗教产生了深远影响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任意多边形 21"/>
          <p:cNvSpPr/>
          <p:nvPr>
            <p:custDataLst>
              <p:tags r:id="rId15"/>
            </p:custDataLst>
          </p:nvPr>
        </p:nvSpPr>
        <p:spPr>
          <a:xfrm flipV="1">
            <a:off x="2582693" y="5535687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任意多边形 22"/>
          <p:cNvSpPr/>
          <p:nvPr>
            <p:custDataLst>
              <p:tags r:id="rId16"/>
            </p:custDataLst>
          </p:nvPr>
        </p:nvSpPr>
        <p:spPr>
          <a:xfrm flipH="1">
            <a:off x="8379037" y="5946542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近代旅游的兴起</a:t>
            </a:r>
            <a:endParaRPr lang="zh-CN" altLang="en-US"/>
          </a:p>
        </p:txBody>
      </p:sp>
      <p:sp>
        <p:nvSpPr>
          <p:cNvPr id="104909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工业革命：推动了交通和通讯的发展，为旅游提供了便利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社会变革：城市化进程加快，人们开始追求休闲和娱乐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文化交流：各国之间的文化交流增多，促进了旅游的发展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科技进步：摄影技术的发明和普及，使得旅游变得更加有趣和吸引人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现代旅游的发展</a:t>
            </a:r>
            <a:endParaRPr lang="zh-CN" altLang="en-US"/>
          </a:p>
        </p:txBody>
      </p:sp>
      <p:sp>
        <p:nvSpPr>
          <p:cNvPr id="10491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旅游业的形成</a:t>
            </a:r>
            <a:endParaRPr lang="zh-CN" altLang="en-US"/>
          </a:p>
        </p:txBody>
      </p:sp>
      <p:sp>
        <p:nvSpPr>
          <p:cNvPr id="10492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1855年，乔治·布林德利发明了世界上第一台旅游大巴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19世纪中期，随着工业革命的推进，旅游业开始兴起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1841年，托马斯·库克创立了世界上第一家旅行社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19世纪末，随着铁路和轮船的发展，旅游业得到了进一步的发展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旅游业的快速发展</a:t>
            </a:r>
            <a:endParaRPr lang="zh-CN" altLang="en-US"/>
          </a:p>
        </p:txBody>
      </p:sp>
      <p:sp>
        <p:nvSpPr>
          <p:cNvPr id="104928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现代旅游的兴起：二战后，随着经济的复苏和科技的发展，旅游业逐渐兴起。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旅游业的繁荣：20世纪60年代，随着航空业的发展，旅游业进入了繁荣时期。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旅游业的多样化：20世纪70年代，旅游业开始多样化，出现了生态旅游、文化旅游、探险旅游等新型旅游形式。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旅游业的现代化：20世纪80年代，随着信息技术的发展，旅游业进入了现代化阶段，出现了在线预订、电子支付等便捷服务。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旅游业的全球化</a:t>
            </a:r>
            <a:endParaRPr lang="zh-CN" altLang="en-US"/>
          </a:p>
        </p:txBody>
      </p:sp>
      <p:sp>
        <p:nvSpPr>
          <p:cNvPr id="104934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国际旅游组织的成立：1925年，国际联盟设立了国际旅游联盟，旨在促进全球旅游业的发展。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航空旅行的普及：20世纪50年代，航空旅行的普及使得全球范围内的旅游变得更加便捷。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跨国酒店的兴起：20世纪60年代，跨国酒店集团开始兴起，为全球游客提供标准化的服务。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旅游目的地的多样化：随着全球经济的发展和交通的便利，旅游目的地逐渐多样化，从传统的欧洲、北美扩展到亚洲、非洲等地。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中国旅游的发展历程</a:t>
            </a:r>
            <a:endParaRPr lang="zh-CN" altLang="en-US"/>
          </a:p>
        </p:txBody>
      </p:sp>
      <p:sp>
        <p:nvSpPr>
          <p:cNvPr id="10493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https://d.book118.com/276113110224010043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2"/>
  <p:tag name="KSO_WM_UNIT_INDEX" val="2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8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SLIDE_ID" val="custom20233188_1"/>
  <p:tag name="KSO_WM_SLIDE_INDEX" val="1"/>
  <p:tag name="KSO_WM_SLIDE_ITEM_CNT" val="0"/>
  <p:tag name="KSO_WM_SLIDE_LAYOUT" val="a_f"/>
  <p:tag name="KSO_WM_SLIDE_LAYOUT_CNT" val="1_2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2_1"/>
  <p:tag name="KSO_WM_UNIT_INDEX" val="1_2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3_1"/>
  <p:tag name="KSO_WM_UNIT_INDEX" val="1_3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4_1"/>
  <p:tag name="KSO_WM_UNIT_INDEX" val="1_4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5_1"/>
  <p:tag name="KSO_WM_UNIT_INDEX" val="1_5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6_1"/>
  <p:tag name="KSO_WM_UNIT_INDEX" val="1_6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1"/>
  <p:tag name="KSO_WM_UNIT_INDEX" val="1_1_1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2"/>
  <p:tag name="KSO_WM_UNIT_INDEX" val="1_1_2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1"/>
  <p:tag name="KSO_WM_UNIT_INDEX" val="1_2_1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2"/>
  <p:tag name="KSO_WM_UNIT_INDEX" val="1_2_2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1"/>
  <p:tag name="KSO_WM_UNIT_INDEX" val="1_3_1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2"/>
  <p:tag name="KSO_WM_UNIT_INDEX" val="1_3_2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1"/>
  <p:tag name="KSO_WM_UNIT_INDEX" val="1_4_1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2"/>
  <p:tag name="KSO_WM_UNIT_INDEX" val="1_4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1"/>
  <p:tag name="KSO_WM_UNIT_INDEX" val="1_5_1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2"/>
  <p:tag name="KSO_WM_UNIT_INDEX" val="1_5_2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4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2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0">
      <a:dk1>
        <a:srgbClr val="000000"/>
      </a:dk1>
      <a:lt1>
        <a:srgbClr val="FFFFFF"/>
      </a:lt1>
      <a:dk2>
        <a:srgbClr val="00042D"/>
      </a:dk2>
      <a:lt2>
        <a:srgbClr val="FFFFFF"/>
      </a:lt2>
      <a:accent1>
        <a:srgbClr val="2D42FF"/>
      </a:accent1>
      <a:accent2>
        <a:srgbClr val="5475FF"/>
      </a:accent2>
      <a:accent3>
        <a:srgbClr val="6E4AFF"/>
      </a:accent3>
      <a:accent4>
        <a:srgbClr val="75BD42"/>
      </a:accent4>
      <a:accent5>
        <a:srgbClr val="30C0B4"/>
      </a:accent5>
      <a:accent6>
        <a:srgbClr val="8C73EE"/>
      </a:accent6>
      <a:hlink>
        <a:srgbClr val="658BD5"/>
      </a:hlink>
      <a:folHlink>
        <a:srgbClr val="A16AA5"/>
      </a:folHlink>
    </a:clrScheme>
    <a:fontScheme name="自定义 34">
      <a:majorFont>
        <a:latin typeface="MiSans Heavy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MiSans Heavy</vt:lpstr>
      <vt:lpstr>微软雅黑</vt:lpstr>
      <vt:lpstr>Calibri Light</vt:lpstr>
      <vt:lpstr>Office Theme</vt:lpstr>
      <vt:lpstr>旅游发展历史</vt:lpstr>
      <vt:lpstr>目录</vt:lpstr>
      <vt:lpstr>单击此处添加章节标题</vt:lpstr>
      <vt:lpstr>旅游的起源</vt:lpstr>
      <vt:lpstr>古代旅行和探险</vt:lpstr>
      <vt:lpstr>中世纪旅行和朝圣</vt:lpstr>
      <vt:lpstr>近代旅游的兴起</vt:lpstr>
      <vt:lpstr>现代旅游的发展</vt:lpstr>
      <vt:lpstr>旅游业的形成</vt:lpstr>
      <vt:lpstr>旅游业的快速发展</vt:lpstr>
      <vt:lpstr>旅游业的全球化</vt:lpstr>
      <vt:lpstr>中国旅游的发展历程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2024-09-11T22:58:08.850</cp:lastPrinted>
  <dcterms:created xsi:type="dcterms:W3CDTF">2024-09-11T14:58:08Z</dcterms:created>
  <dcterms:modified xsi:type="dcterms:W3CDTF">2024-09-11T14:58:10Z</dcterms:modified>
</cp:coreProperties>
</file>