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71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16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Document1.docx" TargetMode="Internal" /><Relationship Id="rId2" Type="http://schemas.openxmlformats.org/officeDocument/2006/relationships/image" Target="../media/image3.emf" /><Relationship Id="rId3" Type="http://schemas.openxmlformats.org/officeDocument/2006/relationships/vmlDrawing" Target="../drawings/vmlDrawing1.vml" /><Relationship Id="rId4" Type="http://schemas.openxmlformats.org/officeDocument/2006/relationships/slideMaster" Target="../slideMasters/slideMaster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package" Target="../embeddings/Document2.docx" TargetMode="Internal" /><Relationship Id="rId3" Type="http://schemas.openxmlformats.org/officeDocument/2006/relationships/image" Target="../media/image5.emf" /><Relationship Id="rId4" Type="http://schemas.openxmlformats.org/officeDocument/2006/relationships/vmlDrawing" Target="../drawings/vmlDrawing2.vml" /><Relationship Id="rId5" Type="http://schemas.openxmlformats.org/officeDocument/2006/relationships/slideMaster" Target="../slideMasters/slideMaster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Document3.docx" TargetMode="Internal" /><Relationship Id="rId2" Type="http://schemas.openxmlformats.org/officeDocument/2006/relationships/image" Target="../media/image6.emf" /><Relationship Id="rId3" Type="http://schemas.openxmlformats.org/officeDocument/2006/relationships/vmlDrawing" Target="../drawings/vmlDrawing3.vml" /><Relationship Id="rId4" Type="http://schemas.openxmlformats.org/officeDocument/2006/relationships/slideMaster" Target="../slideMasters/slideMaster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slideMaster" Target="../slideMasters/slideMaster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TargetMode="Internal" /><Relationship Id="rId2" Type="http://schemas.openxmlformats.org/officeDocument/2006/relationships/slideMaster" Target="../slideMasters/slideMaster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B3686-C193-460A-A1AC-A20EDF637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9065B-39E4-4806-B5A6-29F30C8E2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D7A01-683D-4A07-A61F-3B546E60E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BCFF8-CA05-4A66-BA2E-AD3A466AF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C2A434-43C1-4D28-A140-A90677A32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4D3E7B-EB23-4A61-BE18-DFB23A1D4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527267-02A0-4AC8-AF2F-8A7FF12DD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6B64C-8377-4ACC-A9CA-3D92592C8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24138-25C8-496E-9911-EC4018031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B402D-F058-489F-9F23-53E4C8BB2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7C35E-BB88-4326-9D1B-05A0F859F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必备知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52120" y="1656080"/>
            <a:ext cx="11358880" cy="4773295"/>
          </a:xfrm>
          <a:prstGeom prst="rect">
            <a:avLst/>
          </a:prstGeom>
        </p:spPr>
        <p:txBody>
          <a:bodyPr/>
          <a:lstStyle>
            <a:lvl1pPr marL="0" indent="72009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2400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pic>
        <p:nvPicPr>
          <p:cNvPr id="50" name="对点解析.jpg" descr="id:2147494835;FounderCES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970915" y="836930"/>
            <a:ext cx="10240010" cy="60769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必备知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52120" y="1656080"/>
            <a:ext cx="11358880" cy="4773295"/>
          </a:xfrm>
          <a:prstGeom prst="rect">
            <a:avLst/>
          </a:prstGeom>
        </p:spPr>
        <p:txBody>
          <a:bodyPr/>
          <a:lstStyle>
            <a:lvl1pPr marL="0" indent="72009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2400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必备知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52120" y="1656080"/>
            <a:ext cx="11358880" cy="4773295"/>
          </a:xfrm>
          <a:prstGeom prst="rect">
            <a:avLst/>
          </a:prstGeom>
        </p:spPr>
        <p:txBody>
          <a:bodyPr/>
          <a:lstStyle>
            <a:lvl1pPr marL="0" indent="72009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2400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pic>
        <p:nvPicPr>
          <p:cNvPr id="50" name="对点解析.jpg" descr="id:2147494835;FounderCES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970915" y="836930"/>
            <a:ext cx="10240010" cy="60769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整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52398" y="1700808"/>
            <a:ext cx="11358642" cy="4728587"/>
          </a:xfrm>
          <a:prstGeom prst="rect">
            <a:avLst/>
          </a:prstGeom>
        </p:spPr>
        <p:txBody>
          <a:bodyPr/>
          <a:lstStyle>
            <a:lvl1pPr marL="0" indent="72009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2400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 userDrawn="1"/>
        </p:nvGraphicFramePr>
        <p:xfrm>
          <a:off x="1415480" y="1052736"/>
          <a:ext cx="9088628" cy="48488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1" imgW="7440295" imgH="397510" progId="Word.Document.12">
                  <p:embed/>
                </p:oleObj>
              </mc:Choice>
              <mc:Fallback>
                <p:oleObj name="文档" r:id="rId1" imgW="7440295" imgH="39751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"/>
                      <a:stretch>
                        <a:fillRect/>
                      </a:stretch>
                    </p:blipFill>
                    <p:spPr>
                      <a:xfrm>
                        <a:off x="1415480" y="1052736"/>
                        <a:ext cx="9088628" cy="48488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关键能力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52398" y="2204864"/>
            <a:ext cx="11358642" cy="4224532"/>
          </a:xfrm>
          <a:prstGeom prst="rect">
            <a:avLst/>
          </a:prstGeom>
        </p:spPr>
        <p:txBody>
          <a:bodyPr/>
          <a:lstStyle>
            <a:lvl1pPr marL="0" indent="72009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2400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pic>
        <p:nvPicPr>
          <p:cNvPr id="5" name="关键能力.jpg" descr="id:2147488876;FounderCES"/>
          <p:cNvPicPr/>
          <p:nvPr userDrawn="1"/>
        </p:nvPicPr>
        <p:blipFill>
          <a:blip r:embed="rId1"/>
          <a:stretch>
            <a:fillRect/>
          </a:stretch>
        </p:blipFill>
        <p:spPr>
          <a:xfrm>
            <a:off x="1295336" y="908720"/>
            <a:ext cx="9151201" cy="547365"/>
          </a:xfrm>
          <a:prstGeom prst="rect">
            <a:avLst/>
          </a:prstGeom>
        </p:spPr>
      </p:pic>
      <p:graphicFrame>
        <p:nvGraphicFramePr>
          <p:cNvPr id="4" name="对象 3"/>
          <p:cNvGraphicFramePr>
            <a:graphicFrameLocks noChangeAspect="1"/>
          </p:cNvGraphicFramePr>
          <p:nvPr userDrawn="1"/>
        </p:nvGraphicFramePr>
        <p:xfrm>
          <a:off x="2495600" y="1700808"/>
          <a:ext cx="7439025" cy="3968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2" imgW="7440295" imgH="397510" progId="Word.Document.12">
                  <p:embed/>
                </p:oleObj>
              </mc:Choice>
              <mc:Fallback>
                <p:oleObj name="文档" r:id="rId2" imgW="7440295" imgH="39751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495600" y="1700808"/>
                        <a:ext cx="7439025" cy="3968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变式训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452398" y="1628800"/>
            <a:ext cx="11358642" cy="3648468"/>
          </a:xfrm>
          <a:prstGeom prst="rect">
            <a:avLst/>
          </a:prstGeom>
        </p:spPr>
        <p:txBody>
          <a:bodyPr/>
          <a:lstStyle>
            <a:lvl1pPr marL="0" indent="72009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2400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endParaRPr lang="zh-CN" altLang="en-US"/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 userDrawn="1"/>
        </p:nvGraphicFramePr>
        <p:xfrm>
          <a:off x="1919536" y="980728"/>
          <a:ext cx="8098308" cy="43204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1" imgW="7440295" imgH="397510" progId="Word.Document.12">
                  <p:embed/>
                </p:oleObj>
              </mc:Choice>
              <mc:Fallback>
                <p:oleObj name="文档" r:id="rId1" imgW="7440295" imgH="39751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"/>
                      <a:stretch>
                        <a:fillRect/>
                      </a:stretch>
                    </p:blipFill>
                    <p:spPr>
                      <a:xfrm>
                        <a:off x="1919536" y="980728"/>
                        <a:ext cx="8098308" cy="43204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知能拓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452398" y="2276872"/>
            <a:ext cx="11358642" cy="4152524"/>
          </a:xfrm>
          <a:prstGeom prst="rect">
            <a:avLst/>
          </a:prstGeom>
        </p:spPr>
        <p:txBody>
          <a:bodyPr/>
          <a:lstStyle>
            <a:lvl1pPr marL="0" indent="72009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2400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endParaRPr lang="zh-CN" altLang="en-US"/>
          </a:p>
        </p:txBody>
      </p:sp>
      <p:sp>
        <p:nvSpPr>
          <p:cNvPr id="2049" name="Rectangle 1"/>
          <p:cNvSpPr>
            <a:spLocks noChangeArrowheads="1"/>
          </p:cNvSpPr>
          <p:nvPr userDrawn="1"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2296989" y="1196751"/>
            <a:ext cx="7080748" cy="720076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解析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">
            <a:hlinkClick r:id="rId1" action="ppaction://hlinksldjump?num=1"/>
          </p:cNvPr>
          <p:cNvSpPr txBox="1"/>
          <p:nvPr userDrawn="1"/>
        </p:nvSpPr>
        <p:spPr>
          <a:xfrm>
            <a:off x="309522" y="928670"/>
            <a:ext cx="890027" cy="43088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解析</a:t>
            </a:r>
            <a:endParaRPr lang="zh-CN" altLang="en-US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52398" y="785794"/>
            <a:ext cx="11358642" cy="5643602"/>
          </a:xfrm>
          <a:prstGeom prst="rect">
            <a:avLst/>
          </a:prstGeom>
        </p:spPr>
        <p:txBody>
          <a:bodyPr/>
          <a:lstStyle>
            <a:lvl1pPr marL="0" indent="72009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2400" baseline="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空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695400" y="908720"/>
            <a:ext cx="10801200" cy="5520676"/>
          </a:xfrm>
          <a:prstGeom prst="rect">
            <a:avLst/>
          </a:prstGeom>
        </p:spPr>
        <p:txBody>
          <a:bodyPr/>
          <a:lstStyle>
            <a:lvl1pPr marL="0" indent="72009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2400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8.jpeg" /><Relationship Id="rId11" Type="http://schemas.openxmlformats.org/officeDocument/2006/relationships/theme" Target="../theme/theme3.xml" /><Relationship Id="rId2" Type="http://schemas.openxmlformats.org/officeDocument/2006/relationships/slideLayout" Target="../slideLayouts/slideLayout14.xml" /><Relationship Id="rId3" Type="http://schemas.openxmlformats.org/officeDocument/2006/relationships/slideLayout" Target="../slideLayouts/slideLayout15.xml" /><Relationship Id="rId4" Type="http://schemas.openxmlformats.org/officeDocument/2006/relationships/slideLayout" Target="../slideLayouts/slideLayout16.xml" /><Relationship Id="rId5" Type="http://schemas.openxmlformats.org/officeDocument/2006/relationships/slideLayout" Target="../slideLayouts/slideLayout17.xml" /><Relationship Id="rId6" Type="http://schemas.openxmlformats.org/officeDocument/2006/relationships/slideLayout" Target="../slideLayouts/slideLayout18.xml" /><Relationship Id="rId7" Type="http://schemas.openxmlformats.org/officeDocument/2006/relationships/slideLayout" Target="../slideLayouts/slideLayout19.xml" /><Relationship Id="rId8" Type="http://schemas.openxmlformats.org/officeDocument/2006/relationships/slideLayout" Target="../slideLayouts/slideLayout20.xml" /><Relationship Id="rId9" Type="http://schemas.openxmlformats.org/officeDocument/2006/relationships/slideLayout" Target="../slideLayouts/slideLayout2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9090" name="Picture 1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89091" name="Slide Number Placeholder 5"/>
          <p:cNvSpPr txBox="1">
            <a:spLocks noChangeArrowheads="1"/>
          </p:cNvSpPr>
          <p:nvPr/>
        </p:nvSpPr>
        <p:spPr bwMode="auto">
          <a:xfrm>
            <a:off x="11641138" y="6453188"/>
            <a:ext cx="407987" cy="4048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4570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fld id="{D422CB99-868B-43A7-BE81-7449AC7F803D}" type="slidenum">
              <a:rPr lang="en-US" altLang="zh-CN" sz="1200" b="0">
                <a:solidFill>
                  <a:srgbClr val="F9FBFA"/>
                </a:solidFill>
                <a:latin typeface="微软雅黑" panose="020b0503020204020204" pitchFamily="34" charset="-122"/>
              </a:rPr>
              <a:t>1</a:t>
            </a:fld>
            <a:endParaRPr lang="en-US" altLang="zh-CN" sz="1200" b="0">
              <a:solidFill>
                <a:srgbClr val="F9FBFA"/>
              </a:solidFill>
              <a:latin typeface="微软雅黑" panose="020b0503020204020204" pitchFamily="34" charset="-122"/>
            </a:endParaRPr>
          </a:p>
        </p:txBody>
      </p:sp>
      <p:sp>
        <p:nvSpPr>
          <p:cNvPr id="89092" name="Slide Number Placeholder 5"/>
          <p:cNvSpPr txBox="1">
            <a:spLocks noChangeArrowheads="1"/>
          </p:cNvSpPr>
          <p:nvPr/>
        </p:nvSpPr>
        <p:spPr bwMode="auto">
          <a:xfrm>
            <a:off x="11641138" y="6453188"/>
            <a:ext cx="407987" cy="4048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4570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fld id="{DAC4F539-E542-443C-8D1B-154377A4059F}" type="slidenum">
              <a:rPr lang="en-US" altLang="zh-CN" sz="1200" b="0">
                <a:solidFill>
                  <a:srgbClr val="F9FBFA"/>
                </a:solidFill>
                <a:latin typeface="微软雅黑" panose="020b0503020204020204" pitchFamily="34" charset="-122"/>
              </a:rPr>
              <a:t>1</a:t>
            </a:fld>
            <a:endParaRPr lang="en-US" altLang="zh-CN" sz="1200" b="0">
              <a:solidFill>
                <a:srgbClr val="F9FBFA"/>
              </a:solidFill>
              <a:latin typeface="微软雅黑" panose="020b0503020204020204" pitchFamily="34" charset="-122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</p:sldLayoutIdLst>
  <p:transition spd="slow"/>
  <p:timing/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9"/>
          <p:cNvSpPr/>
          <p:nvPr/>
        </p:nvSpPr>
        <p:spPr>
          <a:xfrm>
            <a:off x="1452530" y="1"/>
            <a:ext cx="9715568" cy="35716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矩形 12"/>
          <p:cNvSpPr/>
          <p:nvPr/>
        </p:nvSpPr>
        <p:spPr>
          <a:xfrm>
            <a:off x="0" y="106785"/>
            <a:ext cx="1353568" cy="36988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dist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600" b="0">
                <a:solidFill>
                  <a:srgbClr val="0070C0"/>
                </a:solidFill>
                <a:latin typeface="微软雅黑" panose="020b0503020204020204" pitchFamily="34" charset="-122"/>
              </a:rPr>
              <a:t>第  </a:t>
            </a:r>
            <a:fld id="{E29A5833-BF3C-46DD-ABB9-8C7DF1E18923}" type="slidenum">
              <a:rPr lang="zh-CN" altLang="en-US" sz="1600" b="1" smtClean="0">
                <a:solidFill>
                  <a:srgbClr val="0070C0"/>
                </a:solidFill>
                <a:latin typeface="+mn-lt"/>
                <a:ea typeface="+mn-ea"/>
              </a:rPr>
              <a:t/>
            </a:fld>
            <a:r>
              <a:rPr lang="zh-CN" altLang="en-US" sz="1600" b="0">
                <a:solidFill>
                  <a:srgbClr val="0070C0"/>
                </a:solidFill>
                <a:latin typeface="+mn-lt"/>
                <a:ea typeface="+mn-ea"/>
              </a:rPr>
              <a:t>  </a:t>
            </a:r>
            <a:r>
              <a:rPr lang="zh-CN" altLang="en-US" sz="1600" b="0">
                <a:solidFill>
                  <a:srgbClr val="0070C0"/>
                </a:solidFill>
                <a:latin typeface="微软雅黑" panose="020b0503020204020204" pitchFamily="34" charset="-122"/>
              </a:rPr>
              <a:t>页</a:t>
            </a:r>
            <a:endParaRPr lang="zh-CN" altLang="en-US" sz="1600" b="0">
              <a:solidFill>
                <a:srgbClr val="0070C0"/>
              </a:solidFill>
              <a:latin typeface="微软雅黑" panose="020b0503020204020204" pitchFamily="34" charset="-122"/>
            </a:endParaRPr>
          </a:p>
        </p:txBody>
      </p:sp>
      <p:sp>
        <p:nvSpPr>
          <p:cNvPr id="12" name="Rectangle 5"/>
          <p:cNvSpPr>
            <a:spLocks noChangeArrowheads="1"/>
          </p:cNvSpPr>
          <p:nvPr/>
        </p:nvSpPr>
        <p:spPr bwMode="auto">
          <a:xfrm rot="-5400000">
            <a:off x="9879285" y="-182879"/>
            <a:ext cx="714356" cy="1080114"/>
          </a:xfrm>
          <a:custGeom>
            <a:cxnLst>
              <a:cxn ang="0">
                <a:pos x="29842" y="0"/>
              </a:cxn>
              <a:cxn ang="0">
                <a:pos x="4732299" y="0"/>
              </a:cxn>
              <a:cxn ang="0">
                <a:pos x="4732299" y="655200"/>
              </a:cxn>
              <a:cxn ang="0">
                <a:pos x="0" y="655200"/>
              </a:cxn>
              <a:cxn ang="0">
                <a:pos x="0" y="651669"/>
              </a:cxn>
              <a:cxn ang="0">
                <a:pos x="25384" y="651669"/>
              </a:cxn>
              <a:cxn ang="0">
                <a:pos x="393662" y="323851"/>
              </a:cxn>
            </a:cxnLst>
            <a:rect l="0" t="0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rgbClr val="FFFFFF">
              <a:alpha val="85097"/>
            </a:srgbClr>
          </a:solidFill>
          <a:ln w="3175" cap="flat" cmpd="sng" algn="ctr">
            <a:noFill/>
            <a:prstDash val="solid"/>
            <a:round/>
          </a:ln>
          <a:effectLst>
            <a:outerShdw dist="38100" dir="5400000" algn="t" rotWithShape="0">
              <a:srgbClr val="000000">
                <a:alpha val="39999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TextBox 13"/>
          <p:cNvSpPr txBox="1"/>
          <p:nvPr/>
        </p:nvSpPr>
        <p:spPr>
          <a:xfrm>
            <a:off x="9624392" y="357166"/>
            <a:ext cx="1224086" cy="337185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600" b="1">
                <a:solidFill>
                  <a:srgbClr val="0000FF"/>
                </a:solidFill>
                <a:latin typeface="微软雅黑" panose="020b0503020204020204" pitchFamily="34" charset="-122"/>
              </a:rPr>
              <a:t>第</a:t>
            </a:r>
            <a:r>
              <a:rPr lang="en-US" altLang="zh-CN" sz="1600" b="1">
                <a:solidFill>
                  <a:srgbClr val="0000FF"/>
                </a:solidFill>
                <a:latin typeface="微软雅黑" panose="020b0503020204020204" pitchFamily="34" charset="-122"/>
              </a:rPr>
              <a:t>4</a:t>
            </a:r>
            <a:r>
              <a:rPr lang="zh-CN" altLang="en-US" sz="1600" b="1">
                <a:solidFill>
                  <a:srgbClr val="0000FF"/>
                </a:solidFill>
                <a:latin typeface="微软雅黑" panose="020b0503020204020204" pitchFamily="34" charset="-122"/>
              </a:rPr>
              <a:t>章</a:t>
            </a:r>
            <a:endParaRPr lang="zh-CN" altLang="en-US" sz="1600" b="1">
              <a:solidFill>
                <a:srgbClr val="0000FF"/>
              </a:solidFill>
              <a:latin typeface="微软雅黑" panose="020b0503020204020204" pitchFamily="34" charset="-122"/>
            </a:endParaRPr>
          </a:p>
        </p:txBody>
      </p:sp>
      <p:pic>
        <p:nvPicPr>
          <p:cNvPr id="10" name="图片 9" descr="360桌面截图20190812170753.jp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391900" y="0"/>
            <a:ext cx="800100" cy="89535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.xml" /><Relationship Id="rId3" Type="http://schemas.openxmlformats.org/officeDocument/2006/relationships/image" Target="../media/image10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tags" Target="../tags/tag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tags" Target="../tags/tag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tags" Target="../tags/tag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tags" Target="../tags/tag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tags" Target="../tags/tag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tags" Target="../tags/tag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tags" Target="../tags/tag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tags" Target="../tags/tag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tags" Target="../tags/tag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tags" Target="../tags/tag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11.jpeg" /><Relationship Id="rId3" Type="http://schemas.openxmlformats.org/officeDocument/2006/relationships/tags" Target="../tags/tag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tags" Target="../tags/tag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tags" Target="../tags/tag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tags" Target="../tags/tag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1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2311223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PA_文本框 26"/>
          <p:cNvSpPr txBox="1"/>
          <p:nvPr/>
        </p:nvSpPr>
        <p:spPr>
          <a:xfrm>
            <a:off x="8265524" y="357166"/>
            <a:ext cx="3201670" cy="62992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wrap="none" lIns="45719" rIns="45719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4000" b="1" kern="1200">
                <a:solidFill>
                  <a:srgbClr val="3F403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微软雅黑" panose="020b0503020204020204" pitchFamily="34" charset="-12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500" b="0" cap="all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全</a:t>
            </a:r>
            <a:r>
              <a:rPr lang="en-US" altLang="zh-CN" sz="3500" b="0" cap="all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A</a:t>
            </a:r>
            <a:r>
              <a:rPr lang="en-US" altLang="zh-CN" sz="3500" b="0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+</a:t>
            </a:r>
            <a:r>
              <a:rPr lang="zh-CN" altLang="en-US" sz="3500" b="0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学考</a:t>
            </a:r>
            <a:r>
              <a:rPr lang="en-US" altLang="zh-CN" sz="3500" b="0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·</a:t>
            </a:r>
            <a:r>
              <a:rPr lang="zh-CN" altLang="en-US" sz="3500" b="0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语文</a:t>
            </a:r>
            <a:endParaRPr lang="zh-CN" altLang="en-US" sz="3500" b="0" cap="all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335231" y="2636371"/>
            <a:ext cx="11305256" cy="15684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zh-CN" sz="4800"/>
              <a:t>第</a:t>
            </a:r>
            <a:r>
              <a:rPr lang="en-US" altLang="zh-CN" sz="4800"/>
              <a:t>4</a:t>
            </a:r>
            <a:r>
              <a:rPr lang="zh-CN" altLang="en-US" sz="4800"/>
              <a:t>章</a:t>
            </a:r>
            <a:r>
              <a:rPr lang="en-US" altLang="zh-CN" sz="4800" smtClean="0"/>
              <a:t>    </a:t>
            </a:r>
            <a:r>
              <a:rPr lang="zh-CN" altLang="zh-CN" sz="4800"/>
              <a:t>病句的辨析和修改</a:t>
            </a:r>
            <a:endParaRPr lang="zh-CN" altLang="zh-CN" sz="4800"/>
          </a:p>
          <a:p>
            <a:pPr algn="ctr"/>
            <a:endParaRPr lang="zh-CN" altLang="zh-CN" sz="4800"/>
          </a:p>
        </p:txBody>
      </p:sp>
    </p:spTree>
  </p:cSld>
  <p:clrMapOvr>
    <a:masterClrMapping/>
  </p:clrMapOvr>
  <p:transition spd="slow">
    <p:wedg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64" name="L04.eps" descr="id:2147495028;FounderCE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2475" y="1557020"/>
            <a:ext cx="6219190" cy="518604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52120" y="1510030"/>
            <a:ext cx="11358880" cy="4919345"/>
          </a:xfrm>
        </p:spPr>
        <p:txBody>
          <a:bodyPr/>
          <a:lstStyle/>
          <a:p>
            <a:r>
              <a:rPr lang="zh-CN" altLang="zh-CN">
                <a:latin typeface="黑体" panose="02010609060101010101" pitchFamily="49" charset="-122"/>
                <a:sym typeface="+mn-ea"/>
              </a:rPr>
              <a:t>一、病句类型一览</a:t>
            </a:r>
            <a:endParaRPr lang="zh-CN" altLang="zh-CN">
              <a:latin typeface="黑体" panose="02010609060101010101" pitchFamily="49" charset="-122"/>
              <a:sym typeface="+mn-ea"/>
            </a:endParaRPr>
          </a:p>
          <a:p>
            <a:endParaRPr lang="zh-CN" altLang="zh-CN">
              <a:latin typeface="黑体" panose="02010609060101010101" pitchFamily="49" charset="-122"/>
              <a:sym typeface="+mn-ea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055370" y="2175510"/>
          <a:ext cx="10486390" cy="45389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02995"/>
                <a:gridCol w="9383395"/>
              </a:tblGrid>
              <a:tr h="50419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类型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举例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80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结构混乱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中医学能够历经千年而不衰的原因,是因为它守住了调和致中的思维方式和价值理念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96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成分残缺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经过精心筹备,中欧围棋网上擂台赛正式开赛,这标志着非聚集型网络围棋运动新模式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96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语序不当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目前建筑行业存在着“贪大、媚洋、求怪”的乱象,这主要与管理、决策和领导水平有关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19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不合逻辑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考古专业学子不断提高自身素质,关系到他们能否为中国考古事业做出贡献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96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成分赘余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百合喜温凉,忌酷热,但光照要好;地要有坡度,不能有积水;沙质土为佳,土壤最好是越疏松越好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19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表意不明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他在某杂志生活栏目上发表的那篇关于饮食习惯与健康的文章,批评的人很多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80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搭配不当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当今时代的主角应是勇于实现梦想的年轻人,政府应该为他们解开束缚手脚的政策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1860" y="836930"/>
            <a:ext cx="10208260" cy="6667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35610" y="548640"/>
            <a:ext cx="11546205" cy="6152515"/>
          </a:xfrm>
        </p:spPr>
        <p:txBody>
          <a:bodyPr/>
          <a:lstStyle/>
          <a:p>
            <a:r>
              <a:rPr lang="zh-CN" altLang="zh-CN">
                <a:latin typeface="黑体" panose="02010609060101010101" pitchFamily="49" charset="-122"/>
                <a:sym typeface="+mn-ea"/>
              </a:rPr>
              <a:t>二、病句类型辨析</a:t>
            </a:r>
            <a:endParaRPr lang="zh-CN" altLang="zh-CN">
              <a:latin typeface="黑体" panose="02010609060101010101" pitchFamily="49" charset="-122"/>
              <a:sym typeface="+mn-ea"/>
            </a:endParaRPr>
          </a:p>
          <a:p>
            <a:r>
              <a:rPr lang="zh-CN" altLang="zh-CN">
                <a:latin typeface="黑体" panose="02010609060101010101" pitchFamily="49" charset="-122"/>
                <a:sym typeface="+mn-ea"/>
              </a:rPr>
              <a:t>(一)语序不当</a:t>
            </a:r>
            <a:endParaRPr lang="zh-CN" altLang="zh-CN">
              <a:latin typeface="黑体" panose="02010609060101010101" pitchFamily="49" charset="-122"/>
              <a:sym typeface="+mn-ea"/>
            </a:endParaRPr>
          </a:p>
          <a:p>
            <a:r>
              <a:rPr lang="zh-CN" altLang="zh-CN">
                <a:latin typeface="黑体" panose="02010609060101010101" pitchFamily="49" charset="-122"/>
                <a:sym typeface="+mn-ea"/>
              </a:rPr>
              <a:t>语序不当是指句子中词语的顺序不合理,或句子的顺序不合逻辑、语法及习惯。</a:t>
            </a:r>
            <a:endParaRPr lang="zh-CN" altLang="zh-CN">
              <a:latin typeface="黑体" panose="02010609060101010101" pitchFamily="49" charset="-122"/>
              <a:sym typeface="+mn-ea"/>
            </a:endParaRPr>
          </a:p>
          <a:p>
            <a:endParaRPr lang="zh-CN" altLang="zh-CN">
              <a:latin typeface="黑体" panose="02010609060101010101" pitchFamily="49" charset="-122"/>
              <a:sym typeface="+mn-ea"/>
            </a:endParaRPr>
          </a:p>
        </p:txBody>
      </p:sp>
      <p:graphicFrame>
        <p:nvGraphicFramePr>
          <p:cNvPr id="6" name="表格 5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848360" y="2325370"/>
          <a:ext cx="10686415" cy="43033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24585"/>
                <a:gridCol w="2248535"/>
                <a:gridCol w="2245360"/>
                <a:gridCol w="1352550"/>
                <a:gridCol w="3715385"/>
              </a:tblGrid>
              <a:tr h="4540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类别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病例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改正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病因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技巧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6207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并列词语语序不当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建设、规划、管理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规划、建设、管理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词语顺序不合事理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(1)顿号连词处要小心;(2)据句意断次序(事理、先后、轻重、大小等);(3)倒序检查可尝试(通过调整语序来判断)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166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 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及时回避并了解危险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及时了解并回避危险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 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 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6563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分句间语序不当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中国的发展不仅为世界经济发展做出了重大贡献,而且使中国人民走上了富裕的道路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中国的发展不仅使中国人民走上了富裕的道路,而且为世界经济发展做出了重大贡献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分句间逻辑不合事理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(1)递进关联词出现要小心;(2)倒序检查可尝试(通过调整语序来判断)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35610" y="548640"/>
            <a:ext cx="11546205" cy="6152515"/>
          </a:xfrm>
        </p:spPr>
        <p:txBody>
          <a:bodyPr/>
          <a:lstStyle/>
          <a:p>
            <a:r>
              <a:rPr lang="zh-CN" altLang="zh-CN">
                <a:latin typeface="黑体" panose="02010609060101010101" pitchFamily="49" charset="-122"/>
                <a:sym typeface="+mn-ea"/>
              </a:rPr>
              <a:t>续表</a:t>
            </a:r>
            <a:endParaRPr lang="zh-CN" altLang="zh-CN">
              <a:latin typeface="黑体" panose="02010609060101010101" pitchFamily="49" charset="-122"/>
              <a:sym typeface="+mn-ea"/>
            </a:endParaRPr>
          </a:p>
        </p:txBody>
      </p:sp>
      <p:graphicFrame>
        <p:nvGraphicFramePr>
          <p:cNvPr id="6" name="表格 5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911225" y="1412875"/>
          <a:ext cx="10775315" cy="53073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34745"/>
                <a:gridCol w="2265680"/>
                <a:gridCol w="2265045"/>
                <a:gridCol w="1363345"/>
                <a:gridCol w="3746500"/>
              </a:tblGrid>
              <a:tr h="124904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关联词语序不当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不仅电子商务在一定程度上改变了人类的生活方式,也冲击了传统商业模式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电子商务不仅在一定程度上改变了人类的生活方式,也冲击了传统商业模式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电子商务做句子主语,应放在关联词前面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“同前异后”:主语一致,放在关联词前;主语不一致,放在关联词后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8567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多项定语语序不当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她是国家队的有20多年教学经验的一位优秀篮球女教练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她是国家队的一位有20多年教学经验的优秀篮球女教练(提示:该句可作为例句背诵)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动词放在了数量词之前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定语语序一般如下:①表领属性的或表时间、处所的短语;②指称或数量短语;③动词或动词短语;④形容词或形容词短语;⑤名词或名词短语。可简记为:“属”“指(数)”“动”“形”“名”。另外,带“的”的定语放在不带“的”的定语之前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35610" y="548640"/>
            <a:ext cx="11546205" cy="6152515"/>
          </a:xfrm>
        </p:spPr>
        <p:txBody>
          <a:bodyPr/>
          <a:lstStyle/>
          <a:p>
            <a:r>
              <a:rPr lang="zh-CN" altLang="zh-CN">
                <a:latin typeface="黑体" panose="02010609060101010101" pitchFamily="49" charset="-122"/>
                <a:sym typeface="+mn-ea"/>
              </a:rPr>
              <a:t>续表</a:t>
            </a:r>
            <a:endParaRPr lang="zh-CN" altLang="zh-CN">
              <a:latin typeface="黑体" panose="02010609060101010101" pitchFamily="49" charset="-122"/>
              <a:sym typeface="+mn-ea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839470" y="1340485"/>
          <a:ext cx="10390505" cy="327977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3470"/>
                <a:gridCol w="2185670"/>
                <a:gridCol w="2183765"/>
                <a:gridCol w="1314450"/>
                <a:gridCol w="3613150"/>
              </a:tblGrid>
              <a:tr h="327977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多项状语语序不当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那位失主为了表示感谢,昨天在电视台诚挚地又为他点了一首歌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那位失主为了表示感谢,昨天在电视台又诚挚地为他点了一首歌(提示:该句可作为例句背诵)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形容词放在了副词前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状语语序一般如下:①表目的或原因的介宾短语;②表时间的名词或介宾短语;③表处所的名词或介宾短语;④副词(表范围或频率);⑤形容词或动词(表情态);⑥表对象的介宾短语。可简记为:“目(因)”“时”“处”“范(频)”“情”“对”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210185" y="548640"/>
            <a:ext cx="11948160" cy="6152515"/>
          </a:xfrm>
        </p:spPr>
        <p:txBody>
          <a:bodyPr/>
          <a:lstStyle/>
          <a:p>
            <a:r>
              <a:rPr lang="zh-CN" altLang="zh-CN" sz="2400">
                <a:latin typeface="黑体" panose="02010609060101010101" pitchFamily="49" charset="-122"/>
              </a:rPr>
              <a:t>(二)搭配不当</a:t>
            </a:r>
            <a:endParaRPr lang="zh-CN" altLang="zh-CN" sz="2400">
              <a:latin typeface="黑体" panose="02010609060101010101" pitchFamily="49" charset="-122"/>
            </a:endParaRPr>
          </a:p>
          <a:p>
            <a:r>
              <a:rPr lang="zh-CN" altLang="zh-CN" sz="2400">
                <a:latin typeface="黑体" panose="02010609060101010101" pitchFamily="49" charset="-122"/>
              </a:rPr>
              <a:t>搭配不当是指句子的主要成分之间,附加成分和主要成分之间的搭配不恰当。</a:t>
            </a:r>
            <a:endParaRPr lang="zh-CN" altLang="zh-CN" sz="2400">
              <a:latin typeface="黑体" panose="02010609060101010101" pitchFamily="49" charset="-122"/>
            </a:endParaRPr>
          </a:p>
        </p:txBody>
      </p:sp>
      <p:graphicFrame>
        <p:nvGraphicFramePr>
          <p:cNvPr id="6" name="表格 5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049020" y="1889125"/>
          <a:ext cx="10170795" cy="44780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54710"/>
                <a:gridCol w="2141220"/>
                <a:gridCol w="2138045"/>
                <a:gridCol w="1283970"/>
                <a:gridCol w="3752850"/>
              </a:tblGrid>
              <a:tr h="44831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类别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病例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改正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病因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技巧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9133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主谓搭配不当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近日刚刚建成的西红门创业大街和青年创新创业大赛同步启动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近日刚刚建成的西红门创业大街开街,青年创新创业大赛也随之同步启动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主语“大街”不能与谓语“启动”搭配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(1)明确类型:①多短语同用一个不能共用的谓语;②多个主语多个谓语不能对应搭配。(2)句子主干划分法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3837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动宾搭配不当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在特色旅游活动需求日益明显的背景下,利用科技创新对外宣传,可以扩大我市旅游业的吸引力与知名度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在特色旅游活动需求日益明显的背景下,利用科技创新对外宣传,可以扩大我市旅游业的知名度,提高吸引力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动词“扩大”不能与宾语“吸引力”搭配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(1)明确类型:①动词是不及物(不能带宾语)的而带上了宾语;②动词是及物的,但不能支配宾语对象;③动词不止一个;④宾语包括两项以上,造成顾此失彼。(2)句子主干划分法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210185" y="548640"/>
            <a:ext cx="11948160" cy="6152515"/>
          </a:xfrm>
        </p:spPr>
        <p:txBody>
          <a:bodyPr/>
          <a:lstStyle/>
          <a:p>
            <a:r>
              <a:rPr lang="zh-CN" altLang="zh-CN" sz="2400">
                <a:latin typeface="黑体" panose="02010609060101010101" pitchFamily="49" charset="-122"/>
              </a:rPr>
              <a:t>续表</a:t>
            </a:r>
            <a:endParaRPr lang="zh-CN" altLang="zh-CN" sz="2400">
              <a:latin typeface="黑体" panose="02010609060101010101" pitchFamily="49" charset="-122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079500" y="1283970"/>
          <a:ext cx="10054590" cy="29673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45185"/>
                <a:gridCol w="2116455"/>
                <a:gridCol w="2113915"/>
                <a:gridCol w="1269365"/>
                <a:gridCol w="3709670"/>
              </a:tblGrid>
              <a:tr h="296735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主宾搭配不当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我院已经推出了40多次以声光电技术打造的主题鲜明的展览,是建院90年来展览次数最多的一年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我院已经推出了40多次以声光电技术打造的主题鲜明的展览,今年是建院90年来展览次数最多的一年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主语“我院”或“我院推出展览”不能与宾语“一年”搭配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(1)判断句要格外小心。(2)明确类型:①主语和宾语之间没有同一关系或从属关系,如“在农村期间,报晓的雄鸡就是我们起身的信号”(“雄鸡”就是“信号”,搭配不当);②一项和几项不能同时搭配,主语或宾语由联合短语充当,主语与宾语由于照应不周,顾此失彼,不能完全配合,如“我们听到的是愉快的笑容和欢快的歌声”(“听到的”与“笑容”不能搭配)。(3)句子主干划分法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210185" y="548640"/>
            <a:ext cx="11948160" cy="6152515"/>
          </a:xfrm>
        </p:spPr>
        <p:txBody>
          <a:bodyPr/>
          <a:lstStyle/>
          <a:p>
            <a:r>
              <a:rPr lang="zh-CN" altLang="zh-CN" sz="2400">
                <a:latin typeface="黑体" panose="02010609060101010101" pitchFamily="49" charset="-122"/>
              </a:rPr>
              <a:t>续表</a:t>
            </a:r>
            <a:endParaRPr lang="zh-CN" altLang="zh-CN" sz="2400">
              <a:latin typeface="黑体" panose="02010609060101010101" pitchFamily="49" charset="-122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889635" y="1238885"/>
          <a:ext cx="10489565" cy="514540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81380"/>
                <a:gridCol w="2207895"/>
                <a:gridCol w="2205990"/>
                <a:gridCol w="1324610"/>
                <a:gridCol w="3869690"/>
              </a:tblGrid>
              <a:tr h="237490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修饰语与中心语搭配不当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央视《大国工匠》系列节目反响巨大,工匠们精益求精、无私奉献的精神引发了人们广泛而热烈的讨论和思考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央视《大国工匠》系列节目反响巨大,工匠们精益求精、无私奉献的精神引发了人们广泛而热烈的讨论和深刻的思考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定语“广泛而热烈”不能与中心语“思考”搭配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(1)积累固定搭配;(2)句子成分划分法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050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一面对两面搭配不当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画家能否凭借自己的生活积累和艺术感觉,让传统文化内涵及现代人文精神在画面上得到充分体现,是新时代美术创作至关重要的艺术法则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画家能凭借自己的生活积累和艺术感觉,让传统文化内涵及现代人文精神在画面上得到充分体现,是新时代美术创作至关重要的艺术法则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“能否……得到充分体现”是两面,“是……艺术法则”是一面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(1)寻找两面的标志性词语,如能否、是否、与否、有无、成败、优劣、好坏、高下、高低、美丑、强弱、升降等。(2)积累可以有两面性意思的词语,如水平、进程、速度、质量、作用、影响、命运、状况、行动等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210185" y="548640"/>
            <a:ext cx="11948160" cy="6152515"/>
          </a:xfrm>
        </p:spPr>
        <p:txBody>
          <a:bodyPr/>
          <a:lstStyle/>
          <a:p>
            <a:r>
              <a:rPr lang="zh-CN" altLang="zh-CN" sz="2400">
                <a:latin typeface="黑体" panose="02010609060101010101" pitchFamily="49" charset="-122"/>
              </a:rPr>
              <a:t>(三)成分残缺或赘余</a:t>
            </a:r>
            <a:endParaRPr lang="zh-CN" altLang="zh-CN" sz="2400">
              <a:latin typeface="黑体" panose="02010609060101010101" pitchFamily="49" charset="-122"/>
            </a:endParaRPr>
          </a:p>
          <a:p>
            <a:r>
              <a:rPr lang="zh-CN" altLang="zh-CN" sz="2400">
                <a:latin typeface="黑体" panose="02010609060101010101" pitchFamily="49" charset="-122"/>
              </a:rPr>
              <a:t>1.成分残缺</a:t>
            </a:r>
            <a:endParaRPr lang="zh-CN" altLang="zh-CN" sz="2400">
              <a:latin typeface="黑体" panose="02010609060101010101" pitchFamily="49" charset="-122"/>
            </a:endParaRPr>
          </a:p>
          <a:p>
            <a:r>
              <a:rPr lang="zh-CN" altLang="zh-CN" sz="2400">
                <a:latin typeface="黑体" panose="02010609060101010101" pitchFamily="49" charset="-122"/>
              </a:rPr>
              <a:t>除无主句、独词句和省略句外,按现代汉语的结构规律,句子必须具备的语法成分残缺不全。</a:t>
            </a:r>
            <a:endParaRPr lang="zh-CN" altLang="zh-CN" sz="2400">
              <a:latin typeface="黑体" panose="02010609060101010101" pitchFamily="49" charset="-122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014730" y="2971800"/>
          <a:ext cx="10156190" cy="2956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1350"/>
                <a:gridCol w="1923415"/>
                <a:gridCol w="1922145"/>
                <a:gridCol w="1711325"/>
                <a:gridCol w="3957955"/>
              </a:tblGrid>
              <a:tr h="49339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类别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病例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改正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病因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技巧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316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主语残缺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河道综合治理工程完成后,将为尽早实现京津冀北运河全线通航打好基础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河道综合治理工程完成,将为尽早实现京津冀北运河全线通航打好基础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“河道综合治理工程完成后”是句子的状语,一个“后”字使句子没有了主语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(1)明确类型:①滥用介词;②滥用使令动词;③滥用省略;④偏正短语中中心语残缺。(2)句子成分划分法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210185" y="548640"/>
            <a:ext cx="11948160" cy="6152515"/>
          </a:xfrm>
        </p:spPr>
        <p:txBody>
          <a:bodyPr/>
          <a:lstStyle/>
          <a:p>
            <a:r>
              <a:rPr lang="zh-CN" altLang="zh-CN" sz="2400">
                <a:latin typeface="黑体" panose="02010609060101010101" pitchFamily="49" charset="-122"/>
              </a:rPr>
              <a:t>续表</a:t>
            </a:r>
            <a:endParaRPr lang="zh-CN" altLang="zh-CN" sz="2400">
              <a:latin typeface="黑体" panose="02010609060101010101" pitchFamily="49" charset="-122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028700" y="1261110"/>
          <a:ext cx="10154920" cy="50571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1985"/>
                <a:gridCol w="1922145"/>
                <a:gridCol w="1922145"/>
                <a:gridCol w="1710690"/>
                <a:gridCol w="3957955"/>
              </a:tblGrid>
              <a:tr h="216725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宾语残缺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学校宿舍、教学楼等人群密集区,一旦发生火灾,后果不堪设想,因此学生掌握火灾中自救互救相当重要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学校宿舍、教学楼等人群密集区,一旦发生火灾,后果不堪设想,因此学生掌握火灾中自救互救的方法相当重要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动词“掌握”的宾语残缺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(1)明确类型:①动词的宾语残缺;②介词的宾语残缺。(2)警惕:把宾语的修饰语当作宾语,或宾语前面有较复杂或冗长的定语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88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谓语残缺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除驾驶员要有熟练的驾驶技术之外,汽车本身的状况,也是保证行车安全的重要条件之一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除驾驶员要有熟练的驾驶技术之外,了解汽车本身的状况,也是保证行车安全的重要条件之一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“汽车本身的状况”前缺少谓语动词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(1)明确类型:①句首陈述对象缺乏相应的谓语,另起一头,如经过几十年的努力,我国已经(拥有)独立自主地研制、发射、跟踪和测控地球同步通信卫星的能力;②缺少与宾语相呼应的谓语中心词,如我市最近发动了全面的质量大检查运动,要在这个运动中(完成)建立与加强技术管理制度等一系列工作(2)句子成分划分法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210185" y="548640"/>
            <a:ext cx="11948160" cy="6152515"/>
          </a:xfrm>
        </p:spPr>
        <p:txBody>
          <a:bodyPr/>
          <a:lstStyle/>
          <a:p>
            <a:r>
              <a:rPr lang="zh-CN" altLang="zh-CN" sz="2400">
                <a:latin typeface="黑体" panose="02010609060101010101" pitchFamily="49" charset="-122"/>
              </a:rPr>
              <a:t>续表</a:t>
            </a:r>
            <a:endParaRPr lang="zh-CN" altLang="zh-CN" sz="2400">
              <a:latin typeface="黑体" panose="02010609060101010101" pitchFamily="49" charset="-122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028700" y="1315720"/>
          <a:ext cx="10314305" cy="278828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2145"/>
                <a:gridCol w="1952625"/>
                <a:gridCol w="1951355"/>
                <a:gridCol w="1737995"/>
                <a:gridCol w="4020185"/>
              </a:tblGrid>
              <a:tr h="278828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虚词残缺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新生代农民工除关注工资待遇外,对工作环境和社会保障条件也越发重视,那些环境恶劣、保障缺失的企业,他们将说“不”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新生代农民工除关注工资待遇外,对工作环境和社会保障条件也越发重视,对那些环境恶劣、保障缺失的企业,他们将说“不”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由于句子很长,且前面已出现介词“对”,导致后面介词“对”的缺失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(1)明确类型:①两个介词连用的时候;②介词与连词连用,该介词与连词又同形时。(2)重点关注“以”“把”“对”等介词的可能缺失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210185" y="548640"/>
            <a:ext cx="11948160" cy="6152515"/>
          </a:xfrm>
        </p:spPr>
        <p:txBody>
          <a:bodyPr/>
          <a:lstStyle/>
          <a:p>
            <a:r>
              <a:rPr lang="zh-CN" altLang="zh-CN" sz="2400">
                <a:latin typeface="黑体" panose="02010609060101010101" pitchFamily="49" charset="-122"/>
              </a:rPr>
              <a:t>2.成分赘余</a:t>
            </a:r>
            <a:endParaRPr lang="zh-CN" altLang="zh-CN" sz="2400">
              <a:latin typeface="黑体" panose="02010609060101010101" pitchFamily="49" charset="-122"/>
            </a:endParaRPr>
          </a:p>
          <a:p>
            <a:r>
              <a:rPr lang="zh-CN" altLang="zh-CN" sz="2400">
                <a:latin typeface="黑体" panose="02010609060101010101" pitchFamily="49" charset="-122"/>
              </a:rPr>
              <a:t>一个结构完整、句意明晰的句子,表达上使用了不必要的词语作句子组成部分。</a:t>
            </a:r>
            <a:endParaRPr lang="zh-CN" altLang="zh-CN" sz="2400">
              <a:latin typeface="黑体" panose="02010609060101010101" pitchFamily="49" charset="-122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080770" y="1926590"/>
          <a:ext cx="10139045" cy="34378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1985"/>
                <a:gridCol w="2132330"/>
                <a:gridCol w="2132330"/>
                <a:gridCol w="1706880"/>
                <a:gridCol w="3525520"/>
              </a:tblGrid>
              <a:tr h="57277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类别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病例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改正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病因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技巧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6512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语意重复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虽然有国家资源作支撑,但面临重重困难,国有企业能取得现在这样的成绩,确实可说堪称不易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虽然有国家资源作支撑,但面临重重困难,国有企业能取得现在这样的成绩,确实堪称不易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“可说”和“堪称”重复,“堪称”就是“可以称作”的意思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2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(1)明确类型:①近义词造成重复;②画蛇添足式重复;③或否定失当引起的重复。(2)积累典型的语意重复病例,具体见附录。(3)准确细致理解句中每个词的意思</a:t>
                      </a:r>
                      <a:endParaRPr lang="en-US" altLang="en-US" sz="22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210185" y="548640"/>
            <a:ext cx="11948160" cy="6152515"/>
          </a:xfrm>
        </p:spPr>
        <p:txBody>
          <a:bodyPr/>
          <a:lstStyle/>
          <a:p>
            <a:r>
              <a:rPr lang="zh-CN" altLang="zh-CN" sz="2400">
                <a:latin typeface="黑体" panose="02010609060101010101" pitchFamily="49" charset="-122"/>
              </a:rPr>
              <a:t>(四)结构混乱</a:t>
            </a:r>
            <a:endParaRPr lang="zh-CN" altLang="zh-CN" sz="2400">
              <a:latin typeface="黑体" panose="02010609060101010101" pitchFamily="49" charset="-122"/>
            </a:endParaRPr>
          </a:p>
        </p:txBody>
      </p:sp>
      <p:pic>
        <p:nvPicPr>
          <p:cNvPr id="66" name="L05.eps" descr="id:2147495075;FounderCE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90" y="1340485"/>
            <a:ext cx="8806815" cy="1833880"/>
          </a:xfrm>
          <a:prstGeom prst="rect">
            <a:avLst/>
          </a:prstGeom>
        </p:spPr>
      </p:pic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233805" y="3463925"/>
          <a:ext cx="10000615" cy="293306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1825"/>
                <a:gridCol w="2103755"/>
                <a:gridCol w="2104390"/>
                <a:gridCol w="2103755"/>
                <a:gridCol w="3056890"/>
              </a:tblGrid>
              <a:tr h="48958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类别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病例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改正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病因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技巧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4348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句式杂糅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根据调查显示,儿童的阅读启蒙集中在1~2岁之间,并且阅读时长是随着年龄的增长而增加的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调查显示,儿童的阅读启蒙集中在1~2岁之间,并且阅读时长是随着年龄的增长而增加的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要么“根据调查”,要么“调查显示”,两者说法杂糅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(1)积累常见类型:①滥用介词,如“对于……问题上”“由于……下”;②谓语结构叠加,如“原因是……造成的”等。(2)句子成分划分法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210185" y="548640"/>
            <a:ext cx="11948160" cy="6152515"/>
          </a:xfrm>
        </p:spPr>
        <p:txBody>
          <a:bodyPr/>
          <a:lstStyle/>
          <a:p>
            <a:r>
              <a:rPr lang="zh-CN" altLang="zh-CN" sz="2400">
                <a:latin typeface="黑体" panose="02010609060101010101" pitchFamily="49" charset="-122"/>
              </a:rPr>
              <a:t>续表</a:t>
            </a:r>
            <a:endParaRPr lang="zh-CN" altLang="zh-CN" sz="2400">
              <a:latin typeface="黑体" panose="02010609060101010101" pitchFamily="49" charset="-122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768350" y="1226185"/>
          <a:ext cx="11106785" cy="53771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01040"/>
                <a:gridCol w="2336800"/>
                <a:gridCol w="2337435"/>
                <a:gridCol w="2336800"/>
                <a:gridCol w="3394710"/>
              </a:tblGrid>
              <a:tr h="226504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中途易辙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尤瓦尔·赫拉利写作了《人类简史》一经上市就登上了以色列畅销书排行榜第一名,蝉联榜首长达100周,30多个国家争相购买版权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尤瓦尔·赫拉利写作的《人类简史》一经上市就登上了以色列畅销书排行榜第一名,蝉联榜首长达100周,30多个国家争相购买版权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第一个分句的主语是“尤瓦尔·赫拉利”,而第二个分句的主语是“《人类简史》”,主语不一致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类比法:如果凭语感能判定出句子的不协调,那么,可用类比法(造句法)检查一下。类比法就是按照原句格式仿造一个或几个浅近的、容易把握的句子,与原句比较,从而找出原句的病因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213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藕断丝连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我国探月工程三期“再入返回飞行”试验获得成功,确保“嫦娥五号”任务顺利实施和探月工程持续推进奠定坚实基础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我国探月工程三期“再入返回飞行”试验获得成功,为“嫦娥五号”任务顺利实施和探月工程持续推进奠定坚实基础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“‘嫦娥五号’任务顺利实施和探月工程持续推进”既是“确保”的宾语,又是“奠定坚实基础”的主语,而“确保”又不是使令动词,致前后勾连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区分“兼语句”:“兼语句”是一种句型,不是病句。如“王老师叫小强去办公室”就是一个兼语句,“小强”是兼语,身兼二职,既是“叫”的宾语,同时也是“去”的主语。支配兼语的动词必须是使令动词,才能构成兼语句,而“藕断丝连”句中的有关动词不是使令动词,所以是病句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210185" y="548640"/>
            <a:ext cx="11948160" cy="6152515"/>
          </a:xfrm>
        </p:spPr>
        <p:txBody>
          <a:bodyPr/>
          <a:lstStyle/>
          <a:p>
            <a:r>
              <a:rPr lang="zh-CN" altLang="zh-CN" sz="2400">
                <a:latin typeface="黑体" panose="02010609060101010101" pitchFamily="49" charset="-122"/>
              </a:rPr>
              <a:t>(五)表意不明</a:t>
            </a:r>
            <a:endParaRPr lang="zh-CN" altLang="zh-CN" sz="2400">
              <a:latin typeface="黑体" panose="02010609060101010101" pitchFamily="49" charset="-122"/>
            </a:endParaRPr>
          </a:p>
          <a:p>
            <a:r>
              <a:rPr lang="zh-CN" altLang="zh-CN" sz="2400">
                <a:latin typeface="黑体" panose="02010609060101010101" pitchFamily="49" charset="-122"/>
              </a:rPr>
              <a:t>表意不明是指句子表达的内容、意思等使人不易了解(费解)或不止一种解释(歧义)。</a:t>
            </a:r>
            <a:endParaRPr lang="zh-CN" altLang="zh-CN" sz="2400">
              <a:latin typeface="黑体" panose="02010609060101010101" pitchFamily="49" charset="-122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127125" y="1844675"/>
          <a:ext cx="10485755" cy="4455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03630"/>
                <a:gridCol w="2206625"/>
                <a:gridCol w="2204720"/>
                <a:gridCol w="2207895"/>
                <a:gridCol w="2762885"/>
              </a:tblGrid>
              <a:tr h="3429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类别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病例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改正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病因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技巧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561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多音歧义造成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(1)2021年底,小王还欠款一万元。(2)北京图书馆收藏着章太炎的书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(1)2021年底,小王偿还欠款一万元。(2)北京图书馆收藏着章太炎的著作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(1)“还”这个字有“huán”和“hái”两个音,致歧义。(2)根据语境,“书”可以是章太炎的著作,也可以是章太炎曾经收藏的书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(1)寻找多音字。(2)根据语境判断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5613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结构不定造成歧义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警察反复观察了两个目击者提供的弹壳,并进行技术分析,确定它们和从案发现场得到的弹壳并不是出自同一支枪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警察反复观察了目击者提供的两个弹壳,并进行技术分析,确定它们和从案发现场得到的弹壳并不是出自同一支枪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“两个”作为修饰语,可以修饰“目击者”,也可以修饰“弹壳”,致歧义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重点关注量词作为修饰语的部分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210185" y="548640"/>
            <a:ext cx="11948160" cy="6152515"/>
          </a:xfrm>
        </p:spPr>
        <p:txBody>
          <a:bodyPr/>
          <a:lstStyle/>
          <a:p>
            <a:r>
              <a:rPr lang="zh-CN" altLang="zh-CN" sz="2400">
                <a:latin typeface="黑体" panose="02010609060101010101" pitchFamily="49" charset="-122"/>
              </a:rPr>
              <a:t>续表</a:t>
            </a:r>
            <a:endParaRPr lang="zh-CN" altLang="zh-CN" sz="2400">
              <a:latin typeface="黑体" panose="02010609060101010101" pitchFamily="49" charset="-122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892175" y="1261110"/>
          <a:ext cx="10615295" cy="5186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17600"/>
                <a:gridCol w="2233930"/>
                <a:gridCol w="2231390"/>
                <a:gridCol w="2235200"/>
                <a:gridCol w="2797175"/>
              </a:tblGrid>
              <a:tr h="296418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词义两可造成歧义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天色渐暗了,自行车还没有修好,修车的急坏了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天色渐暗了,自行车还没有修好,修自行车的师傅急坏了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“修车的”既可指“自行车的主人”,也可指修自行车的师傅,词义两可容易造成歧义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明确类型:①动词词义两可,如“当地百姓已告政府”中的“告”有“告知”“报告给……”之义,也有“状告”“控告”之义,如系后者,那就是民告官的案子了;②短语语义两可,如“开刀的”,既可指执刀的医生,也可指接受手术的患者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225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NEU-BZ-S92" charset="0"/>
                        </a:rPr>
                        <a:t>指代不明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NEU-BZ-S92" charset="0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这位前方记者采访到的专家表示,C919的试飞成功,标志着我国大型商用飞机的研制已经达到国际先进水平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前方记者采访到的这位专家表示,C919的试飞成功,标志着我国大型商用飞机的研制已经达到国际先进水平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“这位”既可以指代“前方记者”也可以指代“专家”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(1)重点关注代词,如“这”“这些”“其”等。(2)朗读法,通过变换节奏、变换轻重音朗读也能检查出歧义来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44450" marR="44450" marT="0" marB="0" anchor="ctr">
                    <a:lnL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210185" y="548640"/>
            <a:ext cx="11948160" cy="6152515"/>
          </a:xfrm>
        </p:spPr>
        <p:txBody>
          <a:bodyPr/>
          <a:lstStyle/>
          <a:p>
            <a:r>
              <a:rPr lang="zh-CN" altLang="zh-CN" sz="2400">
                <a:latin typeface="黑体" panose="02010609060101010101" pitchFamily="49" charset="-122"/>
              </a:rPr>
              <a:t>(六)不合逻辑</a:t>
            </a:r>
            <a:endParaRPr lang="zh-CN" altLang="zh-CN" sz="2400">
              <a:latin typeface="黑体" panose="02010609060101010101" pitchFamily="49" charset="-122"/>
            </a:endParaRPr>
          </a:p>
          <a:p>
            <a:r>
              <a:rPr lang="zh-CN" altLang="zh-CN" sz="2400">
                <a:latin typeface="黑体" panose="02010609060101010101" pitchFamily="49" charset="-122"/>
              </a:rPr>
              <a:t>不合逻辑是指句子表达的意思没有道理,不符合客观事实。这种语病有的是由于作者对客观事物认识错误而产生的,有的是由于语言表达不妥而产生的。</a:t>
            </a:r>
            <a:endParaRPr lang="zh-CN" altLang="zh-CN" sz="2400">
              <a:latin typeface="黑体" panose="02010609060101010101" pitchFamily="49" charset="-122"/>
            </a:endParaRPr>
          </a:p>
        </p:txBody>
      </p:sp>
      <p:pic>
        <p:nvPicPr>
          <p:cNvPr id="67" name="L06.eps" descr="id:2147495098;FounderCE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7305" y="2420620"/>
            <a:ext cx="7136765" cy="380174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https://d.book118.com/276123112232010051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ae54a33f-1b05-4a1e-b1a0-6217350c42c3}"/>
  <p:tag name="TABLE_ENDDRAG_ORIGIN_RECT" val="825*354"/>
  <p:tag name="TABLE_ENDDRAG_RECT" val="103*191*825*354"/>
</p:tagLst>
</file>

<file path=ppt/tags/tag2.xml><?xml version="1.0" encoding="utf-8"?>
<p:tagLst xmlns:p="http://schemas.openxmlformats.org/presentationml/2006/main">
  <p:tag name="KSO_WM_UNIT_TABLE_BEAUTIFY" val="smartTable{8074492e-d3f7-4050-9b1d-8a9fdeeb1c6b}"/>
  <p:tag name="TABLE_ENDDRAG_ORIGIN_RECT" val="841*338"/>
  <p:tag name="TABLE_ENDDRAG_RECT" val="66*183*841*338"/>
</p:tagLst>
</file>

<file path=ppt/tags/tag3.xml><?xml version="1.0" encoding="utf-8"?>
<p:tagLst xmlns:p="http://schemas.openxmlformats.org/presentationml/2006/main">
  <p:tag name="KSO_WM_UNIT_TABLE_BEAUTIFY" val="smartTable{69bf3724-a871-4fdd-82f6-b4fad5f6fb70}"/>
  <p:tag name="TABLE_ENDDRAG_ORIGIN_RECT" val="673*277"/>
  <p:tag name="TABLE_ENDDRAG_RECT" val="59*94*673*277"/>
</p:tagLst>
</file>

<file path=ppt/tags/tag4.xml><?xml version="1.0" encoding="utf-8"?>
<p:tagLst xmlns:p="http://schemas.openxmlformats.org/presentationml/2006/main">
  <p:tag name="TABLE_ENDDRAG_ORIGIN_RECT" val="818*258"/>
  <p:tag name="TABLE_ENDDRAG_RECT" val="64*109*818*258"/>
</p:tagLst>
</file>

<file path=ppt/tags/tag5.xml><?xml version="1.0" encoding="utf-8"?>
<p:tagLst xmlns:p="http://schemas.openxmlformats.org/presentationml/2006/main">
  <p:tag name="KSO_WM_UNIT_TABLE_BEAUTIFY" val="smartTable{c79887d6-9d6e-4ce7-bb84-7c4d390eaec9}"/>
  <p:tag name="TABLE_ENDDRAG_ORIGIN_RECT" val="650*181"/>
  <p:tag name="TABLE_ENDDRAG_RECT" val="82*148*650*181"/>
</p:tagLst>
</file>

<file path=ppt/tags/tag6.xml><?xml version="1.0" encoding="utf-8"?>
<p:tagLst xmlns:p="http://schemas.openxmlformats.org/presentationml/2006/main">
  <p:tag name="TABLE_ENDDRAG_ORIGIN_RECT" val="647*228"/>
  <p:tag name="TABLE_ENDDRAG_RECT" val="85*101*647*228"/>
</p:tagLst>
</file>

<file path=ppt/tags/tag7.xml><?xml version="1.0" encoding="utf-8"?>
<p:tagLst xmlns:p="http://schemas.openxmlformats.org/presentationml/2006/main">
  <p:tag name="KSO_WM_UNIT_TABLE_BEAUTIFY" val="smartTable{6cb8ec03-0033-44e3-9597-f48b5cf8c2ba}"/>
  <p:tag name="TABLE_ENDDRAG_ORIGIN_RECT" val="662*250"/>
  <p:tag name="TABLE_ENDDRAG_RECT" val="70*97*662*250"/>
</p:tagLst>
</file>

<file path=ppt/tags/tag8.xml><?xml version="1.0" encoding="utf-8"?>
<p:tagLst xmlns:p="http://schemas.openxmlformats.org/presentationml/2006/main">
  <p:tag name="KSO_WM_UNIT_TABLE_BEAUTIFY" val="smartTable{dc40ddd2-f939-46d4-9e67-3c55ad9483c6}"/>
  <p:tag name="TABLE_ENDDRAG_ORIGIN_RECT" val="650*216"/>
  <p:tag name="TABLE_ENDDRAG_RECT" val="228*234*650*216"/>
</p:tagLst>
</file>

<file path=ppt/tags/tag9.xml><?xml version="1.0" encoding="utf-8"?>
<p:tagLst xmlns:p="http://schemas.openxmlformats.org/presentationml/2006/main">
  <p:tag name="KSO_WM_UNIT_TABLE_BEAUTIFY" val="smartTable{19f9dada-1846-4650-843c-b98514a7b154}"/>
  <p:tag name="TABLE_ENDDRAG_ORIGIN_RECT" val="650*254"/>
  <p:tag name="TABLE_ENDDRAG_RECT" val="81*99*650*254"/>
</p:tagLst>
</file>

<file path=ppt/tags/tag10.xml><?xml version="1.0" encoding="utf-8"?>
<p:tagLst xmlns:p="http://schemas.openxmlformats.org/presentationml/2006/main">
  <p:tag name="TABLE_ENDDRAG_ORIGIN_RECT" val="650*208"/>
  <p:tag name="TABLE_ENDDRAG_RECT" val="81*103*650*208"/>
</p:tagLst>
</file>

<file path=ppt/tags/tag11.xml><?xml version="1.0" encoding="utf-8"?>
<p:tagLst xmlns:p="http://schemas.openxmlformats.org/presentationml/2006/main">
  <p:tag name="KSO_WM_UNIT_TABLE_BEAUTIFY" val="smartTable{92224727-b746-4530-8f48-dd5b900be07e}"/>
  <p:tag name="TABLE_ENDDRAG_ORIGIN_RECT" val="647*154"/>
  <p:tag name="TABLE_ENDDRAG_RECT" val="85*151*647*154"/>
</p:tagLst>
</file>

<file path=ppt/tags/tag12.xml><?xml version="1.0" encoding="utf-8"?>
<p:tagLst xmlns:p="http://schemas.openxmlformats.org/presentationml/2006/main">
  <p:tag name="KSO_WM_UNIT_TABLE_BEAUTIFY" val="smartTable{503dd42c-3183-4a0a-b4be-cacac31001b8}"/>
  <p:tag name="TABLE_ENDDRAG_ORIGIN_RECT" val="511*86"/>
  <p:tag name="TABLE_ENDDRAG_RECT" val="97*272*511*86"/>
</p:tagLst>
</file>

<file path=ppt/tags/tag13.xml><?xml version="1.0" encoding="utf-8"?>
<p:tagLst xmlns:p="http://schemas.openxmlformats.org/presentationml/2006/main">
  <p:tag name="KSO_WM_UNIT_TABLE_BEAUTIFY" val="smartTable{b60637b2-5ed0-4953-a6b9-3c15236550be}"/>
  <p:tag name="TABLE_ENDDRAG_ORIGIN_RECT" val="874*423"/>
  <p:tag name="TABLE_ENDDRAG_RECT" val="60*96*874*423"/>
</p:tagLst>
</file>

<file path=ppt/tags/tag14.xml><?xml version="1.0" encoding="utf-8"?>
<p:tagLst xmlns:p="http://schemas.openxmlformats.org/presentationml/2006/main">
  <p:tag name="KSO_WM_UNIT_TABLE_BEAUTIFY" val="smartTable{9208603c-2510-4bb9-9403-4e43326fd40b}"/>
  <p:tag name="TABLE_ENDDRAG_ORIGIN_RECT" val="645*187"/>
  <p:tag name="TABLE_ENDDRAG_RECT" val="87*161*645*187"/>
</p:tagLst>
</file>

<file path=ppt/tags/tag15.xml><?xml version="1.0" encoding="utf-8"?>
<p:tagLst xmlns:p="http://schemas.openxmlformats.org/presentationml/2006/main">
  <p:tag name="KSO_WM_UNIT_TABLE_BEAUTIFY" val="smartTable{f61d811c-995f-48fc-a0a4-4eb0b942f0ef}"/>
  <p:tag name="TABLE_ENDDRAG_ORIGIN_RECT" val="662*254"/>
  <p:tag name="TABLE_ENDDRAG_RECT" val="70*99*662*254"/>
</p:tagLst>
</file>

<file path=ppt/tags/tag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1_Office 主题 1">
      <a:dk1>
        <a:srgbClr val="EEECE1"/>
      </a:dk1>
      <a:lt1>
        <a:srgbClr val="003760"/>
      </a:lt1>
      <a:dk2>
        <a:srgbClr val="262626"/>
      </a:dk2>
      <a:lt2>
        <a:srgbClr val="EEECE1"/>
      </a:lt2>
      <a:accent1>
        <a:srgbClr val="003760"/>
      </a:accent1>
      <a:accent2>
        <a:srgbClr val="92CDDC"/>
      </a:accent2>
      <a:accent3>
        <a:srgbClr val="ACACAC"/>
      </a:accent3>
      <a:accent4>
        <a:srgbClr val="002D51"/>
      </a:accent4>
      <a:accent5>
        <a:srgbClr val="AAAEB6"/>
      </a:accent5>
      <a:accent6>
        <a:srgbClr val="84BAC7"/>
      </a:accent6>
      <a:hlink>
        <a:srgbClr val="003760"/>
      </a:hlink>
      <a:folHlink>
        <a:srgbClr val="7F7F7F"/>
      </a:folHlink>
    </a:clrScheme>
    <a:fontScheme name="1_Office 主题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 w="25400">
          <a:solidFill>
            <a:srgbClr val="3F403E"/>
          </a:solidFill>
          <a:miter/>
        </a:ln>
      </a:spPr>
      <a:bodyPr lIns="45719" rIns="45719" anchor="ctr"/>
      <a:lstStyle>
        <a:defPPr algn="ctr">
          <a:defRPr>
            <a:solidFill>
              <a:srgbClr val="FFFFFF"/>
            </a:solidFill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sz="2200" b="1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Times New Roman" panose="02020603050405020304" pitchFamily="18" charset="0"/>
            <a:ea typeface="微软雅黑" panose="020B0503020204020204" pitchFamily="34" charset="-122"/>
          </a:defRPr>
        </a:defPPr>
      </a:lstStyle>
    </a:lnDef>
  </a:objectDefaults>
  <a:extraClrSchemeLst>
    <a:extraClrScheme>
      <a:clrScheme name="1_Office 主题 1">
        <a:dk1>
          <a:srgbClr val="EEECE1"/>
        </a:dk1>
        <a:lt1>
          <a:srgbClr val="003760"/>
        </a:lt1>
        <a:dk2>
          <a:srgbClr val="262626"/>
        </a:dk2>
        <a:lt2>
          <a:srgbClr val="EEECE1"/>
        </a:lt2>
        <a:accent1>
          <a:srgbClr val="003760"/>
        </a:accent1>
        <a:accent2>
          <a:srgbClr val="92CDDC"/>
        </a:accent2>
        <a:accent3>
          <a:srgbClr val="ACACAC"/>
        </a:accent3>
        <a:accent4>
          <a:srgbClr val="002D51"/>
        </a:accent4>
        <a:accent5>
          <a:srgbClr val="AAAEB6"/>
        </a:accent5>
        <a:accent6>
          <a:srgbClr val="84BAC7"/>
        </a:accent6>
        <a:hlink>
          <a:srgbClr val="003760"/>
        </a:hlink>
        <a:folHlink>
          <a:srgbClr val="7F7F7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章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EB6FC8"/>
        </a:solidFill>
        <a:ln>
          <a:noFill/>
        </a:ln>
      </a:spPr>
      <a:bodyPr anchor="ctr"/>
      <a:lstStyle>
        <a:defPPr algn="ctr" fontAlgn="auto">
          <a:spcBef>
            <a:spcPts val="0"/>
          </a:spcBef>
          <a:spcAft>
            <a:spcPts val="0"/>
          </a:spcAft>
          <a:defRPr sz="1800" b="0"/>
        </a:defPPr>
      </a:lstStyle>
      <a:style>
        <a:lnRef idx="1">
          <a:schemeClr val="dk1"/>
        </a:lnRef>
        <a:fillRef idx="3">
          <a:schemeClr val="dk1"/>
        </a:fillRef>
        <a:effectRef idx="2">
          <a:schemeClr val="dk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0">
      <vt:lpstr>Arial</vt:lpstr>
      <vt:lpstr>Calibri</vt:lpstr>
      <vt:lpstr>宋体</vt:lpstr>
      <vt:lpstr>微软雅黑</vt:lpstr>
      <vt:lpstr>Times New Roman</vt:lpstr>
      <vt:lpstr>隶书</vt:lpstr>
      <vt:lpstr>等线 Light</vt:lpstr>
      <vt:lpstr>等线</vt:lpstr>
      <vt:lpstr>黑体</vt:lpstr>
      <vt:lpstr>NEU-BZ-S92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2024-09-17T23:36:50.799</cp:lastPrinted>
  <dcterms:created xsi:type="dcterms:W3CDTF">2024-09-17T15:36:50Z</dcterms:created>
  <dcterms:modified xsi:type="dcterms:W3CDTF">2024-09-17T15:36:52Z</dcterms:modified>
</cp:coreProperties>
</file>