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QDQDS+MS-UIGothic"/>
      <p:regular r:id="rId19"/>
    </p:embeddedFont>
    <p:embeddedFont>
      <p:font typeface="SRWHGE+FIOGEC+ArialMT"/>
      <p:regular r:id="rId20"/>
    </p:embeddedFont>
    <p:embeddedFont>
      <p:font typeface="WUOPFV+VQCENR+MicrosoftYaHei-Bold"/>
      <p:regular r:id="rId21"/>
    </p:embeddedFont>
    <p:embeddedFont>
      <p:font typeface="RQPRLA+MSSVGD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CD15F-36EB-43EF-B736-74B338AC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AA26-BD7E-4621-B110-8E4251BB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44510-D0A0-4CE3-B674-22E4A23A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07717-175C-4B35-BC53-BF9236B28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E8AEC-6202-4D07-970D-35E89468C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0D4D5-9C6B-4853-83E2-AD2AB2D5F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7775D-3A2B-4BF2-A8DF-964FE01C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F4DBD-C33B-4D7B-ABD8-1E51AAB0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D2705-AA77-4B97-81F8-5CE3B6A8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F4BE1-99A5-4017-9F9D-60B38BE7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FC4A8-48A8-4E49-AAED-235D09C5A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4501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758959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EQDQDS+MS-UIGothic"/>
                <a:cs typeface="EQDQDS+MS-UIGothic"/>
              </a:rPr>
              <a:t>男性早泄知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识详</a:t>
            </a:r>
            <a:r>
              <a:rPr sz="4950">
                <a:solidFill>
                  <a:srgbClr val="603200"/>
                </a:solidFill>
                <a:latin typeface="EQDQDS+MS-UIGothic"/>
                <a:cs typeface="EQDQDS+MS-UIGothic"/>
              </a:rPr>
              <a:t>解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EQDQDS+MS-UIGothic"/>
                <a:cs typeface="EQDQD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5935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RWHGE+FIOGEC+ArialMT"/>
                <a:cs typeface="SRWHGE+FIOGEC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早泄定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与概述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152965"/>
            <a:ext cx="3738821" cy="19038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RWHGE+FIOGEC+ArialMT"/>
                <a:cs typeface="SRWHGE+FIOGEC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早泄的病因与病理机制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RWHGE+FIOGEC+ArialMT"/>
                <a:cs typeface="SRWHGE+FIOGEC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早泄的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断与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RWHGE+FIOGEC+ArialMT"/>
                <a:cs typeface="SRWHGE+FIOGEC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早泄的治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409" y="4831905"/>
            <a:ext cx="3738821" cy="1343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RWHGE+FIOGEC+ArialMT"/>
                <a:cs typeface="SRWHGE+FIOGEC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早泄的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防与保健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SRWHGE+FIOGEC+ArialMT"/>
                <a:cs typeface="SRWHGE+FIOGEC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早泄的常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见误</a:t>
            </a:r>
            <a:r>
              <a:rPr sz="2400">
                <a:solidFill>
                  <a:srgbClr val="603200"/>
                </a:solidFill>
                <a:latin typeface="EQDQDS+MS-UIGothic"/>
                <a:cs typeface="EQDQDS+MS-UIGothic"/>
              </a:rPr>
              <a:t>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WUOPFV+VQCENR+MicrosoftYaHei-Bold"/>
                <a:cs typeface="WUOPFV+VQCEN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8290" y="280921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EQDQDS+MS-UIGothic"/>
                <a:cs typeface="EQDQDS+MS-UIGothic"/>
              </a:rPr>
              <a:t>早泄定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603200"/>
                </a:solidFill>
                <a:latin typeface="EQDQDS+MS-UIGothic"/>
                <a:cs typeface="EQDQDS+MS-UIGothic"/>
              </a:rPr>
              <a:t>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早泄的定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WUOPFV+VQCENR+MicrosoftYaHei-Bold"/>
                <a:cs typeface="WUOPFV+VQCEN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早泄是指在性行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早射精，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致无法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足性伴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侣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或无法控制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射精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的情况。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WUOPFV+VQCENR+MicrosoftYaHei-Bold"/>
                <a:cs typeface="WUOPFV+VQCENR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早泄通常表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性行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为时间过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短，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无法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足双方性需求，影响性生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活的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早泄的分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QDQDS+MS-UIGothic"/>
                <a:cs typeface="EQDQDS+MS-UIGothic"/>
              </a:rPr>
              <a:t>原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9A6930"/>
                </a:solidFill>
                <a:latin typeface="EQDQDS+MS-UIGothic"/>
                <a:cs typeface="EQDQDS+MS-UIGothic"/>
              </a:rPr>
              <a:t>性早泄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从初次性行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开始就出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早泄的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情况，可能与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、神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生理等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因素有关。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继发</a:t>
            </a:r>
            <a:r>
              <a:rPr sz="1550" spc="25">
                <a:solidFill>
                  <a:srgbClr val="9A6930"/>
                </a:solidFill>
                <a:latin typeface="EQDQDS+MS-UIGothic"/>
                <a:cs typeface="EQDQDS+MS-UIGothic"/>
              </a:rPr>
              <a:t>性早泄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在初次性行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正常的情况下，后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来出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早泄的情况，可能与心理、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境、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物等因素有关。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早泄的流行病学研究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早泄在男性中的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病率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高，但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具体的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病率因研究方法和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本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不同而有所差异。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早泄的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病年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分布广泛，可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生于青春期至老年期的各个年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早泄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男性的身心健康和性生活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面影响，同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家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庭和社会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来一定的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EQDQDS+MS-UIGothic"/>
                <a:cs typeface="EQDQDS+MS-UIGothic"/>
              </a:rPr>
              <a:t>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WUOPFV+VQCENR+MicrosoftYaHei-Bold"/>
                <a:cs typeface="WUOPFV+VQCEN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41039" y="280921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EQDQDS+MS-UIGothic"/>
                <a:cs typeface="EQDQDS+MS-UIGothic"/>
              </a:rPr>
              <a:t>早泄的病因与病理机制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心理因素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UOPFV+VQCENR+MicrosoftYaHei-Bold"/>
                <a:cs typeface="WUOPFV+VQCEN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UOPFV+VQCENR+MicrosoftYaHei-Bold"/>
                <a:cs typeface="WUOPFV+VQCEN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UOPFV+VQCENR+MicrosoftYaHei-Bold"/>
                <a:cs typeface="WUOPFV+VQCEN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EQDQDS+MS-UIGothic"/>
                <a:cs typeface="EQDQDS+MS-UIGothic"/>
              </a:rPr>
              <a:t>焦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虑</a:t>
            </a:r>
            <a:r>
              <a:rPr sz="2000" spc="25">
                <a:solidFill>
                  <a:srgbClr val="9A6930"/>
                </a:solidFill>
                <a:latin typeface="EQDQDS+MS-UIGothic"/>
                <a:cs typeface="EQDQDS+MS-UIGothic"/>
              </a:rPr>
              <a:t>和</a:t>
            </a:r>
            <a:r>
              <a:rPr sz="2000" spc="23">
                <a:solidFill>
                  <a:srgbClr val="9A6930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9A6930"/>
                </a:solidFill>
                <a:latin typeface="EQDQDS+MS-UIGothic"/>
                <a:cs typeface="EQDQDS+MS-UIGothic"/>
              </a:rPr>
              <a:t>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EQDQDS+MS-UIGothic"/>
                <a:cs typeface="EQDQDS+MS-UIGothic"/>
              </a:rPr>
              <a:t>性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经验</a:t>
            </a:r>
            <a:r>
              <a:rPr sz="2000" spc="25">
                <a:solidFill>
                  <a:srgbClr val="9A6930"/>
                </a:solidFill>
                <a:latin typeface="EQDQDS+MS-UIGothic"/>
                <a:cs typeface="EQDQDS+MS-UIGothic"/>
              </a:rPr>
              <a:t>与关系</a:t>
            </a:r>
            <a:r>
              <a:rPr sz="2000" spc="23">
                <a:solidFill>
                  <a:srgbClr val="9A6930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EQDQDS+MS-UIGothic"/>
                <a:cs typeface="EQDQDS+MS-UIGothic"/>
              </a:rPr>
              <a:t>性知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识</a:t>
            </a:r>
            <a:r>
              <a:rPr sz="2000" spc="23">
                <a:solidFill>
                  <a:srgbClr val="9A6930"/>
                </a:solidFill>
                <a:latin typeface="EQDQDS+MS-UIGothic"/>
                <a:cs typeface="EQDQDS+MS-UIGothic"/>
              </a:rPr>
              <a:t>缺乏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期的心理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力和焦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致早泄，因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为这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些情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状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会影响大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脑对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性刺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激的反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缺乏性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、不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意的性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关系或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去的性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都可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致早泄。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缺乏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性行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和性反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正确理解也可能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致早泄。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生殖系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尿道炎和尿道感染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些感染可能影响射精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程，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前列腺炎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早泄。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前列腺炎可能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致早泄，因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症会影响神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经传导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和荷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蒙平衡。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阴茎疾病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例如阴茎硬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症、包皮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过长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等，可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能影响性行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为过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程中的感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和刺激。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神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系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28110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EQDQDS+MS-UIGothic"/>
                <a:cs typeface="EQDQDS+MS-UIGothic"/>
              </a:rPr>
              <a:t>帕金森病和其他神</a:t>
            </a: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经</a:t>
            </a:r>
            <a:r>
              <a:rPr sz="1600">
                <a:solidFill>
                  <a:srgbClr val="9A6930"/>
                </a:solidFill>
                <a:latin typeface="EQDQDS+MS-UIGothic"/>
                <a:cs typeface="EQDQDS+MS-UIGothic"/>
              </a:rPr>
              <a:t>退行性疾病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UOPFV+VQCENR+MicrosoftYaHei-Bold"/>
                <a:cs typeface="WUOPFV+VQCENR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UOPFV+VQCENR+MicrosoftYaHei-Bold"/>
                <a:cs typeface="WUOPFV+VQCENR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WUOPFV+VQCENR+MicrosoftYaHei-Bold"/>
                <a:cs typeface="WUOPFV+VQCENR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些疾病可能影响神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经传导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致早泄。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EQDQDS+MS-UIGothic"/>
                <a:cs typeface="EQDQDS+MS-UIGothic"/>
              </a:rPr>
              <a:t>脊柱</a:t>
            </a: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损伤</a:t>
            </a:r>
            <a:r>
              <a:rPr sz="1600">
                <a:solidFill>
                  <a:srgbClr val="9A6930"/>
                </a:solidFill>
                <a:latin typeface="EQDQDS+MS-UIGothic"/>
                <a:cs typeface="EQDQDS+MS-UIGothic"/>
              </a:rPr>
              <a:t>或手</a:t>
            </a: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脊柱手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或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可能影响神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经传导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致早泄。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9A6930"/>
                </a:solidFill>
                <a:latin typeface="EQDQDS+MS-UIGothic"/>
                <a:cs typeface="EQDQDS+MS-UIGothic"/>
              </a:rPr>
              <a:t>物副作用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某些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物可能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经传导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，从而引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早泄。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其他因素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不良生活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荷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尔</a:t>
            </a:r>
            <a:r>
              <a:rPr sz="2300" spc="23">
                <a:solidFill>
                  <a:srgbClr val="9A6930"/>
                </a:solidFill>
                <a:latin typeface="EQDQDS+MS-UIGothic"/>
                <a:cs typeface="EQDQDS+MS-UIGothic"/>
              </a:rPr>
              <a:t>蒙失衡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肥胖和代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谢</a:t>
            </a: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疾病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酒、吸烟和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使用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物都可能影响性功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能，包括早泄。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例如睾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酮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水平低下，可能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影响性欲和性功能，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早泄。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肥胖和代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疾病如糖尿病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EQDQDS+MS-UIGothic"/>
                <a:cs typeface="EQDQDS+MS-UIGothic"/>
              </a:rPr>
              <a:t>等也可能与早泄有关。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WUOPFV+VQCENR+MicrosoftYaHei-Bold"/>
                <a:cs typeface="WUOPFV+VQCEN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2540" y="280921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EQDQDS+MS-UIGothic"/>
                <a:cs typeface="EQDQDS+MS-UIGothic"/>
              </a:rPr>
              <a:t>早泄的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诊</a:t>
            </a:r>
            <a:r>
              <a:rPr sz="4500">
                <a:solidFill>
                  <a:srgbClr val="603200"/>
                </a:solidFill>
                <a:latin typeface="EQDQDS+MS-UIGothic"/>
                <a:cs typeface="EQDQDS+MS-UIGothic"/>
              </a:rPr>
              <a:t>断与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评</a:t>
            </a:r>
            <a:r>
              <a:rPr sz="4500">
                <a:solidFill>
                  <a:srgbClr val="603200"/>
                </a:solidFill>
                <a:latin typeface="EQDQDS+MS-UIGothic"/>
                <a:cs typeface="EQDQDS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断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QDQDS+MS-UIGothic"/>
                <a:cs typeface="EQDQDS+MS-UIGothic"/>
              </a:rPr>
              <a:t>早泄的定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9A6930"/>
                </a:solidFill>
                <a:latin typeface="EQDQDS+MS-UIGothic"/>
                <a:cs typeface="EQDQDS+MS-UIGothic"/>
              </a:rPr>
              <a:t>断依据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99547" cy="3206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早泄是最常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的射精功能障碍，以性交之始即行排精，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甚至性交前即泄精，不能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行正常性生活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主要表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病率占成年男子的</a:t>
            </a:r>
            <a:r>
              <a:rPr sz="1350">
                <a:solidFill>
                  <a:srgbClr val="FFFFFF"/>
                </a:solidFill>
                <a:latin typeface="RQPRLA+MSSVGD+MicrosoftYaHei"/>
                <a:cs typeface="RQPRLA+MSSVGD+MicrosoftYaHei"/>
              </a:rPr>
              <a:t>1/3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以上。早泄的定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尚有争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通常以男性的射精潜伏期或女性在性交中达到性高潮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度来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价，如以男性在性交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失去控制射精的能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阴茎插入阴道之前或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刚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插入即射精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为标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准；或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以女性在性交中达到性高潮的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度少于</a:t>
            </a:r>
            <a:r>
              <a:rPr sz="1350">
                <a:solidFill>
                  <a:srgbClr val="FFFFFF"/>
                </a:solidFill>
                <a:latin typeface="RQPRLA+MSSVGD+MicrosoftYaHei"/>
                <a:cs typeface="RQPRLA+MSSVGD+MicrosoftYaHei"/>
              </a:rPr>
              <a:t>50%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为标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准来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早泄，但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些都未被普遍接受。因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男性的射精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潜伏期受年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、禁欲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时间长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短、身体状况、情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心理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等因素影响，女性性高潮的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EQDQDS+MS-UIGothic"/>
                <a:cs typeface="EQDQDS+MS-UIGothic"/>
              </a:rPr>
              <a:t>度亦存在个体差异。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32020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通常以男性的射精潜伏期或女性在性交中达到性高潮的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度来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价，如以男性在性交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失去控制射精的能力，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阴茎插入阴道之前或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刚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插入即射精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为标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准；或以女性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在性交中达到性高潮的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度少于</a:t>
            </a:r>
            <a:r>
              <a:rPr sz="1350">
                <a:solidFill>
                  <a:srgbClr val="4D3518"/>
                </a:solidFill>
                <a:latin typeface="RQPRLA+MSSVGD+MicrosoftYaHei"/>
                <a:cs typeface="RQPRLA+MSSVGD+MicrosoftYaHei"/>
              </a:rPr>
              <a:t>50%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为标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准来定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泄，但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些都未被普遍接受。因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男性的射精潜伏期受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年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、禁欲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时间长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短、身体状况、情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心理等因素影响，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女性性高潮的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生</a:t>
            </a:r>
            <a:r>
              <a:rPr sz="1350">
                <a:solidFill>
                  <a:srgbClr val="4D3518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4D3518"/>
                </a:solidFill>
                <a:latin typeface="EQDQDS+MS-UIGothic"/>
                <a:cs typeface="EQDQDS+MS-UIGothic"/>
              </a:rPr>
              <a:t>度亦存在个体差异。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A6930"/>
                </a:solidFill>
                <a:latin typeface="EQDQDS+MS-UIGothic"/>
                <a:cs typeface="EQDQDS+MS-UIGothic"/>
              </a:rPr>
              <a:t>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QDQDS+MS-UIGothic"/>
                <a:cs typeface="EQDQDS+MS-UIGothic"/>
              </a:rPr>
              <a:t>病史采集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9A6930"/>
                </a:solidFill>
                <a:latin typeface="EQDQDS+MS-UIGothic"/>
                <a:cs typeface="EQDQDS+MS-UIGothic"/>
              </a:rPr>
              <a:t>室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医生会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详细询问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患者的性生活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、健康状况、情感状况等，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以了解早泄的可能原因。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医生会根据具体情况安排相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室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，如前列腺液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、尿液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等，以排除其他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潜在的疾病。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QDQDS+MS-UIGothic"/>
                <a:cs typeface="EQDQDS+MS-UIGothic"/>
              </a:rPr>
              <a:t>体格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EQDQDS+MS-UIGothic"/>
                <a:cs typeface="EQDQDS+MS-UIGothic"/>
              </a:rPr>
              <a:t>心理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9A6930"/>
                </a:solidFill>
                <a:latin typeface="EQDQDS+MS-UIGothic"/>
                <a:cs typeface="EQDQDS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医生会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患者的生殖器官是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医生会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估患者的心理状况，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否存在异常，如包皮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过长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、前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了解是否存在焦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、抑郁等心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，以便制定相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的治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032000" y="567738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列腺炎等。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932669" y="6174592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EQDQDS+MS-UIGothic"/>
                <a:cs typeface="EQDQDS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https://d.book118.com/276145013132010054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EQDQDS+MS-UIGothic</vt:lpstr>
      <vt:lpstr>SimSun</vt:lpstr>
      <vt:lpstr>SRWHGE+FIOGEC+ArialMT</vt:lpstr>
      <vt:lpstr>Times New Roman</vt:lpstr>
      <vt:lpstr>WUOPFV+VQCENR+MicrosoftYaHei-Bold</vt:lpstr>
      <vt:lpstr>RQPRLA+MSSVGD+MicrosoftYaHei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2024-09-21T16:37:07.558</cp:lastPrinted>
  <dcterms:created xsi:type="dcterms:W3CDTF">2024-09-21T08:37:07Z</dcterms:created>
  <dcterms:modified xsi:type="dcterms:W3CDTF">2024-09-21T08:37:08Z</dcterms:modified>
</cp:coreProperties>
</file>