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AA0FC13-2771-4D9E-92A4-793DFAD07455}"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7.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6.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23" name="PlaceHolder 1"/>
          <p:cNvSpPr>
            <a:spLocks noGrp="1"/>
          </p:cNvSpPr>
          <p:nvPr>
            <p:ph type="sldImg"/>
          </p:nvPr>
        </p:nvSpPr>
        <p:spPr>
          <a:xfrm>
            <a:off x="685800" y="1143000"/>
            <a:ext cx="5486040" cy="3085920"/>
          </a:xfrm>
          <a:prstGeom prst="rect">
            <a:avLst/>
          </a:prstGeom>
          <a:ln w="0">
            <a:noFill/>
          </a:ln>
        </p:spPr>
      </p:sp>
      <p:sp>
        <p:nvSpPr>
          <p:cNvPr id="524"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25"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26" name="PlaceHolder 1"/>
          <p:cNvSpPr>
            <a:spLocks noGrp="1"/>
          </p:cNvSpPr>
          <p:nvPr>
            <p:ph type="sldImg"/>
          </p:nvPr>
        </p:nvSpPr>
        <p:spPr>
          <a:xfrm>
            <a:off x="685800" y="1143000"/>
            <a:ext cx="5486040" cy="3085920"/>
          </a:xfrm>
          <a:prstGeom prst="rect">
            <a:avLst/>
          </a:prstGeom>
          <a:ln w="0">
            <a:noFill/>
          </a:ln>
        </p:spPr>
      </p:sp>
      <p:sp>
        <p:nvSpPr>
          <p:cNvPr id="527"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28"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29" name="PlaceHolder 1"/>
          <p:cNvSpPr>
            <a:spLocks noGrp="1"/>
          </p:cNvSpPr>
          <p:nvPr>
            <p:ph type="sldImg"/>
          </p:nvPr>
        </p:nvSpPr>
        <p:spPr>
          <a:xfrm>
            <a:off x="685800" y="1143000"/>
            <a:ext cx="5486040" cy="3085920"/>
          </a:xfrm>
          <a:prstGeom prst="rect">
            <a:avLst/>
          </a:prstGeom>
          <a:ln w="0">
            <a:noFill/>
          </a:ln>
        </p:spPr>
      </p:sp>
      <p:sp>
        <p:nvSpPr>
          <p:cNvPr id="530"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31"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32" name="PlaceHolder 1"/>
          <p:cNvSpPr>
            <a:spLocks noGrp="1"/>
          </p:cNvSpPr>
          <p:nvPr>
            <p:ph type="sldImg"/>
          </p:nvPr>
        </p:nvSpPr>
        <p:spPr>
          <a:xfrm>
            <a:off x="685800" y="1143000"/>
            <a:ext cx="5486040" cy="3085920"/>
          </a:xfrm>
          <a:prstGeom prst="rect">
            <a:avLst/>
          </a:prstGeom>
          <a:ln w="0">
            <a:noFill/>
          </a:ln>
        </p:spPr>
      </p:sp>
      <p:sp>
        <p:nvSpPr>
          <p:cNvPr id="533"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34"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35" name="PlaceHolder 1"/>
          <p:cNvSpPr>
            <a:spLocks noGrp="1"/>
          </p:cNvSpPr>
          <p:nvPr>
            <p:ph type="sldImg"/>
          </p:nvPr>
        </p:nvSpPr>
        <p:spPr>
          <a:xfrm>
            <a:off x="685800" y="1143000"/>
            <a:ext cx="5486040" cy="3085920"/>
          </a:xfrm>
          <a:prstGeom prst="rect">
            <a:avLst/>
          </a:prstGeom>
          <a:ln w="0">
            <a:noFill/>
          </a:ln>
        </p:spPr>
      </p:sp>
      <p:sp>
        <p:nvSpPr>
          <p:cNvPr id="536"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37"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538" name="PlaceHolder 1"/>
          <p:cNvSpPr>
            <a:spLocks noGrp="1"/>
          </p:cNvSpPr>
          <p:nvPr>
            <p:ph type="sldImg"/>
          </p:nvPr>
        </p:nvSpPr>
        <p:spPr>
          <a:xfrm>
            <a:off x="685800" y="1143000"/>
            <a:ext cx="5486040" cy="3085920"/>
          </a:xfrm>
          <a:prstGeom prst="rect">
            <a:avLst/>
          </a:prstGeom>
          <a:ln w="0">
            <a:noFill/>
          </a:ln>
        </p:spPr>
      </p:sp>
      <p:sp>
        <p:nvSpPr>
          <p:cNvPr id="539" name="PlaceHolder 2"/>
          <p:cNvSpPr>
            <a:spLocks noGrp="1"/>
          </p:cNvSpPr>
          <p:nvPr>
            <p:ph type="body" idx="43"/>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540" name="PlaceHolder 3"/>
          <p:cNvSpPr>
            <a:spLocks noGrp="1"/>
          </p:cNvSpPr>
          <p:nvPr>
            <p:ph type="sldNum" idx="42"/>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F65FA63-9509-4F40-93A2-DA341F9A965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F4271A-796F-4E5A-8528-04E271A3683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AF7DC4-F591-4C66-8B4E-D0961E7787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0C31585-34E6-4195-B7EB-88068DD67B3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73E6066-A6F0-4C52-81B5-A04181AFDA9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2B6F6B-2971-4740-836E-A2BEF624379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1FF55C-7D26-4912-B94B-432C5AA70F9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F82DE1-32E2-4456-ADF5-19FE5E4C75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A19C8FC-B84D-4B26-9969-5273B6A282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CF00B9-7430-4974-ADD3-1CA3FDE05D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00572F-511B-422C-BC4D-5ADECB8F28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BD54544F-9688-4D6B-BD24-D28A18860495}"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451AB824-9F08-4D92-9CDF-08BC53BEE870}"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2.png" /><Relationship Id="rId4" Type="http://schemas.openxmlformats.org/officeDocument/2006/relationships/image" Target="../media/image5.png" /><Relationship Id="rId5" Type="http://schemas.openxmlformats.org/officeDocument/2006/relationships/image" Target="../media/image1.png" /><Relationship Id="rId6" Type="http://schemas.openxmlformats.org/officeDocument/2006/relationships/image" Target="../media/image4.png" /><Relationship Id="rId7" Type="http://schemas.openxmlformats.org/officeDocument/2006/relationships/image" Target="../media/image7.png" /><Relationship Id="rId8"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1.png" /><Relationship Id="rId4" Type="http://schemas.openxmlformats.org/officeDocument/2006/relationships/image" Target="../media/image2.png" /><Relationship Id="rId5" Type="http://schemas.openxmlformats.org/officeDocument/2006/relationships/image" Target="../media/image3.png" /><Relationship Id="rId6" Type="http://schemas.openxmlformats.org/officeDocument/2006/relationships/image" Target="../media/image4.png" /><Relationship Id="rId7" Type="http://schemas.openxmlformats.org/officeDocument/2006/relationships/image" Target="../media/image5.png" /><Relationship Id="rId8"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2.png" /><Relationship Id="rId4" Type="http://schemas.openxmlformats.org/officeDocument/2006/relationships/image" Target="../media/image5.png" /><Relationship Id="rId5" Type="http://schemas.openxmlformats.org/officeDocument/2006/relationships/image" Target="../media/image1.png" /><Relationship Id="rId6" Type="http://schemas.openxmlformats.org/officeDocument/2006/relationships/image" Target="../media/image4.png" /><Relationship Id="rId7" Type="http://schemas.openxmlformats.org/officeDocument/2006/relationships/image" Target="../media/image7.png" /><Relationship Id="rId8"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1.png" /><Relationship Id="rId4" Type="http://schemas.openxmlformats.org/officeDocument/2006/relationships/image" Target="../media/image2.png" /><Relationship Id="rId5" Type="http://schemas.openxmlformats.org/officeDocument/2006/relationships/image" Target="../media/image3.png" /><Relationship Id="rId6" Type="http://schemas.openxmlformats.org/officeDocument/2006/relationships/image" Target="../media/image4.png" /><Relationship Id="rId7" Type="http://schemas.openxmlformats.org/officeDocument/2006/relationships/image" Target="../media/image5.png" /><Relationship Id="rId8"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6.xml" /><Relationship Id="rId3" Type="http://schemas.openxmlformats.org/officeDocument/2006/relationships/image" Target="../media/image2.png" /><Relationship Id="rId4" Type="http://schemas.openxmlformats.org/officeDocument/2006/relationships/image" Target="../media/image5.png" /><Relationship Id="rId5" Type="http://schemas.openxmlformats.org/officeDocument/2006/relationships/image" Target="../media/image1.png" /><Relationship Id="rId6" Type="http://schemas.openxmlformats.org/officeDocument/2006/relationships/image" Target="../media/image4.png" /><Relationship Id="rId7" Type="http://schemas.openxmlformats.org/officeDocument/2006/relationships/image" Target="../media/image7.png" /><Relationship Id="rId8"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 Id="rId3" Type="http://schemas.openxmlformats.org/officeDocument/2006/relationships/image" Target="../media/image2.png" /><Relationship Id="rId4" Type="http://schemas.openxmlformats.org/officeDocument/2006/relationships/image" Target="../media/image3.png" /><Relationship Id="rId5" Type="http://schemas.openxmlformats.org/officeDocument/2006/relationships/image" Target="../media/image4.png" /><Relationship Id="rId6" Type="http://schemas.openxmlformats.org/officeDocument/2006/relationships/image" Target="../media/image5.png" /><Relationship Id="rId7" Type="http://schemas.openxmlformats.org/officeDocument/2006/relationships/image" Target="../media/image6.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6152044122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72" name="组合 26"/>
          <p:cNvGrpSpPr/>
          <p:nvPr/>
        </p:nvGrpSpPr>
        <p:grpSpPr>
          <a:xfrm>
            <a:off x="360" y="0"/>
            <a:ext cx="12191040" cy="6858000"/>
            <a:chOff x="360" y="0"/>
            <a:chExt cx="12191040" cy="6858000"/>
          </a:xfrm>
        </p:grpSpPr>
        <p:pic>
          <p:nvPicPr>
            <p:cNvPr id="73"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74"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75" name="PlaceHolder 1"/>
          <p:cNvSpPr>
            <a:spLocks noGrp="1"/>
          </p:cNvSpPr>
          <p:nvPr>
            <p:ph type="title"/>
          </p:nvPr>
        </p:nvSpPr>
        <p:spPr>
          <a:xfrm>
            <a:off x="984240" y="0"/>
            <a:ext cx="9798840" cy="289008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医院安全事故应急预案培训实例解析</a:t>
            </a:r>
            <a:endParaRPr lang="en-US" sz="6000" b="0" strike="noStrike" spc="-1">
              <a:solidFill>
                <a:schemeClr val="dk1"/>
              </a:solidFill>
              <a:latin typeface="Arial"/>
            </a:endParaRPr>
          </a:p>
        </p:txBody>
      </p:sp>
      <p:sp>
        <p:nvSpPr>
          <p:cNvPr id="76" name="PlaceHolder 2"/>
          <p:cNvSpPr>
            <a:spLocks noGrp="1"/>
          </p:cNvSpPr>
          <p:nvPr>
            <p:ph type="subTitle" idx="4"/>
          </p:nvPr>
        </p:nvSpPr>
        <p:spPr>
          <a:xfrm>
            <a:off x="1198800" y="3535560"/>
            <a:ext cx="472680" cy="227520"/>
          </a:xfrm>
          <a:prstGeom prst="rect">
            <a:avLst/>
          </a:prstGeom>
          <a:noFill/>
          <a:ln w="0">
            <a:noFill/>
          </a:ln>
        </p:spPr>
        <p:txBody>
          <a:bodyPr lIns="90000" tIns="46800" rIns="90000" bIns="46800" anchor="t">
            <a:normAutofit fontScale="37485"/>
          </a:bodyPr>
          <a:lstStyle/>
          <a:p>
            <a:pPr indent="0" algn="ctr" defTabSz="914400">
              <a:lnSpc>
                <a:spcPct val="110000"/>
              </a:lnSpc>
              <a:spcAft>
                <a:spcPts val="1001"/>
              </a:spcAft>
              <a:buNone/>
              <a:tabLst>
                <a:tab pos="0"/>
              </a:tabLst>
            </a:pPr>
            <a:r>
              <a:rPr lang="en-US" sz="2400" b="0" strike="noStrike" spc="199">
                <a:solidFill>
                  <a:schemeClr val="dk1"/>
                </a:solidFill>
                <a:latin typeface="Arial"/>
                <a:ea typeface="微软雅黑"/>
              </a:rPr>
              <a:t> </a:t>
            </a:r>
            <a:endParaRPr lang="en-US" sz="2400" b="0" strike="noStrike" spc="-1">
              <a:solidFill>
                <a:srgbClr val="000000"/>
              </a:solidFill>
              <a:latin typeface="Arial"/>
            </a:endParaRPr>
          </a:p>
        </p:txBody>
      </p:sp>
      <p:sp>
        <p:nvSpPr>
          <p:cNvPr id="77" name="文本框 3"/>
          <p:cNvSpPr/>
          <p:nvPr/>
        </p:nvSpPr>
        <p:spPr>
          <a:xfrm>
            <a:off x="2902680" y="4439880"/>
            <a:ext cx="5962320" cy="4136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en-US" sz="1800" b="0" strike="noStrike" spc="-1">
                <a:solidFill>
                  <a:schemeClr val="dk1"/>
                </a:solidFill>
                <a:latin typeface="Arial"/>
                <a:ea typeface="微软雅黑"/>
              </a:rPr>
              <a:t>  </a:t>
            </a:r>
            <a:r>
              <a:rPr lang="zh-CN" sz="1800" b="0" strike="noStrike" spc="-1">
                <a:solidFill>
                  <a:schemeClr val="dk1"/>
                </a:solidFill>
                <a:latin typeface="Arial"/>
                <a:ea typeface="微软雅黑"/>
              </a:rPr>
              <a:t>汇报人：魏老师                                              </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pic>
        <p:nvPicPr>
          <p:cNvPr id="78" name="图片 22"/>
          <p:cNvPicPr/>
          <p:nvPr/>
        </p:nvPicPr>
        <p:blipFill>
          <a:blip r:embed="rId3"/>
          <a:srcRect l="19237" t="10197"/>
          <a:stretch>
            <a:fillRect/>
          </a:stretch>
        </p:blipFill>
        <p:spPr>
          <a:xfrm>
            <a:off x="0" y="0"/>
            <a:ext cx="514440" cy="929880"/>
          </a:xfrm>
          <a:prstGeom prst="rect">
            <a:avLst/>
          </a:prstGeom>
          <a:ln w="0">
            <a:noFill/>
          </a:ln>
        </p:spPr>
      </p:pic>
      <p:pic>
        <p:nvPicPr>
          <p:cNvPr id="79" name="图片 23"/>
          <p:cNvPicPr/>
          <p:nvPr/>
        </p:nvPicPr>
        <p:blipFill>
          <a:blip r:embed="rId4"/>
          <a:srcRect l="55284"/>
          <a:stretch>
            <a:fillRect/>
          </a:stretch>
        </p:blipFill>
        <p:spPr>
          <a:xfrm>
            <a:off x="0" y="625680"/>
            <a:ext cx="426600" cy="1140840"/>
          </a:xfrm>
          <a:prstGeom prst="rect">
            <a:avLst/>
          </a:prstGeom>
          <a:ln w="0">
            <a:noFill/>
          </a:ln>
        </p:spPr>
      </p:pic>
      <p:pic>
        <p:nvPicPr>
          <p:cNvPr id="80" name="图片 7"/>
          <p:cNvPicPr/>
          <p:nvPr/>
        </p:nvPicPr>
        <p:blipFill>
          <a:blip r:embed="rId5"/>
          <a:srcRect t="23379" r="-3045"/>
          <a:stretch>
            <a:fillRect/>
          </a:stretch>
        </p:blipFill>
        <p:spPr>
          <a:xfrm>
            <a:off x="8933040" y="0"/>
            <a:ext cx="1378440" cy="1427400"/>
          </a:xfrm>
          <a:prstGeom prst="rect">
            <a:avLst/>
          </a:prstGeom>
          <a:ln w="0">
            <a:noFill/>
          </a:ln>
        </p:spPr>
      </p:pic>
      <p:pic>
        <p:nvPicPr>
          <p:cNvPr id="81" name="图片 6"/>
          <p:cNvPicPr/>
          <p:nvPr/>
        </p:nvPicPr>
        <p:blipFill>
          <a:blip r:embed="rId6"/>
          <a:srcRect t="10754"/>
          <a:stretch>
            <a:fillRect/>
          </a:stretch>
        </p:blipFill>
        <p:spPr>
          <a:xfrm>
            <a:off x="8476200" y="0"/>
            <a:ext cx="589680" cy="1017000"/>
          </a:xfrm>
          <a:prstGeom prst="rect">
            <a:avLst/>
          </a:prstGeom>
          <a:ln w="0">
            <a:noFill/>
          </a:ln>
        </p:spPr>
      </p:pic>
      <p:pic>
        <p:nvPicPr>
          <p:cNvPr id="82"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78"/>
                                        </p:tgtEl>
                                        <p:attrNameLst>
                                          <p:attrName>style.visibility</p:attrName>
                                        </p:attrNameLst>
                                      </p:cBhvr>
                                      <p:to>
                                        <p:strVal val="visible"/>
                                      </p:to>
                                    </p:set>
                                    <p:animEffect transition="in" filter="wipe(left)">
                                      <p:cBhvr additive="repl">
                                        <p:cTn id="7" dur="500"/>
                                        <p:tgtEl>
                                          <p:spTgt spid="78"/>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79"/>
                                        </p:tgtEl>
                                        <p:attrNameLst>
                                          <p:attrName>style.visibility</p:attrName>
                                        </p:attrNameLst>
                                      </p:cBhvr>
                                      <p:to>
                                        <p:strVal val="visible"/>
                                      </p:to>
                                    </p:set>
                                    <p:animEffect transition="in" filter="wipe(left)">
                                      <p:cBhvr additive="repl">
                                        <p:cTn id="10" dur="500"/>
                                        <p:tgtEl>
                                          <p:spTgt spid="79"/>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80"/>
                                        </p:tgtEl>
                                        <p:attrNameLst>
                                          <p:attrName>style.visibility</p:attrName>
                                        </p:attrNameLst>
                                      </p:cBhvr>
                                      <p:to>
                                        <p:strVal val="visible"/>
                                      </p:to>
                                    </p:set>
                                    <p:animEffect transition="in" filter="wipe(left)">
                                      <p:cBhvr additive="repl">
                                        <p:cTn id="13" dur="500"/>
                                        <p:tgtEl>
                                          <p:spTgt spid="80"/>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81"/>
                                        </p:tgtEl>
                                        <p:attrNameLst>
                                          <p:attrName>style.visibility</p:attrName>
                                        </p:attrNameLst>
                                      </p:cBhvr>
                                      <p:to>
                                        <p:strVal val="visible"/>
                                      </p:to>
                                    </p:set>
                                    <p:animEffect transition="in" filter="wipe(left)">
                                      <p:cBhvr additive="repl">
                                        <p:cTn id="16" dur="500"/>
                                        <p:tgtEl>
                                          <p:spTgt spid="81"/>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82"/>
                                        </p:tgtEl>
                                        <p:attrNameLst>
                                          <p:attrName>style.visibility</p:attrName>
                                        </p:attrNameLst>
                                      </p:cBhvr>
                                      <p:to>
                                        <p:strVal val="visible"/>
                                      </p:to>
                                    </p:set>
                                    <p:animEffect transition="in" filter="wipe(left)">
                                      <p:cBhvr additive="repl">
                                        <p:cTn id="19" dur="500"/>
                                        <p:tgtEl>
                                          <p:spTgt spid="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3" name="图片 99"/>
          <p:cNvPicPr/>
          <p:nvPr/>
        </p:nvPicPr>
        <p:blipFill>
          <a:blip r:embed="rId3"/>
          <a:srcRect l="19237" t="-13998" b="0"/>
          <a:stretch>
            <a:fillRect/>
          </a:stretch>
        </p:blipFill>
        <p:spPr>
          <a:xfrm>
            <a:off x="0" y="234000"/>
            <a:ext cx="866880" cy="1988280"/>
          </a:xfrm>
          <a:prstGeom prst="rect">
            <a:avLst/>
          </a:prstGeom>
          <a:ln w="0">
            <a:noFill/>
          </a:ln>
        </p:spPr>
      </p:pic>
      <p:sp>
        <p:nvSpPr>
          <p:cNvPr id="84"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目录</a:t>
            </a:r>
            <a:endParaRPr lang="en-US" sz="3600" b="0" strike="noStrike" spc="-1">
              <a:solidFill>
                <a:schemeClr val="dk1"/>
              </a:solidFill>
              <a:latin typeface="Arial"/>
            </a:endParaRPr>
          </a:p>
        </p:txBody>
      </p:sp>
      <p:sp>
        <p:nvSpPr>
          <p:cNvPr id="85"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1</a:t>
            </a:r>
            <a:r>
              <a:rPr lang="zh-CN" sz="2400" b="0" strike="noStrike" spc="-1">
                <a:solidFill>
                  <a:schemeClr val="dk1"/>
                </a:solidFill>
                <a:latin typeface="微软雅黑"/>
                <a:ea typeface="微软雅黑"/>
              </a:rPr>
              <a:t>章  简介</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2</a:t>
            </a:r>
            <a:r>
              <a:rPr lang="zh-CN" sz="2400" b="0" strike="noStrike" spc="-1">
                <a:solidFill>
                  <a:schemeClr val="dk1"/>
                </a:solidFill>
                <a:latin typeface="微软雅黑"/>
                <a:ea typeface="微软雅黑"/>
              </a:rPr>
              <a:t>章  医院安全事故应急预案的制定</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3</a:t>
            </a:r>
            <a:r>
              <a:rPr lang="zh-CN" sz="2400" b="0" strike="noStrike" spc="-1">
                <a:solidFill>
                  <a:schemeClr val="dk1"/>
                </a:solidFill>
                <a:latin typeface="微软雅黑"/>
                <a:ea typeface="微软雅黑"/>
              </a:rPr>
              <a:t>章  医院安全事故应急预案的培训</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4</a:t>
            </a:r>
            <a:r>
              <a:rPr lang="zh-CN" sz="2400" b="0" strike="noStrike" spc="-1">
                <a:solidFill>
                  <a:schemeClr val="dk1"/>
                </a:solidFill>
                <a:latin typeface="微软雅黑"/>
                <a:ea typeface="微软雅黑"/>
              </a:rPr>
              <a:t>章  医院安全事故应急预案的执行</a:t>
            </a:r>
            <a:endParaRPr lang="en-US" sz="2400" b="0" strike="noStrike" spc="-1">
              <a:solidFill>
                <a:srgbClr val="000000"/>
              </a:solidFill>
              <a:latin typeface="Arial"/>
            </a:endParaRPr>
          </a:p>
          <a:p>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5</a:t>
            </a:r>
            <a:r>
              <a:rPr lang="zh-CN" sz="2400" b="0" strike="noStrike" spc="-1">
                <a:solidFill>
                  <a:schemeClr val="dk1"/>
                </a:solidFill>
                <a:latin typeface="微软雅黑"/>
                <a:ea typeface="微软雅黑"/>
              </a:rPr>
              <a:t>章  医院安全事故应急预案的评估</a:t>
            </a:r>
            <a:endParaRPr lang="en-US" sz="2400" b="0" strike="noStrike" spc="-1">
              <a:solidFill>
                <a:srgbClr val="000000"/>
              </a:solidFill>
              <a:latin typeface="Arial"/>
            </a:endParaRPr>
          </a:p>
          <a:p>
            <a:pPr defTabSz="914400">
              <a:lnSpc>
                <a:spcPct val="100000"/>
              </a:lnSpc>
            </a:pPr>
            <a:r>
              <a:rPr lang="zh-CN" sz="2400" b="0" strike="noStrike" spc="-1">
                <a:solidFill>
                  <a:schemeClr val="dk1"/>
                </a:solidFill>
                <a:latin typeface="微软雅黑"/>
                <a:ea typeface="微软雅黑"/>
              </a:rPr>
              <a:t>第</a:t>
            </a:r>
            <a:r>
              <a:rPr lang="en-US" sz="2400" b="0" strike="noStrike" spc="-1">
                <a:solidFill>
                  <a:schemeClr val="dk1"/>
                </a:solidFill>
                <a:latin typeface="微软雅黑"/>
                <a:ea typeface="微软雅黑"/>
              </a:rPr>
              <a:t>6</a:t>
            </a:r>
            <a:r>
              <a:rPr lang="zh-CN" sz="2400" b="0" strike="noStrike" spc="-1">
                <a:solidFill>
                  <a:schemeClr val="dk1"/>
                </a:solidFill>
                <a:latin typeface="微软雅黑"/>
                <a:ea typeface="微软雅黑"/>
              </a:rPr>
              <a:t>章  总结</a:t>
            </a:r>
            <a:endParaRPr lang="en-US" sz="2400" b="0" strike="noStrike" spc="-1">
              <a:solidFill>
                <a:srgbClr val="000000"/>
              </a:solidFill>
              <a:latin typeface="Arial"/>
            </a:endParaRPr>
          </a:p>
        </p:txBody>
      </p:sp>
      <p:pic>
        <p:nvPicPr>
          <p:cNvPr id="86" name="图片 100"/>
          <p:cNvPicPr/>
          <p:nvPr/>
        </p:nvPicPr>
        <p:blipFill>
          <a:blip r:embed="rId4"/>
          <a:srcRect l="55284"/>
          <a:stretch>
            <a:fillRect/>
          </a:stretch>
        </p:blipFill>
        <p:spPr>
          <a:xfrm>
            <a:off x="0" y="1634400"/>
            <a:ext cx="439920" cy="1176120"/>
          </a:xfrm>
          <a:prstGeom prst="rect">
            <a:avLst/>
          </a:prstGeom>
          <a:ln w="0">
            <a:noFill/>
          </a:ln>
        </p:spPr>
      </p:pic>
      <p:pic>
        <p:nvPicPr>
          <p:cNvPr id="87" name="图片 97"/>
          <p:cNvPicPr/>
          <p:nvPr/>
        </p:nvPicPr>
        <p:blipFill>
          <a:blip r:embed="rId5"/>
          <a:srcRect t="23379" r="-3045"/>
          <a:stretch>
            <a:fillRect/>
          </a:stretch>
        </p:blipFill>
        <p:spPr>
          <a:xfrm>
            <a:off x="8933040" y="0"/>
            <a:ext cx="1378440" cy="1427400"/>
          </a:xfrm>
          <a:prstGeom prst="rect">
            <a:avLst/>
          </a:prstGeom>
          <a:ln w="0">
            <a:noFill/>
          </a:ln>
        </p:spPr>
      </p:pic>
      <p:pic>
        <p:nvPicPr>
          <p:cNvPr id="88" name="图片 98"/>
          <p:cNvPicPr/>
          <p:nvPr/>
        </p:nvPicPr>
        <p:blipFill>
          <a:blip r:embed="rId6"/>
          <a:srcRect t="10754"/>
          <a:stretch>
            <a:fillRect/>
          </a:stretch>
        </p:blipFill>
        <p:spPr>
          <a:xfrm>
            <a:off x="8476200" y="0"/>
            <a:ext cx="589680" cy="1017000"/>
          </a:xfrm>
          <a:prstGeom prst="rect">
            <a:avLst/>
          </a:prstGeom>
          <a:ln w="0">
            <a:noFill/>
          </a:ln>
        </p:spPr>
      </p:pic>
      <p:pic>
        <p:nvPicPr>
          <p:cNvPr id="89" name="图片 101"/>
          <p:cNvPicPr/>
          <p:nvPr/>
        </p:nvPicPr>
        <p:blipFill>
          <a:blip r:embed="rId7"/>
          <a:srcRect l="-17859" t="39048" r="3094" b="4844"/>
          <a:stretch>
            <a:fillRect/>
          </a:stretch>
        </p:blipFill>
        <p:spPr>
          <a:xfrm>
            <a:off x="10496520" y="0"/>
            <a:ext cx="1695240" cy="1244520"/>
          </a:xfrm>
          <a:prstGeom prst="rect">
            <a:avLst/>
          </a:prstGeom>
          <a:ln w="0">
            <a:noFill/>
          </a:ln>
        </p:spPr>
      </p:pic>
      <p:grpSp>
        <p:nvGrpSpPr>
          <p:cNvPr id="90" name="组合 109"/>
          <p:cNvGrpSpPr/>
          <p:nvPr/>
        </p:nvGrpSpPr>
        <p:grpSpPr>
          <a:xfrm>
            <a:off x="0" y="6624000"/>
            <a:ext cx="12191760" cy="0"/>
            <a:chOff x="0" y="6624000"/>
            <a:chExt cx="12191760" cy="0"/>
          </a:xfrm>
        </p:grpSpPr>
        <p:cxnSp>
          <p:nvCxnSpPr>
            <p:cNvPr id="91" name="直接连接符 103"/>
            <p:cNvCxnSpPr/>
            <p:nvPr/>
          </p:nvCxnSpPr>
          <p:spPr>
            <a:xfrm>
              <a:off x="0" y="6624000"/>
              <a:ext cx="12192120" cy="360"/>
            </a:xfrm>
            <a:prstGeom prst="straightConnector1">
              <a:avLst/>
            </a:prstGeom>
            <a:ln w="38100">
              <a:solidFill>
                <a:srgbClr val="4874CB"/>
              </a:solidFill>
            </a:ln>
          </p:spPr>
        </p:cxnSp>
        <p:cxnSp>
          <p:nvCxnSpPr>
            <p:cNvPr id="92" name="直接连接符 106"/>
            <p:cNvCxnSpPr/>
            <p:nvPr/>
          </p:nvCxnSpPr>
          <p:spPr>
            <a:xfrm>
              <a:off x="9756000" y="6624000"/>
              <a:ext cx="2139480" cy="360"/>
            </a:xfrm>
            <a:prstGeom prst="straightConnector1">
              <a:avLst/>
            </a:prstGeom>
            <a:ln w="76200">
              <a:solidFill>
                <a:srgbClr val="4874CB"/>
              </a:solidFill>
            </a:ln>
          </p:spPr>
        </p:cxnSp>
      </p:gr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87"/>
                                        </p:tgtEl>
                                        <p:attrNameLst>
                                          <p:attrName>style.visibility</p:attrName>
                                        </p:attrNameLst>
                                      </p:cBhvr>
                                      <p:to>
                                        <p:strVal val="visible"/>
                                      </p:to>
                                    </p:set>
                                    <p:animEffect transition="in" filter="wipe(left)">
                                      <p:cBhvr additive="repl">
                                        <p:cTn id="7" dur="500"/>
                                        <p:tgtEl>
                                          <p:spTgt spid="87"/>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88"/>
                                        </p:tgtEl>
                                        <p:attrNameLst>
                                          <p:attrName>style.visibility</p:attrName>
                                        </p:attrNameLst>
                                      </p:cBhvr>
                                      <p:to>
                                        <p:strVal val="visible"/>
                                      </p:to>
                                    </p:set>
                                    <p:animEffect transition="in" filter="wipe(left)">
                                      <p:cBhvr additive="repl">
                                        <p:cTn id="10" dur="500"/>
                                        <p:tgtEl>
                                          <p:spTgt spid="88"/>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83"/>
                                        </p:tgtEl>
                                        <p:attrNameLst>
                                          <p:attrName>style.visibility</p:attrName>
                                        </p:attrNameLst>
                                      </p:cBhvr>
                                      <p:to>
                                        <p:strVal val="visible"/>
                                      </p:to>
                                    </p:set>
                                    <p:animEffect transition="in" filter="wipe(left)">
                                      <p:cBhvr additive="repl">
                                        <p:cTn id="13" dur="500"/>
                                        <p:tgtEl>
                                          <p:spTgt spid="83"/>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86"/>
                                        </p:tgtEl>
                                        <p:attrNameLst>
                                          <p:attrName>style.visibility</p:attrName>
                                        </p:attrNameLst>
                                      </p:cBhvr>
                                      <p:to>
                                        <p:strVal val="visible"/>
                                      </p:to>
                                    </p:set>
                                    <p:animEffect transition="in" filter="wipe(left)">
                                      <p:cBhvr additive="repl">
                                        <p:cTn id="16" dur="500"/>
                                        <p:tgtEl>
                                          <p:spTgt spid="86"/>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89"/>
                                        </p:tgtEl>
                                        <p:attrNameLst>
                                          <p:attrName>style.visibility</p:attrName>
                                        </p:attrNameLst>
                                      </p:cBhvr>
                                      <p:to>
                                        <p:strVal val="visible"/>
                                      </p:to>
                                    </p:set>
                                    <p:animEffect transition="in" filter="wipe(left)">
                                      <p:cBhvr additive="repl">
                                        <p:cTn id="19" dur="500"/>
                                        <p:tgtEl>
                                          <p:spTgt spid="8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93" name="图片 12"/>
          <p:cNvPicPr/>
          <p:nvPr/>
        </p:nvPicPr>
        <p:blipFill>
          <a:blip r:embed="rId3"/>
          <a:stretch>
            <a:fillRect/>
          </a:stretch>
        </p:blipFill>
        <p:spPr>
          <a:xfrm rot="6156000">
            <a:off x="11461320" y="-1101240"/>
            <a:ext cx="1066320" cy="1733040"/>
          </a:xfrm>
          <a:prstGeom prst="rect">
            <a:avLst/>
          </a:prstGeom>
          <a:ln w="0">
            <a:noFill/>
          </a:ln>
        </p:spPr>
      </p:pic>
      <p:pic>
        <p:nvPicPr>
          <p:cNvPr id="94" name="图片 22"/>
          <p:cNvPicPr/>
          <p:nvPr/>
        </p:nvPicPr>
        <p:blipFill>
          <a:blip r:embed="rId4"/>
          <a:stretch>
            <a:fillRect/>
          </a:stretch>
        </p:blipFill>
        <p:spPr>
          <a:xfrm rot="3960600">
            <a:off x="11266560" y="-218880"/>
            <a:ext cx="961560" cy="2219040"/>
          </a:xfrm>
          <a:prstGeom prst="rect">
            <a:avLst/>
          </a:prstGeom>
          <a:ln w="0">
            <a:noFill/>
          </a:ln>
        </p:spPr>
      </p:pic>
      <p:pic>
        <p:nvPicPr>
          <p:cNvPr id="95" name="图片 4"/>
          <p:cNvPicPr/>
          <p:nvPr/>
        </p:nvPicPr>
        <p:blipFill>
          <a:blip r:embed="rId5"/>
          <a:srcRect t="5443" r="7326"/>
          <a:stretch>
            <a:fillRect/>
          </a:stretch>
        </p:blipFill>
        <p:spPr>
          <a:xfrm rot="10800000">
            <a:off x="360" y="780120"/>
            <a:ext cx="4939560" cy="6077880"/>
          </a:xfrm>
          <a:prstGeom prst="rect">
            <a:avLst/>
          </a:prstGeom>
          <a:ln w="0">
            <a:noFill/>
          </a:ln>
        </p:spPr>
      </p:pic>
      <p:pic>
        <p:nvPicPr>
          <p:cNvPr id="96" name="图片 14"/>
          <p:cNvPicPr/>
          <p:nvPr/>
        </p:nvPicPr>
        <p:blipFill>
          <a:blip r:embed="rId6"/>
          <a:stretch>
            <a:fillRect/>
          </a:stretch>
        </p:blipFill>
        <p:spPr>
          <a:xfrm>
            <a:off x="11670480" y="474840"/>
            <a:ext cx="1584000" cy="2206080"/>
          </a:xfrm>
          <a:prstGeom prst="rect">
            <a:avLst/>
          </a:prstGeom>
          <a:ln w="0">
            <a:noFill/>
          </a:ln>
        </p:spPr>
      </p:pic>
      <p:pic>
        <p:nvPicPr>
          <p:cNvPr id="97" name="图片 18"/>
          <p:cNvPicPr/>
          <p:nvPr/>
        </p:nvPicPr>
        <p:blipFill>
          <a:blip r:embed="rId7"/>
          <a:stretch>
            <a:fillRect/>
          </a:stretch>
        </p:blipFill>
        <p:spPr>
          <a:xfrm rot="19285800">
            <a:off x="11289600" y="968760"/>
            <a:ext cx="914400" cy="552960"/>
          </a:xfrm>
          <a:prstGeom prst="rect">
            <a:avLst/>
          </a:prstGeom>
          <a:ln w="0">
            <a:noFill/>
          </a:ln>
        </p:spPr>
      </p:pic>
      <p:pic>
        <p:nvPicPr>
          <p:cNvPr id="98" name="图片 20"/>
          <p:cNvPicPr/>
          <p:nvPr/>
        </p:nvPicPr>
        <p:blipFill>
          <a:blip r:embed="rId8"/>
          <a:stretch>
            <a:fillRect/>
          </a:stretch>
        </p:blipFill>
        <p:spPr>
          <a:xfrm>
            <a:off x="-135360" y="-385920"/>
            <a:ext cx="1076040" cy="1285560"/>
          </a:xfrm>
          <a:prstGeom prst="rect">
            <a:avLst/>
          </a:prstGeom>
          <a:ln w="0">
            <a:noFill/>
          </a:ln>
        </p:spPr>
      </p:pic>
      <p:sp>
        <p:nvSpPr>
          <p:cNvPr id="99"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100"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1</a:t>
            </a:r>
            <a:r>
              <a:rPr lang="zh-CN" sz="3600" b="1" strike="noStrike" spc="299">
                <a:solidFill>
                  <a:schemeClr val="dk1"/>
                </a:solidFill>
                <a:latin typeface="Arial"/>
                <a:ea typeface="微软雅黑"/>
              </a:rPr>
              <a:t>章 简介</a:t>
            </a:r>
            <a:endParaRPr lang="en-US" sz="3600" b="0" strike="noStrike" spc="-1">
              <a:solidFill>
                <a:schemeClr val="dk1"/>
              </a:solidFill>
              <a:latin typeface="Arial"/>
            </a:endParaRPr>
          </a:p>
        </p:txBody>
      </p:sp>
      <p:sp>
        <p:nvSpPr>
          <p:cNvPr id="101"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03"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医院安全事故应急预案的定义</a:t>
            </a:r>
            <a:endParaRPr lang="en-US" sz="2800" b="0" strike="noStrike" spc="-1">
              <a:solidFill>
                <a:srgbClr val="000000"/>
              </a:solidFill>
              <a:latin typeface="Arial"/>
            </a:endParaRPr>
          </a:p>
        </p:txBody>
      </p:sp>
      <p:sp>
        <p:nvSpPr>
          <p:cNvPr id="104"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医院安全事故应急预案是为了有效处置医院内发生的各类安全事故而制定的行动方案。其中包括各种突发事件的应急响应流程、责任部门及人员、处置措施等内容。预案内容应当能够贴近实际情况，具有可操作性和实用性。</a:t>
            </a:r>
            <a:endParaRPr lang="en-US" sz="1800" b="0" strike="noStrike" spc="-1">
              <a:solidFill>
                <a:srgbClr val="000000"/>
              </a:solidFill>
              <a:latin typeface="Arial"/>
            </a:endParaRPr>
          </a:p>
        </p:txBody>
      </p:sp>
      <p:sp>
        <p:nvSpPr>
          <p:cNvPr id="105"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106" name="图片 4"/>
          <p:cNvPicPr/>
          <p:nvPr/>
        </p:nvPicPr>
        <p:blipFill>
          <a:blip r:embed="rId2"/>
          <a:stretch>
            <a:fillRect/>
          </a:stretch>
        </p:blipFill>
        <p:spPr>
          <a:xfrm>
            <a:off x="510840" y="700560"/>
            <a:ext cx="5381640" cy="5381640"/>
          </a:xfrm>
          <a:prstGeom prst="rect">
            <a:avLst/>
          </a:prstGeom>
          <a:ln w="0">
            <a:noFill/>
          </a:ln>
        </p:spPr>
      </p:pic>
      <p:pic>
        <p:nvPicPr>
          <p:cNvPr id="107" name="图片 22"/>
          <p:cNvPicPr/>
          <p:nvPr/>
        </p:nvPicPr>
        <p:blipFill>
          <a:blip r:embed="rId3"/>
          <a:srcRect l="19237" t="10197"/>
          <a:stretch>
            <a:fillRect/>
          </a:stretch>
        </p:blipFill>
        <p:spPr>
          <a:xfrm>
            <a:off x="0" y="0"/>
            <a:ext cx="514440" cy="929880"/>
          </a:xfrm>
          <a:prstGeom prst="rect">
            <a:avLst/>
          </a:prstGeom>
          <a:ln w="0">
            <a:noFill/>
          </a:ln>
        </p:spPr>
      </p:pic>
      <p:pic>
        <p:nvPicPr>
          <p:cNvPr id="108" name="图片 23"/>
          <p:cNvPicPr/>
          <p:nvPr/>
        </p:nvPicPr>
        <p:blipFill>
          <a:blip r:embed="rId4"/>
          <a:srcRect l="55284"/>
          <a:stretch>
            <a:fillRect/>
          </a:stretch>
        </p:blipFill>
        <p:spPr>
          <a:xfrm>
            <a:off x="0" y="625680"/>
            <a:ext cx="426600" cy="1140840"/>
          </a:xfrm>
          <a:prstGeom prst="rect">
            <a:avLst/>
          </a:prstGeom>
          <a:ln w="0">
            <a:noFill/>
          </a:ln>
        </p:spPr>
      </p:pic>
      <p:pic>
        <p:nvPicPr>
          <p:cNvPr id="109" name="图片 7"/>
          <p:cNvPicPr/>
          <p:nvPr/>
        </p:nvPicPr>
        <p:blipFill>
          <a:blip r:embed="rId5"/>
          <a:srcRect t="23379" r="-3045"/>
          <a:stretch>
            <a:fillRect/>
          </a:stretch>
        </p:blipFill>
        <p:spPr>
          <a:xfrm>
            <a:off x="8933040" y="0"/>
            <a:ext cx="1378440" cy="1427400"/>
          </a:xfrm>
          <a:prstGeom prst="rect">
            <a:avLst/>
          </a:prstGeom>
          <a:ln w="0">
            <a:noFill/>
          </a:ln>
        </p:spPr>
      </p:pic>
      <p:pic>
        <p:nvPicPr>
          <p:cNvPr id="110" name="图片 2"/>
          <p:cNvPicPr/>
          <p:nvPr/>
        </p:nvPicPr>
        <p:blipFill>
          <a:blip r:embed="rId6"/>
          <a:srcRect t="10754"/>
          <a:stretch>
            <a:fillRect/>
          </a:stretch>
        </p:blipFill>
        <p:spPr>
          <a:xfrm>
            <a:off x="8476200" y="0"/>
            <a:ext cx="589680" cy="1017000"/>
          </a:xfrm>
          <a:prstGeom prst="rect">
            <a:avLst/>
          </a:prstGeom>
          <a:ln w="0">
            <a:noFill/>
          </a:ln>
        </p:spPr>
      </p:pic>
      <p:pic>
        <p:nvPicPr>
          <p:cNvPr id="111"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07"/>
                                        </p:tgtEl>
                                        <p:attrNameLst>
                                          <p:attrName>style.visibility</p:attrName>
                                        </p:attrNameLst>
                                      </p:cBhvr>
                                      <p:to>
                                        <p:strVal val="visible"/>
                                      </p:to>
                                    </p:set>
                                    <p:animEffect transition="in" filter="wipe(left)">
                                      <p:cBhvr additive="repl">
                                        <p:cTn id="7" dur="500"/>
                                        <p:tgtEl>
                                          <p:spTgt spid="107"/>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08"/>
                                        </p:tgtEl>
                                        <p:attrNameLst>
                                          <p:attrName>style.visibility</p:attrName>
                                        </p:attrNameLst>
                                      </p:cBhvr>
                                      <p:to>
                                        <p:strVal val="visible"/>
                                      </p:to>
                                    </p:set>
                                    <p:animEffect transition="in" filter="wipe(left)">
                                      <p:cBhvr additive="repl">
                                        <p:cTn id="10" dur="500"/>
                                        <p:tgtEl>
                                          <p:spTgt spid="108"/>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09"/>
                                        </p:tgtEl>
                                        <p:attrNameLst>
                                          <p:attrName>style.visibility</p:attrName>
                                        </p:attrNameLst>
                                      </p:cBhvr>
                                      <p:to>
                                        <p:strVal val="visible"/>
                                      </p:to>
                                    </p:set>
                                    <p:animEffect transition="in" filter="wipe(left)">
                                      <p:cBhvr additive="repl">
                                        <p:cTn id="13" dur="500"/>
                                        <p:tgtEl>
                                          <p:spTgt spid="109"/>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10"/>
                                        </p:tgtEl>
                                        <p:attrNameLst>
                                          <p:attrName>style.visibility</p:attrName>
                                        </p:attrNameLst>
                                      </p:cBhvr>
                                      <p:to>
                                        <p:strVal val="visible"/>
                                      </p:to>
                                    </p:set>
                                    <p:animEffect transition="in" filter="wipe(left)">
                                      <p:cBhvr additive="repl">
                                        <p:cTn id="16" dur="500"/>
                                        <p:tgtEl>
                                          <p:spTgt spid="110"/>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111"/>
                                        </p:tgtEl>
                                        <p:attrNameLst>
                                          <p:attrName>style.visibility</p:attrName>
                                        </p:attrNameLst>
                                      </p:cBhvr>
                                      <p:to>
                                        <p:strVal val="visible"/>
                                      </p:to>
                                    </p:set>
                                    <p:animEffect transition="in" filter="wipe(left)">
                                      <p:cBhvr additive="repl">
                                        <p:cTn id="19" dur="500"/>
                                        <p:tgtEl>
                                          <p:spTgt spid="1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12" name="组合 26"/>
          <p:cNvGrpSpPr/>
          <p:nvPr/>
        </p:nvGrpSpPr>
        <p:grpSpPr>
          <a:xfrm>
            <a:off x="360" y="0"/>
            <a:ext cx="12191040" cy="6858000"/>
            <a:chOff x="360" y="0"/>
            <a:chExt cx="12191040" cy="6858000"/>
          </a:xfrm>
        </p:grpSpPr>
        <p:pic>
          <p:nvPicPr>
            <p:cNvPr id="113"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14"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115"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医院安全事故应急预案的重要性</a:t>
            </a:r>
            <a:endParaRPr lang="en-US" sz="3600" b="0" strike="noStrike" spc="-1">
              <a:solidFill>
                <a:schemeClr val="dk1"/>
              </a:solidFill>
              <a:latin typeface="Arial"/>
            </a:endParaRPr>
          </a:p>
        </p:txBody>
      </p:sp>
      <p:sp>
        <p:nvSpPr>
          <p:cNvPr id="116"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减少事故伤害风险</a:t>
            </a:r>
            <a:endParaRPr lang="en-US" sz="1600" b="0" strike="noStrike" spc="-1">
              <a:solidFill>
                <a:srgbClr val="000000"/>
              </a:solidFill>
              <a:latin typeface="Arial"/>
            </a:endParaRPr>
          </a:p>
        </p:txBody>
      </p:sp>
      <p:sp>
        <p:nvSpPr>
          <p:cNvPr id="117"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保障患者和医护人员安全</a:t>
            </a:r>
            <a:endParaRPr lang="en-US" sz="2000" b="0" strike="noStrike" spc="-1">
              <a:solidFill>
                <a:srgbClr val="000000"/>
              </a:solidFill>
              <a:latin typeface="Arial"/>
            </a:endParaRPr>
          </a:p>
        </p:txBody>
      </p:sp>
      <p:sp>
        <p:nvSpPr>
          <p:cNvPr id="118"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提升医院管理水平</a:t>
            </a:r>
            <a:endParaRPr lang="en-US" sz="1600" b="0" strike="noStrike" spc="-1">
              <a:solidFill>
                <a:srgbClr val="000000"/>
              </a:solidFill>
              <a:latin typeface="Arial"/>
            </a:endParaRPr>
          </a:p>
        </p:txBody>
      </p:sp>
      <p:sp>
        <p:nvSpPr>
          <p:cNvPr id="119"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维护医院秩序和声誉</a:t>
            </a:r>
            <a:endParaRPr lang="en-US" sz="2000" b="0" strike="noStrike" spc="-1">
              <a:solidFill>
                <a:srgbClr val="000000"/>
              </a:solidFill>
              <a:latin typeface="Arial"/>
            </a:endParaRPr>
          </a:p>
        </p:txBody>
      </p:sp>
      <p:sp>
        <p:nvSpPr>
          <p:cNvPr id="120"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快速有效处置事故</a:t>
            </a:r>
            <a:endParaRPr lang="en-US" sz="1600" b="0" strike="noStrike" spc="-1">
              <a:solidFill>
                <a:srgbClr val="000000"/>
              </a:solidFill>
              <a:latin typeface="Arial"/>
            </a:endParaRPr>
          </a:p>
        </p:txBody>
      </p:sp>
      <p:sp>
        <p:nvSpPr>
          <p:cNvPr id="121"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提高应对突发事件效率</a:t>
            </a:r>
            <a:endParaRPr lang="en-US" sz="2000" b="0" strike="noStrike" spc="-1">
              <a:solidFill>
                <a:srgbClr val="000000"/>
              </a:solidFill>
              <a:latin typeface="Arial"/>
            </a:endParaRPr>
          </a:p>
        </p:txBody>
      </p:sp>
      <p:sp>
        <p:nvSpPr>
          <p:cNvPr id="122"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保持预案执行能力</a:t>
            </a:r>
            <a:endParaRPr lang="en-US" sz="1600" b="0" strike="noStrike" spc="-1">
              <a:solidFill>
                <a:srgbClr val="000000"/>
              </a:solidFill>
              <a:latin typeface="Arial"/>
            </a:endParaRPr>
          </a:p>
        </p:txBody>
      </p:sp>
      <p:sp>
        <p:nvSpPr>
          <p:cNvPr id="123"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定期培训医护人员</a:t>
            </a:r>
            <a:endParaRPr lang="en-US" sz="20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24" name="组合 26"/>
          <p:cNvGrpSpPr/>
          <p:nvPr/>
        </p:nvGrpSpPr>
        <p:grpSpPr>
          <a:xfrm>
            <a:off x="360" y="0"/>
            <a:ext cx="12191040" cy="6858000"/>
            <a:chOff x="360" y="0"/>
            <a:chExt cx="12191040" cy="6858000"/>
          </a:xfrm>
        </p:grpSpPr>
        <p:pic>
          <p:nvPicPr>
            <p:cNvPr id="125"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26"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127"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医院安全事故应急预案培训实例解析</a:t>
            </a:r>
            <a:endParaRPr lang="en-US" sz="3600" b="0" strike="noStrike" spc="-1">
              <a:solidFill>
                <a:schemeClr val="dk1"/>
              </a:solidFill>
              <a:latin typeface="Arial"/>
            </a:endParaRPr>
          </a:p>
        </p:txBody>
      </p:sp>
      <p:sp>
        <p:nvSpPr>
          <p:cNvPr id="128"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分析预案实施情况</a:t>
            </a:r>
            <a:endParaRPr lang="en-US" sz="1600" b="0" strike="noStrike" spc="-1">
              <a:solidFill>
                <a:srgbClr val="000000"/>
              </a:solidFill>
              <a:latin typeface="Arial"/>
            </a:endParaRPr>
          </a:p>
        </p:txBody>
      </p:sp>
      <p:sp>
        <p:nvSpPr>
          <p:cNvPr id="129"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案例分析执行过程</a:t>
            </a:r>
            <a:endParaRPr lang="en-US" sz="2000" b="0" strike="noStrike" spc="-1">
              <a:solidFill>
                <a:srgbClr val="000000"/>
              </a:solidFill>
              <a:latin typeface="Arial"/>
            </a:endParaRPr>
          </a:p>
        </p:txBody>
      </p:sp>
      <p:sp>
        <p:nvSpPr>
          <p:cNvPr id="130"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提升应急处理能力</a:t>
            </a:r>
            <a:endParaRPr lang="en-US" sz="1600" b="0" strike="noStrike" spc="-1">
              <a:solidFill>
                <a:srgbClr val="000000"/>
              </a:solidFill>
              <a:latin typeface="Arial"/>
            </a:endParaRPr>
          </a:p>
        </p:txBody>
      </p:sp>
      <p:sp>
        <p:nvSpPr>
          <p:cNvPr id="131"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总结经验和技巧</a:t>
            </a:r>
            <a:endParaRPr lang="en-US" sz="2000" b="0" strike="noStrike" spc="-1">
              <a:solidFill>
                <a:srgbClr val="000000"/>
              </a:solidFill>
              <a:latin typeface="Arial"/>
            </a:endParaRPr>
          </a:p>
        </p:txBody>
      </p:sp>
      <p:sp>
        <p:nvSpPr>
          <p:cNvPr id="132"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培训多样化预案应对</a:t>
            </a:r>
            <a:endParaRPr lang="en-US" sz="1600" b="0" strike="noStrike" spc="-1">
              <a:solidFill>
                <a:srgbClr val="000000"/>
              </a:solidFill>
              <a:latin typeface="Arial"/>
            </a:endParaRPr>
          </a:p>
        </p:txBody>
      </p:sp>
      <p:sp>
        <p:nvSpPr>
          <p:cNvPr id="133"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应对不同类型事故</a:t>
            </a:r>
            <a:endParaRPr lang="en-US" sz="2000" b="0" strike="noStrike" spc="-1">
              <a:solidFill>
                <a:srgbClr val="000000"/>
              </a:solidFill>
              <a:latin typeface="Arial"/>
            </a:endParaRPr>
          </a:p>
        </p:txBody>
      </p:sp>
      <p:sp>
        <p:nvSpPr>
          <p:cNvPr id="134"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应对突发事件要求</a:t>
            </a:r>
            <a:endParaRPr lang="en-US" sz="1600" b="0" strike="noStrike" spc="-1">
              <a:solidFill>
                <a:srgbClr val="000000"/>
              </a:solidFill>
              <a:latin typeface="Arial"/>
            </a:endParaRPr>
          </a:p>
        </p:txBody>
      </p:sp>
      <p:sp>
        <p:nvSpPr>
          <p:cNvPr id="135"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提高医护人员能力</a:t>
            </a:r>
            <a:endParaRPr lang="en-US" sz="20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36" name="组合 26"/>
          <p:cNvGrpSpPr/>
          <p:nvPr/>
        </p:nvGrpSpPr>
        <p:grpSpPr>
          <a:xfrm>
            <a:off x="360" y="0"/>
            <a:ext cx="12191040" cy="6858000"/>
            <a:chOff x="360" y="0"/>
            <a:chExt cx="12191040" cy="6858000"/>
          </a:xfrm>
        </p:grpSpPr>
        <p:pic>
          <p:nvPicPr>
            <p:cNvPr id="137" name="图片 4"/>
            <p:cNvPicPr/>
            <p:nvPr/>
          </p:nvPicPr>
          <p:blipFill>
            <a:blip r:embed="rId3"/>
            <a:srcRect t="5443" r="7326"/>
            <a:stretch>
              <a:fillRect/>
            </a:stretch>
          </p:blipFill>
          <p:spPr>
            <a:xfrm rot="10800000" flipH="1">
              <a:off x="9435960" y="3467520"/>
              <a:ext cx="2755440" cy="3390480"/>
            </a:xfrm>
            <a:prstGeom prst="rect">
              <a:avLst/>
            </a:prstGeom>
            <a:ln w="0">
              <a:noFill/>
            </a:ln>
          </p:spPr>
        </p:pic>
        <p:pic>
          <p:nvPicPr>
            <p:cNvPr id="138" name="图片 1"/>
            <p:cNvPicPr/>
            <p:nvPr/>
          </p:nvPicPr>
          <p:blipFill>
            <a:blip r:embed="rId3"/>
            <a:srcRect t="5443" r="7326"/>
            <a:stretch>
              <a:fillRect/>
            </a:stretch>
          </p:blipFill>
          <p:spPr>
            <a:xfrm flipH="1">
              <a:off x="360" y="0"/>
              <a:ext cx="2755440" cy="3390480"/>
            </a:xfrm>
            <a:prstGeom prst="rect">
              <a:avLst/>
            </a:prstGeom>
            <a:ln w="0">
              <a:noFill/>
            </a:ln>
          </p:spPr>
        </p:pic>
      </p:grpSp>
      <p:sp>
        <p:nvSpPr>
          <p:cNvPr id="139"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医院是救治和治疗患者的地方，安全事故可能会对患者和医护人员造成伤害。应急预案能够帮助医院快速有效地做出应对，减少损失，维护医院秩序和声誉。定期培训医护人员应急预案的执行步骤和技能，可以提高应对突发事件的效率和质量。</a:t>
            </a:r>
            <a:endParaRPr lang="en-US" sz="2000" b="0" strike="noStrike" spc="-1">
              <a:solidFill>
                <a:srgbClr val="000000"/>
              </a:solidFill>
              <a:latin typeface="Arial"/>
            </a:endParaRPr>
          </a:p>
        </p:txBody>
      </p:sp>
      <p:pic>
        <p:nvPicPr>
          <p:cNvPr id="140" name="图片 22"/>
          <p:cNvPicPr/>
          <p:nvPr/>
        </p:nvPicPr>
        <p:blipFill>
          <a:blip r:embed="rId4"/>
          <a:srcRect l="19237" t="10197"/>
          <a:stretch>
            <a:fillRect/>
          </a:stretch>
        </p:blipFill>
        <p:spPr>
          <a:xfrm>
            <a:off x="0" y="0"/>
            <a:ext cx="514440" cy="929880"/>
          </a:xfrm>
          <a:prstGeom prst="rect">
            <a:avLst/>
          </a:prstGeom>
          <a:ln w="0">
            <a:noFill/>
          </a:ln>
        </p:spPr>
      </p:pic>
      <p:pic>
        <p:nvPicPr>
          <p:cNvPr id="141" name="图片 23"/>
          <p:cNvPicPr/>
          <p:nvPr/>
        </p:nvPicPr>
        <p:blipFill>
          <a:blip r:embed="rId5"/>
          <a:srcRect l="55284"/>
          <a:stretch>
            <a:fillRect/>
          </a:stretch>
        </p:blipFill>
        <p:spPr>
          <a:xfrm>
            <a:off x="0" y="625680"/>
            <a:ext cx="426600" cy="1140840"/>
          </a:xfrm>
          <a:prstGeom prst="rect">
            <a:avLst/>
          </a:prstGeom>
          <a:ln w="0">
            <a:noFill/>
          </a:ln>
        </p:spPr>
      </p:pic>
      <p:pic>
        <p:nvPicPr>
          <p:cNvPr id="142" name="图片 7"/>
          <p:cNvPicPr/>
          <p:nvPr/>
        </p:nvPicPr>
        <p:blipFill>
          <a:blip r:embed="rId6"/>
          <a:srcRect t="23379" r="-3045"/>
          <a:stretch>
            <a:fillRect/>
          </a:stretch>
        </p:blipFill>
        <p:spPr>
          <a:xfrm>
            <a:off x="8933040" y="0"/>
            <a:ext cx="1378440" cy="1427400"/>
          </a:xfrm>
          <a:prstGeom prst="rect">
            <a:avLst/>
          </a:prstGeom>
          <a:ln w="0">
            <a:noFill/>
          </a:ln>
        </p:spPr>
      </p:pic>
      <p:pic>
        <p:nvPicPr>
          <p:cNvPr id="143" name="图片 6"/>
          <p:cNvPicPr/>
          <p:nvPr/>
        </p:nvPicPr>
        <p:blipFill>
          <a:blip r:embed="rId7"/>
          <a:srcRect t="10754"/>
          <a:stretch>
            <a:fillRect/>
          </a:stretch>
        </p:blipFill>
        <p:spPr>
          <a:xfrm>
            <a:off x="8476200" y="0"/>
            <a:ext cx="589680" cy="1017000"/>
          </a:xfrm>
          <a:prstGeom prst="rect">
            <a:avLst/>
          </a:prstGeom>
          <a:ln w="0">
            <a:noFill/>
          </a:ln>
        </p:spPr>
      </p:pic>
      <p:pic>
        <p:nvPicPr>
          <p:cNvPr id="144" name="图片 25"/>
          <p:cNvPicPr/>
          <p:nvPr/>
        </p:nvPicPr>
        <p:blipFill>
          <a:blip r:embed="rId8"/>
          <a:srcRect l="-17859" t="39048" r="3094" b="4844"/>
          <a:stretch>
            <a:fillRect/>
          </a:stretch>
        </p:blipFill>
        <p:spPr>
          <a:xfrm>
            <a:off x="10496520" y="0"/>
            <a:ext cx="1695240" cy="1244520"/>
          </a:xfrm>
          <a:prstGeom prst="rect">
            <a:avLst/>
          </a:prstGeom>
          <a:ln w="0">
            <a:noFill/>
          </a:ln>
        </p:spPr>
      </p:pic>
      <p:sp>
        <p:nvSpPr>
          <p:cNvPr id="145"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fontScale="68611" lnSpcReduction="10000"/>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医院安全事故应急预案的重要性</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40"/>
                                        </p:tgtEl>
                                        <p:attrNameLst>
                                          <p:attrName>style.visibility</p:attrName>
                                        </p:attrNameLst>
                                      </p:cBhvr>
                                      <p:to>
                                        <p:strVal val="visible"/>
                                      </p:to>
                                    </p:set>
                                    <p:animEffect transition="in" filter="wipe(left)">
                                      <p:cBhvr additive="repl">
                                        <p:cTn id="7" dur="500"/>
                                        <p:tgtEl>
                                          <p:spTgt spid="140"/>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41"/>
                                        </p:tgtEl>
                                        <p:attrNameLst>
                                          <p:attrName>style.visibility</p:attrName>
                                        </p:attrNameLst>
                                      </p:cBhvr>
                                      <p:to>
                                        <p:strVal val="visible"/>
                                      </p:to>
                                    </p:set>
                                    <p:animEffect transition="in" filter="wipe(left)">
                                      <p:cBhvr additive="repl">
                                        <p:cTn id="10" dur="500"/>
                                        <p:tgtEl>
                                          <p:spTgt spid="141"/>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42"/>
                                        </p:tgtEl>
                                        <p:attrNameLst>
                                          <p:attrName>style.visibility</p:attrName>
                                        </p:attrNameLst>
                                      </p:cBhvr>
                                      <p:to>
                                        <p:strVal val="visible"/>
                                      </p:to>
                                    </p:set>
                                    <p:animEffect transition="in" filter="wipe(left)">
                                      <p:cBhvr additive="repl">
                                        <p:cTn id="13" dur="500"/>
                                        <p:tgtEl>
                                          <p:spTgt spid="142"/>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43"/>
                                        </p:tgtEl>
                                        <p:attrNameLst>
                                          <p:attrName>style.visibility</p:attrName>
                                        </p:attrNameLst>
                                      </p:cBhvr>
                                      <p:to>
                                        <p:strVal val="visible"/>
                                      </p:to>
                                    </p:set>
                                    <p:animEffect transition="in" filter="wipe(left)">
                                      <p:cBhvr additive="repl">
                                        <p:cTn id="16" dur="500"/>
                                        <p:tgtEl>
                                          <p:spTgt spid="143"/>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144"/>
                                        </p:tgtEl>
                                        <p:attrNameLst>
                                          <p:attrName>style.visibility</p:attrName>
                                        </p:attrNameLst>
                                      </p:cBhvr>
                                      <p:to>
                                        <p:strVal val="visible"/>
                                      </p:to>
                                    </p:set>
                                    <p:animEffect transition="in" filter="wipe(left)">
                                      <p:cBhvr additive="repl">
                                        <p:cTn id="19" dur="500"/>
                                        <p:tgtEl>
                                          <p:spTgt spid="14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6"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医院安全事故应急预案的定义</a:t>
            </a:r>
            <a:endParaRPr lang="en-US" sz="3600" b="0" strike="noStrike" spc="-1">
              <a:solidFill>
                <a:schemeClr val="dk1"/>
              </a:solidFill>
              <a:latin typeface="Arial"/>
            </a:endParaRPr>
          </a:p>
        </p:txBody>
      </p:sp>
      <p:sp>
        <p:nvSpPr>
          <p:cNvPr id="147"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规范处置程序</a:t>
            </a:r>
            <a:endParaRPr lang="en-US" sz="1600" b="0" strike="noStrike" spc="-1">
              <a:solidFill>
                <a:srgbClr val="000000"/>
              </a:solidFill>
              <a:latin typeface="Arial"/>
            </a:endParaRPr>
          </a:p>
        </p:txBody>
      </p:sp>
      <p:sp>
        <p:nvSpPr>
          <p:cNvPr id="148"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应急响应流程</a:t>
            </a:r>
            <a:endParaRPr lang="en-US" sz="2000" b="0" strike="noStrike" spc="-1">
              <a:solidFill>
                <a:srgbClr val="000000"/>
              </a:solidFill>
              <a:latin typeface="Arial"/>
            </a:endParaRPr>
          </a:p>
        </p:txBody>
      </p:sp>
      <p:sp>
        <p:nvSpPr>
          <p:cNvPr id="149"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150"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151"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有效应对措施</a:t>
            </a:r>
            <a:endParaRPr lang="en-US" sz="1600" b="0" strike="noStrike" spc="-1">
              <a:solidFill>
                <a:srgbClr val="000000"/>
              </a:solidFill>
              <a:latin typeface="Arial"/>
            </a:endParaRPr>
          </a:p>
        </p:txBody>
      </p:sp>
      <p:sp>
        <p:nvSpPr>
          <p:cNvPr id="152"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处置措施</a:t>
            </a:r>
            <a:endParaRPr lang="en-US" sz="2000" b="0" strike="noStrike" spc="-1">
              <a:solidFill>
                <a:srgbClr val="000000"/>
              </a:solidFill>
              <a:latin typeface="Arial"/>
            </a:endParaRPr>
          </a:p>
        </p:txBody>
      </p:sp>
      <p:sp>
        <p:nvSpPr>
          <p:cNvPr id="15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154"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明确分工职责</a:t>
            </a:r>
            <a:endParaRPr lang="en-US" sz="1600" b="0" strike="noStrike" spc="-1">
              <a:solidFill>
                <a:srgbClr val="000000"/>
              </a:solidFill>
              <a:latin typeface="Arial"/>
            </a:endParaRPr>
          </a:p>
        </p:txBody>
      </p:sp>
      <p:sp>
        <p:nvSpPr>
          <p:cNvPr id="155"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责任部门及人员</a:t>
            </a:r>
            <a:endParaRPr lang="en-US" sz="2000" b="0" strike="noStrike" spc="-1">
              <a:solidFill>
                <a:srgbClr val="000000"/>
              </a:solidFill>
              <a:latin typeface="Arial"/>
            </a:endParaRPr>
          </a:p>
        </p:txBody>
      </p:sp>
      <p:pic>
        <p:nvPicPr>
          <p:cNvPr id="156" name="图片 4"/>
          <p:cNvPicPr/>
          <p:nvPr/>
        </p:nvPicPr>
        <p:blipFill>
          <a:blip r:embed="rId2"/>
          <a:stretch>
            <a:fillRect/>
          </a:stretch>
        </p:blipFill>
        <p:spPr>
          <a:xfrm>
            <a:off x="6135480" y="1175400"/>
            <a:ext cx="5381640" cy="5381640"/>
          </a:xfrm>
          <a:prstGeom prst="rect">
            <a:avLst/>
          </a:prstGeom>
          <a:ln w="0">
            <a:noFill/>
          </a:ln>
        </p:spPr>
      </p:pic>
      <p:pic>
        <p:nvPicPr>
          <p:cNvPr id="157" name="图片 22"/>
          <p:cNvPicPr/>
          <p:nvPr/>
        </p:nvPicPr>
        <p:blipFill>
          <a:blip r:embed="rId3"/>
          <a:srcRect l="19237" t="10197"/>
          <a:stretch>
            <a:fillRect/>
          </a:stretch>
        </p:blipFill>
        <p:spPr>
          <a:xfrm>
            <a:off x="0" y="0"/>
            <a:ext cx="514440" cy="929880"/>
          </a:xfrm>
          <a:prstGeom prst="rect">
            <a:avLst/>
          </a:prstGeom>
          <a:ln w="0">
            <a:noFill/>
          </a:ln>
        </p:spPr>
      </p:pic>
      <p:pic>
        <p:nvPicPr>
          <p:cNvPr id="158" name="图片 23"/>
          <p:cNvPicPr/>
          <p:nvPr/>
        </p:nvPicPr>
        <p:blipFill>
          <a:blip r:embed="rId4"/>
          <a:srcRect l="55284"/>
          <a:stretch>
            <a:fillRect/>
          </a:stretch>
        </p:blipFill>
        <p:spPr>
          <a:xfrm>
            <a:off x="0" y="625680"/>
            <a:ext cx="426600" cy="1140840"/>
          </a:xfrm>
          <a:prstGeom prst="rect">
            <a:avLst/>
          </a:prstGeom>
          <a:ln w="0">
            <a:noFill/>
          </a:ln>
        </p:spPr>
      </p:pic>
      <p:pic>
        <p:nvPicPr>
          <p:cNvPr id="159" name="图片 7"/>
          <p:cNvPicPr/>
          <p:nvPr/>
        </p:nvPicPr>
        <p:blipFill>
          <a:blip r:embed="rId5"/>
          <a:srcRect t="23379" r="-3045"/>
          <a:stretch>
            <a:fillRect/>
          </a:stretch>
        </p:blipFill>
        <p:spPr>
          <a:xfrm>
            <a:off x="8933040" y="0"/>
            <a:ext cx="1378440" cy="1427400"/>
          </a:xfrm>
          <a:prstGeom prst="rect">
            <a:avLst/>
          </a:prstGeom>
          <a:ln w="0">
            <a:noFill/>
          </a:ln>
        </p:spPr>
      </p:pic>
      <p:pic>
        <p:nvPicPr>
          <p:cNvPr id="160" name="图片 6"/>
          <p:cNvPicPr/>
          <p:nvPr/>
        </p:nvPicPr>
        <p:blipFill>
          <a:blip r:embed="rId6"/>
          <a:srcRect t="10754"/>
          <a:stretch>
            <a:fillRect/>
          </a:stretch>
        </p:blipFill>
        <p:spPr>
          <a:xfrm>
            <a:off x="8476200" y="0"/>
            <a:ext cx="589680" cy="1017000"/>
          </a:xfrm>
          <a:prstGeom prst="rect">
            <a:avLst/>
          </a:prstGeom>
          <a:ln w="0">
            <a:noFill/>
          </a:ln>
        </p:spPr>
      </p:pic>
      <p:pic>
        <p:nvPicPr>
          <p:cNvPr id="161"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57"/>
                                        </p:tgtEl>
                                        <p:attrNameLst>
                                          <p:attrName>style.visibility</p:attrName>
                                        </p:attrNameLst>
                                      </p:cBhvr>
                                      <p:to>
                                        <p:strVal val="visible"/>
                                      </p:to>
                                    </p:set>
                                    <p:animEffect transition="in" filter="wipe(left)">
                                      <p:cBhvr additive="repl">
                                        <p:cTn id="7" dur="500"/>
                                        <p:tgtEl>
                                          <p:spTgt spid="157"/>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58"/>
                                        </p:tgtEl>
                                        <p:attrNameLst>
                                          <p:attrName>style.visibility</p:attrName>
                                        </p:attrNameLst>
                                      </p:cBhvr>
                                      <p:to>
                                        <p:strVal val="visible"/>
                                      </p:to>
                                    </p:set>
                                    <p:animEffect transition="in" filter="wipe(left)">
                                      <p:cBhvr additive="repl">
                                        <p:cTn id="10" dur="500"/>
                                        <p:tgtEl>
                                          <p:spTgt spid="158"/>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59"/>
                                        </p:tgtEl>
                                        <p:attrNameLst>
                                          <p:attrName>style.visibility</p:attrName>
                                        </p:attrNameLst>
                                      </p:cBhvr>
                                      <p:to>
                                        <p:strVal val="visible"/>
                                      </p:to>
                                    </p:set>
                                    <p:animEffect transition="in" filter="wipe(left)">
                                      <p:cBhvr additive="repl">
                                        <p:cTn id="13" dur="500"/>
                                        <p:tgtEl>
                                          <p:spTgt spid="159"/>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60"/>
                                        </p:tgtEl>
                                        <p:attrNameLst>
                                          <p:attrName>style.visibility</p:attrName>
                                        </p:attrNameLst>
                                      </p:cBhvr>
                                      <p:to>
                                        <p:strVal val="visible"/>
                                      </p:to>
                                    </p:set>
                                    <p:animEffect transition="in" filter="wipe(left)">
                                      <p:cBhvr additive="repl">
                                        <p:cTn id="16" dur="500"/>
                                        <p:tgtEl>
                                          <p:spTgt spid="160"/>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161"/>
                                        </p:tgtEl>
                                        <p:attrNameLst>
                                          <p:attrName>style.visibility</p:attrName>
                                        </p:attrNameLst>
                                      </p:cBhvr>
                                      <p:to>
                                        <p:strVal val="visible"/>
                                      </p:to>
                                    </p:set>
                                    <p:animEffect transition="in" filter="wipe(left)">
                                      <p:cBhvr additive="repl">
                                        <p:cTn id="19" dur="500"/>
                                        <p:tgtEl>
                                          <p:spTgt spid="16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62" name="组合 26"/>
          <p:cNvGrpSpPr/>
          <p:nvPr/>
        </p:nvGrpSpPr>
        <p:grpSpPr>
          <a:xfrm>
            <a:off x="360" y="0"/>
            <a:ext cx="12191040" cy="6858000"/>
            <a:chOff x="360" y="0"/>
            <a:chExt cx="12191040" cy="6858000"/>
          </a:xfrm>
        </p:grpSpPr>
        <p:pic>
          <p:nvPicPr>
            <p:cNvPr id="163"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64"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165"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6"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总结应对技巧</a:t>
            </a:r>
            <a:endParaRPr lang="en-US" sz="1800" b="0" strike="noStrike" spc="-1">
              <a:solidFill>
                <a:srgbClr val="000000"/>
              </a:solidFill>
              <a:latin typeface="Arial"/>
            </a:endParaRPr>
          </a:p>
        </p:txBody>
      </p:sp>
      <p:sp>
        <p:nvSpPr>
          <p:cNvPr id="167"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提升团队协作能力</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有效处理突发情况</a:t>
            </a:r>
            <a:endParaRPr lang="en-US" sz="1400" b="0" strike="noStrike" spc="-1">
              <a:solidFill>
                <a:srgbClr val="000000"/>
              </a:solidFill>
              <a:latin typeface="Arial"/>
            </a:endParaRPr>
          </a:p>
        </p:txBody>
      </p:sp>
      <p:sp>
        <p:nvSpPr>
          <p:cNvPr id="168"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69"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应对不同事故类型</a:t>
            </a:r>
            <a:endParaRPr lang="en-US" sz="1800" b="0" strike="noStrike" spc="-1">
              <a:solidFill>
                <a:srgbClr val="000000"/>
              </a:solidFill>
              <a:latin typeface="Arial"/>
            </a:endParaRPr>
          </a:p>
        </p:txBody>
      </p:sp>
      <p:sp>
        <p:nvSpPr>
          <p:cNvPr id="170"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火灾、地震、医疗事故</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定向培训针对性处理</a:t>
            </a:r>
            <a:endParaRPr lang="en-US" sz="1400" b="0" strike="noStrike" spc="-1">
              <a:solidFill>
                <a:srgbClr val="000000"/>
              </a:solidFill>
              <a:latin typeface="Arial"/>
            </a:endParaRPr>
          </a:p>
        </p:txBody>
      </p:sp>
      <p:sp>
        <p:nvSpPr>
          <p:cNvPr id="171"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2"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培训效果评估</a:t>
            </a:r>
            <a:endParaRPr lang="en-US" sz="1800" b="0" strike="noStrike" spc="-1">
              <a:solidFill>
                <a:srgbClr val="000000"/>
              </a:solidFill>
              <a:latin typeface="Arial"/>
            </a:endParaRPr>
          </a:p>
        </p:txBody>
      </p:sp>
      <p:sp>
        <p:nvSpPr>
          <p:cNvPr id="173"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定期评估员工应急能力</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持续改进培训计划</a:t>
            </a:r>
            <a:endParaRPr lang="en-US" sz="1400" b="0" strike="noStrike" spc="-1">
              <a:solidFill>
                <a:srgbClr val="000000"/>
              </a:solidFill>
              <a:latin typeface="Arial"/>
            </a:endParaRPr>
          </a:p>
        </p:txBody>
      </p:sp>
      <p:sp>
        <p:nvSpPr>
          <p:cNvPr id="174"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医院安全事故应急预案培训实例解析</a:t>
            </a:r>
            <a:endParaRPr lang="en-US" sz="3600" b="0" strike="noStrike" spc="-1">
              <a:solidFill>
                <a:schemeClr val="dk1"/>
              </a:solidFill>
              <a:latin typeface="Arial"/>
            </a:endParaRPr>
          </a:p>
        </p:txBody>
      </p:sp>
      <p:sp>
        <p:nvSpPr>
          <p:cNvPr id="175"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176"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案例分析执行过程</a:t>
            </a:r>
            <a:endParaRPr lang="en-US" sz="1800" b="0" strike="noStrike" spc="-1">
              <a:solidFill>
                <a:srgbClr val="000000"/>
              </a:solidFill>
              <a:latin typeface="Arial"/>
            </a:endParaRPr>
          </a:p>
        </p:txBody>
      </p:sp>
      <p:sp>
        <p:nvSpPr>
          <p:cNvPr id="177"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r>
              <a:rPr lang="zh-CN" sz="1400" b="0" strike="noStrike" spc="-1">
                <a:solidFill>
                  <a:schemeClr val="dk1"/>
                </a:solidFill>
                <a:latin typeface="微软雅黑"/>
                <a:ea typeface="微软雅黑"/>
              </a:rPr>
              <a:t>详细讲解实施步骤</a:t>
            </a:r>
            <a:endParaRPr lang="en-US" sz="1400" b="0" strike="noStrike" spc="-1">
              <a:solidFill>
                <a:srgbClr val="000000"/>
              </a:solidFill>
              <a:latin typeface="Arial"/>
            </a:endParaRPr>
          </a:p>
          <a:p>
            <a:pPr defTabSz="914400">
              <a:lnSpc>
                <a:spcPct val="150000"/>
              </a:lnSpc>
              <a:tabLst>
                <a:tab pos="0"/>
              </a:tabLst>
            </a:pPr>
            <a:r>
              <a:rPr lang="zh-CN" sz="1400" b="0" strike="noStrike" spc="-1">
                <a:solidFill>
                  <a:schemeClr val="dk1"/>
                </a:solidFill>
                <a:latin typeface="微软雅黑"/>
                <a:ea typeface="微软雅黑"/>
              </a:rPr>
              <a:t>分析各环节效果</a:t>
            </a:r>
            <a:endParaRPr lang="en-US" sz="14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78" name="图片 12"/>
          <p:cNvPicPr/>
          <p:nvPr/>
        </p:nvPicPr>
        <p:blipFill>
          <a:blip r:embed="rId3"/>
          <a:stretch>
            <a:fillRect/>
          </a:stretch>
        </p:blipFill>
        <p:spPr>
          <a:xfrm rot="6156000">
            <a:off x="11461320" y="-1101240"/>
            <a:ext cx="1066320" cy="1733040"/>
          </a:xfrm>
          <a:prstGeom prst="rect">
            <a:avLst/>
          </a:prstGeom>
          <a:ln w="0">
            <a:noFill/>
          </a:ln>
        </p:spPr>
      </p:pic>
      <p:pic>
        <p:nvPicPr>
          <p:cNvPr id="179" name="图片 22"/>
          <p:cNvPicPr/>
          <p:nvPr/>
        </p:nvPicPr>
        <p:blipFill>
          <a:blip r:embed="rId4"/>
          <a:stretch>
            <a:fillRect/>
          </a:stretch>
        </p:blipFill>
        <p:spPr>
          <a:xfrm rot="3960600">
            <a:off x="11266560" y="-218880"/>
            <a:ext cx="961560" cy="2219040"/>
          </a:xfrm>
          <a:prstGeom prst="rect">
            <a:avLst/>
          </a:prstGeom>
          <a:ln w="0">
            <a:noFill/>
          </a:ln>
        </p:spPr>
      </p:pic>
      <p:pic>
        <p:nvPicPr>
          <p:cNvPr id="180" name="图片 4"/>
          <p:cNvPicPr/>
          <p:nvPr/>
        </p:nvPicPr>
        <p:blipFill>
          <a:blip r:embed="rId5"/>
          <a:srcRect t="5443" r="7326"/>
          <a:stretch>
            <a:fillRect/>
          </a:stretch>
        </p:blipFill>
        <p:spPr>
          <a:xfrm rot="10800000">
            <a:off x="360" y="780120"/>
            <a:ext cx="4939560" cy="6077880"/>
          </a:xfrm>
          <a:prstGeom prst="rect">
            <a:avLst/>
          </a:prstGeom>
          <a:ln w="0">
            <a:noFill/>
          </a:ln>
        </p:spPr>
      </p:pic>
      <p:pic>
        <p:nvPicPr>
          <p:cNvPr id="181" name="图片 14"/>
          <p:cNvPicPr/>
          <p:nvPr/>
        </p:nvPicPr>
        <p:blipFill>
          <a:blip r:embed="rId6"/>
          <a:stretch>
            <a:fillRect/>
          </a:stretch>
        </p:blipFill>
        <p:spPr>
          <a:xfrm>
            <a:off x="11670480" y="474840"/>
            <a:ext cx="1584000" cy="2206080"/>
          </a:xfrm>
          <a:prstGeom prst="rect">
            <a:avLst/>
          </a:prstGeom>
          <a:ln w="0">
            <a:noFill/>
          </a:ln>
        </p:spPr>
      </p:pic>
      <p:pic>
        <p:nvPicPr>
          <p:cNvPr id="182" name="图片 18"/>
          <p:cNvPicPr/>
          <p:nvPr/>
        </p:nvPicPr>
        <p:blipFill>
          <a:blip r:embed="rId7"/>
          <a:stretch>
            <a:fillRect/>
          </a:stretch>
        </p:blipFill>
        <p:spPr>
          <a:xfrm rot="19285800">
            <a:off x="11289600" y="968760"/>
            <a:ext cx="914400" cy="552960"/>
          </a:xfrm>
          <a:prstGeom prst="rect">
            <a:avLst/>
          </a:prstGeom>
          <a:ln w="0">
            <a:noFill/>
          </a:ln>
        </p:spPr>
      </p:pic>
      <p:pic>
        <p:nvPicPr>
          <p:cNvPr id="183" name="图片 20"/>
          <p:cNvPicPr/>
          <p:nvPr/>
        </p:nvPicPr>
        <p:blipFill>
          <a:blip r:embed="rId8"/>
          <a:stretch>
            <a:fillRect/>
          </a:stretch>
        </p:blipFill>
        <p:spPr>
          <a:xfrm>
            <a:off x="-135360" y="-385920"/>
            <a:ext cx="1076040" cy="1285560"/>
          </a:xfrm>
          <a:prstGeom prst="rect">
            <a:avLst/>
          </a:prstGeom>
          <a:ln w="0">
            <a:noFill/>
          </a:ln>
        </p:spPr>
      </p:pic>
      <p:sp>
        <p:nvSpPr>
          <p:cNvPr id="184"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85"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2</a:t>
            </a:r>
            <a:r>
              <a:rPr lang="zh-CN" sz="3600" b="1" strike="noStrike" spc="299">
                <a:solidFill>
                  <a:schemeClr val="dk1"/>
                </a:solidFill>
                <a:latin typeface="Arial"/>
                <a:ea typeface="微软雅黑"/>
              </a:rPr>
              <a:t>章 医院安全事故应急预案的制定</a:t>
            </a:r>
            <a:endParaRPr lang="en-US" sz="3600" b="0" strike="noStrike" spc="-1">
              <a:solidFill>
                <a:schemeClr val="dk1"/>
              </a:solidFill>
              <a:latin typeface="Arial"/>
            </a:endParaRPr>
          </a:p>
        </p:txBody>
      </p:sp>
      <p:sp>
        <p:nvSpPr>
          <p:cNvPr id="186"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87" name="组合 26"/>
          <p:cNvGrpSpPr/>
          <p:nvPr/>
        </p:nvGrpSpPr>
        <p:grpSpPr>
          <a:xfrm>
            <a:off x="360" y="0"/>
            <a:ext cx="12191040" cy="6858000"/>
            <a:chOff x="360" y="0"/>
            <a:chExt cx="12191040" cy="6858000"/>
          </a:xfrm>
        </p:grpSpPr>
        <p:pic>
          <p:nvPicPr>
            <p:cNvPr id="188" name="图片 4"/>
            <p:cNvPicPr/>
            <p:nvPr/>
          </p:nvPicPr>
          <p:blipFill>
            <a:blip r:embed="rId3"/>
            <a:srcRect t="5443" r="7326"/>
            <a:stretch>
              <a:fillRect/>
            </a:stretch>
          </p:blipFill>
          <p:spPr>
            <a:xfrm rot="10800000" flipH="1">
              <a:off x="9435960" y="3467520"/>
              <a:ext cx="2755440" cy="3390480"/>
            </a:xfrm>
            <a:prstGeom prst="rect">
              <a:avLst/>
            </a:prstGeom>
            <a:ln w="0">
              <a:noFill/>
            </a:ln>
          </p:spPr>
        </p:pic>
        <p:pic>
          <p:nvPicPr>
            <p:cNvPr id="189" name="图片 1"/>
            <p:cNvPicPr/>
            <p:nvPr/>
          </p:nvPicPr>
          <p:blipFill>
            <a:blip r:embed="rId3"/>
            <a:srcRect t="5443" r="7326"/>
            <a:stretch>
              <a:fillRect/>
            </a:stretch>
          </p:blipFill>
          <p:spPr>
            <a:xfrm flipH="1">
              <a:off x="360" y="0"/>
              <a:ext cx="2755440" cy="3390480"/>
            </a:xfrm>
            <a:prstGeom prst="rect">
              <a:avLst/>
            </a:prstGeom>
            <a:ln w="0">
              <a:noFill/>
            </a:ln>
          </p:spPr>
        </p:pic>
      </p:grpSp>
      <p:sp>
        <p:nvSpPr>
          <p:cNvPr id="190" name="content"/>
          <p:cNvSpPr/>
          <p:nvPr/>
        </p:nvSpPr>
        <p:spPr>
          <a:xfrm>
            <a:off x="379404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000" b="0" strike="noStrike" spc="-1">
                <a:solidFill>
                  <a:schemeClr val="dk1"/>
                </a:solidFill>
                <a:latin typeface="微软雅黑"/>
                <a:ea typeface="微软雅黑"/>
              </a:rPr>
              <a:t>医院安全事故应急预案的制定至关重要。通过分析医院面临的各类安全风险和突发事件，可以明确预案的必要性和背景。制定预案的意义在于为医院提供应对安全事故的有效方法和手段，保障医院正常运行和患者安全。</a:t>
            </a:r>
            <a:endParaRPr lang="en-US" sz="2000" b="0" strike="noStrike" spc="-1">
              <a:solidFill>
                <a:srgbClr val="000000"/>
              </a:solidFill>
              <a:latin typeface="Arial"/>
            </a:endParaRPr>
          </a:p>
        </p:txBody>
      </p:sp>
      <p:pic>
        <p:nvPicPr>
          <p:cNvPr id="191" name="图片 22"/>
          <p:cNvPicPr/>
          <p:nvPr/>
        </p:nvPicPr>
        <p:blipFill>
          <a:blip r:embed="rId4"/>
          <a:srcRect l="19237" t="10197"/>
          <a:stretch>
            <a:fillRect/>
          </a:stretch>
        </p:blipFill>
        <p:spPr>
          <a:xfrm>
            <a:off x="0" y="0"/>
            <a:ext cx="514440" cy="929880"/>
          </a:xfrm>
          <a:prstGeom prst="rect">
            <a:avLst/>
          </a:prstGeom>
          <a:ln w="0">
            <a:noFill/>
          </a:ln>
        </p:spPr>
      </p:pic>
      <p:pic>
        <p:nvPicPr>
          <p:cNvPr id="192" name="图片 23"/>
          <p:cNvPicPr/>
          <p:nvPr/>
        </p:nvPicPr>
        <p:blipFill>
          <a:blip r:embed="rId5"/>
          <a:srcRect l="55284"/>
          <a:stretch>
            <a:fillRect/>
          </a:stretch>
        </p:blipFill>
        <p:spPr>
          <a:xfrm>
            <a:off x="0" y="625680"/>
            <a:ext cx="426600" cy="1140840"/>
          </a:xfrm>
          <a:prstGeom prst="rect">
            <a:avLst/>
          </a:prstGeom>
          <a:ln w="0">
            <a:noFill/>
          </a:ln>
        </p:spPr>
      </p:pic>
      <p:pic>
        <p:nvPicPr>
          <p:cNvPr id="193" name="图片 7"/>
          <p:cNvPicPr/>
          <p:nvPr/>
        </p:nvPicPr>
        <p:blipFill>
          <a:blip r:embed="rId6"/>
          <a:srcRect t="23379" r="-3045"/>
          <a:stretch>
            <a:fillRect/>
          </a:stretch>
        </p:blipFill>
        <p:spPr>
          <a:xfrm>
            <a:off x="8933040" y="0"/>
            <a:ext cx="1378440" cy="1427400"/>
          </a:xfrm>
          <a:prstGeom prst="rect">
            <a:avLst/>
          </a:prstGeom>
          <a:ln w="0">
            <a:noFill/>
          </a:ln>
        </p:spPr>
      </p:pic>
      <p:pic>
        <p:nvPicPr>
          <p:cNvPr id="194" name="图片 6"/>
          <p:cNvPicPr/>
          <p:nvPr/>
        </p:nvPicPr>
        <p:blipFill>
          <a:blip r:embed="rId7"/>
          <a:srcRect t="10754"/>
          <a:stretch>
            <a:fillRect/>
          </a:stretch>
        </p:blipFill>
        <p:spPr>
          <a:xfrm>
            <a:off x="8476200" y="0"/>
            <a:ext cx="589680" cy="1017000"/>
          </a:xfrm>
          <a:prstGeom prst="rect">
            <a:avLst/>
          </a:prstGeom>
          <a:ln w="0">
            <a:noFill/>
          </a:ln>
        </p:spPr>
      </p:pic>
      <p:pic>
        <p:nvPicPr>
          <p:cNvPr id="195" name="图片 25"/>
          <p:cNvPicPr/>
          <p:nvPr/>
        </p:nvPicPr>
        <p:blipFill>
          <a:blip r:embed="rId8"/>
          <a:srcRect l="-17859" t="39048" r="3094" b="4844"/>
          <a:stretch>
            <a:fillRect/>
          </a:stretch>
        </p:blipFill>
        <p:spPr>
          <a:xfrm>
            <a:off x="10496520" y="0"/>
            <a:ext cx="1695240" cy="1244520"/>
          </a:xfrm>
          <a:prstGeom prst="rect">
            <a:avLst/>
          </a:prstGeom>
          <a:ln w="0">
            <a:noFill/>
          </a:ln>
        </p:spPr>
      </p:pic>
      <p:sp>
        <p:nvSpPr>
          <p:cNvPr id="196" name="PlaceHolder 1"/>
          <p:cNvSpPr>
            <a:spLocks noGrp="1"/>
          </p:cNvSpPr>
          <p:nvPr>
            <p:ph type="title" idx="4294967295"/>
          </p:nvPr>
        </p:nvSpPr>
        <p:spPr>
          <a:xfrm>
            <a:off x="0" y="0"/>
            <a:ext cx="5400360" cy="718920"/>
          </a:xfrm>
          <a:prstGeom prst="rect">
            <a:avLst/>
          </a:prstGeom>
          <a:noFill/>
          <a:ln w="0">
            <a:noFill/>
          </a:ln>
        </p:spPr>
        <p:txBody>
          <a:bodyPr lIns="0" tIns="0" rIns="0" bIns="0" anchor="b">
            <a:norm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制定背景与必要性</a:t>
            </a:r>
            <a:endParaRPr lang="en-US" sz="3600" b="0" strike="noStrike" spc="-1">
              <a:solidFill>
                <a:schemeClr val="dk1"/>
              </a:solidFill>
              <a:latin typeface="Arial"/>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191"/>
                                        </p:tgtEl>
                                        <p:attrNameLst>
                                          <p:attrName>style.visibility</p:attrName>
                                        </p:attrNameLst>
                                      </p:cBhvr>
                                      <p:to>
                                        <p:strVal val="visible"/>
                                      </p:to>
                                    </p:set>
                                    <p:animEffect transition="in" filter="wipe(left)">
                                      <p:cBhvr additive="repl">
                                        <p:cTn id="7" dur="500"/>
                                        <p:tgtEl>
                                          <p:spTgt spid="191"/>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192"/>
                                        </p:tgtEl>
                                        <p:attrNameLst>
                                          <p:attrName>style.visibility</p:attrName>
                                        </p:attrNameLst>
                                      </p:cBhvr>
                                      <p:to>
                                        <p:strVal val="visible"/>
                                      </p:to>
                                    </p:set>
                                    <p:animEffect transition="in" filter="wipe(left)">
                                      <p:cBhvr additive="repl">
                                        <p:cTn id="10" dur="500"/>
                                        <p:tgtEl>
                                          <p:spTgt spid="192"/>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193"/>
                                        </p:tgtEl>
                                        <p:attrNameLst>
                                          <p:attrName>style.visibility</p:attrName>
                                        </p:attrNameLst>
                                      </p:cBhvr>
                                      <p:to>
                                        <p:strVal val="visible"/>
                                      </p:to>
                                    </p:set>
                                    <p:animEffect transition="in" filter="wipe(left)">
                                      <p:cBhvr additive="repl">
                                        <p:cTn id="13" dur="500"/>
                                        <p:tgtEl>
                                          <p:spTgt spid="193"/>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194"/>
                                        </p:tgtEl>
                                        <p:attrNameLst>
                                          <p:attrName>style.visibility</p:attrName>
                                        </p:attrNameLst>
                                      </p:cBhvr>
                                      <p:to>
                                        <p:strVal val="visible"/>
                                      </p:to>
                                    </p:set>
                                    <p:animEffect transition="in" filter="wipe(left)">
                                      <p:cBhvr additive="repl">
                                        <p:cTn id="16" dur="500"/>
                                        <p:tgtEl>
                                          <p:spTgt spid="194"/>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195"/>
                                        </p:tgtEl>
                                        <p:attrNameLst>
                                          <p:attrName>style.visibility</p:attrName>
                                        </p:attrNameLst>
                                      </p:cBhvr>
                                      <p:to>
                                        <p:strVal val="visible"/>
                                      </p:to>
                                    </p:set>
                                    <p:animEffect transition="in" filter="wipe(left)">
                                      <p:cBhvr additive="repl">
                                        <p:cTn id="19" dur="500"/>
                                        <p:tgtEl>
                                          <p:spTgt spid="19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97" name="组合 26"/>
          <p:cNvGrpSpPr/>
          <p:nvPr/>
        </p:nvGrpSpPr>
        <p:grpSpPr>
          <a:xfrm>
            <a:off x="360" y="0"/>
            <a:ext cx="12191040" cy="6858000"/>
            <a:chOff x="360" y="0"/>
            <a:chExt cx="12191040" cy="6858000"/>
          </a:xfrm>
        </p:grpSpPr>
        <p:pic>
          <p:nvPicPr>
            <p:cNvPr id="198"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199"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200"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1"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起草</a:t>
            </a:r>
            <a:endParaRPr lang="en-US" sz="1800" b="0" strike="noStrike" spc="-1">
              <a:solidFill>
                <a:srgbClr val="000000"/>
              </a:solidFill>
              <a:latin typeface="Arial"/>
            </a:endParaRPr>
          </a:p>
        </p:txBody>
      </p:sp>
      <p:sp>
        <p:nvSpPr>
          <p:cNvPr id="202" name="content.2.content"/>
          <p:cNvSpPr/>
          <p:nvPr/>
        </p:nvSpPr>
        <p:spPr>
          <a:xfrm>
            <a:off x="3666960" y="2924640"/>
            <a:ext cx="206712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制定应急预案的框架和基本内容</a:t>
            </a:r>
            <a:endParaRPr lang="en-US" sz="1400" b="0" strike="noStrike" spc="-1">
              <a:solidFill>
                <a:srgbClr val="000000"/>
              </a:solidFill>
              <a:latin typeface="Arial"/>
            </a:endParaRPr>
          </a:p>
        </p:txBody>
      </p:sp>
      <p:sp>
        <p:nvSpPr>
          <p:cNvPr id="203"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4" name="content.3.title"/>
          <p:cNvSpPr/>
          <p:nvPr/>
        </p:nvSpPr>
        <p:spPr>
          <a:xfrm>
            <a:off x="646056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审核</a:t>
            </a:r>
            <a:endParaRPr lang="en-US" sz="1800" b="0" strike="noStrike" spc="-1">
              <a:solidFill>
                <a:srgbClr val="000000"/>
              </a:solidFill>
              <a:latin typeface="Arial"/>
            </a:endParaRPr>
          </a:p>
        </p:txBody>
      </p:sp>
      <p:sp>
        <p:nvSpPr>
          <p:cNvPr id="205" name="content.3.content"/>
          <p:cNvSpPr/>
          <p:nvPr/>
        </p:nvSpPr>
        <p:spPr>
          <a:xfrm>
            <a:off x="6424200" y="2925360"/>
            <a:ext cx="209592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由相关部门负责人审查预案的合理性和可行性</a:t>
            </a:r>
            <a:endParaRPr lang="en-US" sz="1400" b="0" strike="noStrike" spc="-1">
              <a:solidFill>
                <a:srgbClr val="000000"/>
              </a:solidFill>
              <a:latin typeface="Arial"/>
            </a:endParaRPr>
          </a:p>
        </p:txBody>
      </p:sp>
      <p:sp>
        <p:nvSpPr>
          <p:cNvPr id="206"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07"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发布</a:t>
            </a:r>
            <a:endParaRPr lang="en-US" sz="1800" b="0" strike="noStrike" spc="-1">
              <a:solidFill>
                <a:srgbClr val="000000"/>
              </a:solidFill>
              <a:latin typeface="Arial"/>
            </a:endParaRPr>
          </a:p>
        </p:txBody>
      </p:sp>
      <p:sp>
        <p:nvSpPr>
          <p:cNvPr id="208" name="content.4.content"/>
          <p:cNvSpPr/>
          <p:nvPr/>
        </p:nvSpPr>
        <p:spPr>
          <a:xfrm>
            <a:off x="9201240" y="2925360"/>
            <a:ext cx="2076840" cy="31658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预案最终得到批准并向全院人员发布</a:t>
            </a:r>
            <a:endParaRPr lang="en-US" sz="1400" b="0" strike="noStrike" spc="-1">
              <a:solidFill>
                <a:srgbClr val="000000"/>
              </a:solidFill>
              <a:latin typeface="Arial"/>
            </a:endParaRPr>
          </a:p>
        </p:txBody>
      </p:sp>
      <p:sp>
        <p:nvSpPr>
          <p:cNvPr id="209" name="PlaceHolder 1"/>
          <p:cNvSpPr>
            <a:spLocks noGrp="1"/>
          </p:cNvSpPr>
          <p:nvPr>
            <p:ph type="title" idx="4294967295"/>
          </p:nvPr>
        </p:nvSpPr>
        <p:spPr>
          <a:xfrm>
            <a:off x="0" y="0"/>
            <a:ext cx="10799640" cy="7196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Arial"/>
                <a:ea typeface="微软雅黑"/>
              </a:rPr>
              <a:t>制定流程与参与人员</a:t>
            </a:r>
            <a:endParaRPr lang="en-US" sz="3600" b="0" strike="noStrike" spc="-1">
              <a:solidFill>
                <a:schemeClr val="dk1"/>
              </a:solidFill>
              <a:latin typeface="Arial"/>
            </a:endParaRPr>
          </a:p>
        </p:txBody>
      </p:sp>
      <p:sp>
        <p:nvSpPr>
          <p:cNvPr id="210"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11"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调研</a:t>
            </a:r>
            <a:endParaRPr lang="en-US" sz="1800" b="0" strike="noStrike" spc="-1">
              <a:solidFill>
                <a:srgbClr val="000000"/>
              </a:solidFill>
              <a:latin typeface="Arial"/>
            </a:endParaRPr>
          </a:p>
        </p:txBody>
      </p:sp>
      <p:sp>
        <p:nvSpPr>
          <p:cNvPr id="212" name="content.1.content"/>
          <p:cNvSpPr/>
          <p:nvPr/>
        </p:nvSpPr>
        <p:spPr>
          <a:xfrm>
            <a:off x="872640" y="2924640"/>
            <a:ext cx="2082960" cy="316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400" b="0" strike="noStrike" spc="-1">
                <a:solidFill>
                  <a:schemeClr val="dk1"/>
                </a:solidFill>
                <a:latin typeface="微软雅黑"/>
                <a:ea typeface="微软雅黑"/>
              </a:rPr>
              <a:t>对医院安全事故情况进行调查研究</a:t>
            </a:r>
            <a:endParaRPr lang="en-US" sz="14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3"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预案内容与细节</a:t>
            </a:r>
            <a:endParaRPr lang="en-US" sz="3600" b="0" strike="noStrike" spc="-1">
              <a:solidFill>
                <a:schemeClr val="dk1"/>
              </a:solidFill>
              <a:latin typeface="Arial"/>
            </a:endParaRPr>
          </a:p>
        </p:txBody>
      </p:sp>
      <p:sp>
        <p:nvSpPr>
          <p:cNvPr id="214"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Arial"/>
                <a:ea typeface="微软雅黑"/>
              </a:rPr>
              <a:t>确保及时准确地报送相关安全信息</a:t>
            </a:r>
            <a:endParaRPr lang="en-US" sz="1600" b="0" strike="noStrike" spc="-1">
              <a:solidFill>
                <a:srgbClr val="000000"/>
              </a:solidFill>
              <a:latin typeface="Arial"/>
            </a:endParaRPr>
          </a:p>
        </p:txBody>
      </p:sp>
      <p:sp>
        <p:nvSpPr>
          <p:cNvPr id="215"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信息报送</a:t>
            </a:r>
            <a:endParaRPr lang="en-US" sz="2000" b="0" strike="noStrike" spc="-1">
              <a:solidFill>
                <a:srgbClr val="000000"/>
              </a:solidFill>
              <a:latin typeface="Arial"/>
            </a:endParaRPr>
          </a:p>
        </p:txBody>
      </p:sp>
      <p:sp>
        <p:nvSpPr>
          <p:cNvPr id="21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1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1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组织应急救援和事故处理工作</a:t>
            </a:r>
            <a:endParaRPr lang="en-US" sz="1600" b="0" strike="noStrike" spc="-1">
              <a:solidFill>
                <a:srgbClr val="000000"/>
              </a:solidFill>
              <a:latin typeface="Arial"/>
            </a:endParaRPr>
          </a:p>
        </p:txBody>
      </p:sp>
      <p:sp>
        <p:nvSpPr>
          <p:cNvPr id="21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救援处置</a:t>
            </a:r>
            <a:endParaRPr lang="en-US" sz="2000" b="0" strike="noStrike" spc="-1">
              <a:solidFill>
                <a:srgbClr val="000000"/>
              </a:solidFill>
              <a:latin typeface="Arial"/>
            </a:endParaRPr>
          </a:p>
        </p:txBody>
      </p:sp>
      <p:sp>
        <p:nvSpPr>
          <p:cNvPr id="22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2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600" b="0" strike="noStrike" spc="-1">
                <a:solidFill>
                  <a:schemeClr val="dk1"/>
                </a:solidFill>
                <a:latin typeface="微软雅黑"/>
                <a:ea typeface="微软雅黑"/>
              </a:rPr>
              <a:t>明确指挥系统和应急响应流程</a:t>
            </a:r>
            <a:endParaRPr lang="en-US" sz="1600" b="0" strike="noStrike" spc="-1">
              <a:solidFill>
                <a:srgbClr val="000000"/>
              </a:solidFill>
              <a:latin typeface="Arial"/>
            </a:endParaRPr>
          </a:p>
        </p:txBody>
      </p:sp>
      <p:sp>
        <p:nvSpPr>
          <p:cNvPr id="22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指挥调度</a:t>
            </a:r>
            <a:endParaRPr lang="en-US" sz="2000" b="0" strike="noStrike" spc="-1">
              <a:solidFill>
                <a:srgbClr val="000000"/>
              </a:solidFill>
              <a:latin typeface="Arial"/>
            </a:endParaRPr>
          </a:p>
        </p:txBody>
      </p:sp>
      <p:pic>
        <p:nvPicPr>
          <p:cNvPr id="223" name="图片 4"/>
          <p:cNvPicPr/>
          <p:nvPr/>
        </p:nvPicPr>
        <p:blipFill>
          <a:blip r:embed="rId2"/>
          <a:stretch>
            <a:fillRect/>
          </a:stretch>
        </p:blipFill>
        <p:spPr>
          <a:xfrm>
            <a:off x="6135480" y="1175400"/>
            <a:ext cx="5381640" cy="5381640"/>
          </a:xfrm>
          <a:prstGeom prst="rect">
            <a:avLst/>
          </a:prstGeom>
          <a:ln w="0">
            <a:noFill/>
          </a:ln>
        </p:spPr>
      </p:pic>
      <p:pic>
        <p:nvPicPr>
          <p:cNvPr id="224" name="图片 22"/>
          <p:cNvPicPr/>
          <p:nvPr/>
        </p:nvPicPr>
        <p:blipFill>
          <a:blip r:embed="rId3"/>
          <a:srcRect l="19237" t="10197"/>
          <a:stretch>
            <a:fillRect/>
          </a:stretch>
        </p:blipFill>
        <p:spPr>
          <a:xfrm>
            <a:off x="0" y="0"/>
            <a:ext cx="514440" cy="929880"/>
          </a:xfrm>
          <a:prstGeom prst="rect">
            <a:avLst/>
          </a:prstGeom>
          <a:ln w="0">
            <a:noFill/>
          </a:ln>
        </p:spPr>
      </p:pic>
      <p:pic>
        <p:nvPicPr>
          <p:cNvPr id="225" name="图片 23"/>
          <p:cNvPicPr/>
          <p:nvPr/>
        </p:nvPicPr>
        <p:blipFill>
          <a:blip r:embed="rId4"/>
          <a:srcRect l="55284"/>
          <a:stretch>
            <a:fillRect/>
          </a:stretch>
        </p:blipFill>
        <p:spPr>
          <a:xfrm>
            <a:off x="0" y="625680"/>
            <a:ext cx="426600" cy="1140840"/>
          </a:xfrm>
          <a:prstGeom prst="rect">
            <a:avLst/>
          </a:prstGeom>
          <a:ln w="0">
            <a:noFill/>
          </a:ln>
        </p:spPr>
      </p:pic>
      <p:pic>
        <p:nvPicPr>
          <p:cNvPr id="226" name="图片 7"/>
          <p:cNvPicPr/>
          <p:nvPr/>
        </p:nvPicPr>
        <p:blipFill>
          <a:blip r:embed="rId5"/>
          <a:srcRect t="23379" r="-3045"/>
          <a:stretch>
            <a:fillRect/>
          </a:stretch>
        </p:blipFill>
        <p:spPr>
          <a:xfrm>
            <a:off x="8933040" y="0"/>
            <a:ext cx="1378440" cy="1427400"/>
          </a:xfrm>
          <a:prstGeom prst="rect">
            <a:avLst/>
          </a:prstGeom>
          <a:ln w="0">
            <a:noFill/>
          </a:ln>
        </p:spPr>
      </p:pic>
      <p:pic>
        <p:nvPicPr>
          <p:cNvPr id="227" name="图片 6"/>
          <p:cNvPicPr/>
          <p:nvPr/>
        </p:nvPicPr>
        <p:blipFill>
          <a:blip r:embed="rId6"/>
          <a:srcRect t="10754"/>
          <a:stretch>
            <a:fillRect/>
          </a:stretch>
        </p:blipFill>
        <p:spPr>
          <a:xfrm>
            <a:off x="8476200" y="0"/>
            <a:ext cx="589680" cy="1017000"/>
          </a:xfrm>
          <a:prstGeom prst="rect">
            <a:avLst/>
          </a:prstGeom>
          <a:ln w="0">
            <a:noFill/>
          </a:ln>
        </p:spPr>
      </p:pic>
      <p:pic>
        <p:nvPicPr>
          <p:cNvPr id="228"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24"/>
                                        </p:tgtEl>
                                        <p:attrNameLst>
                                          <p:attrName>style.visibility</p:attrName>
                                        </p:attrNameLst>
                                      </p:cBhvr>
                                      <p:to>
                                        <p:strVal val="visible"/>
                                      </p:to>
                                    </p:set>
                                    <p:animEffect transition="in" filter="wipe(left)">
                                      <p:cBhvr additive="repl">
                                        <p:cTn id="7" dur="500"/>
                                        <p:tgtEl>
                                          <p:spTgt spid="224"/>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225"/>
                                        </p:tgtEl>
                                        <p:attrNameLst>
                                          <p:attrName>style.visibility</p:attrName>
                                        </p:attrNameLst>
                                      </p:cBhvr>
                                      <p:to>
                                        <p:strVal val="visible"/>
                                      </p:to>
                                    </p:set>
                                    <p:animEffect transition="in" filter="wipe(left)">
                                      <p:cBhvr additive="repl">
                                        <p:cTn id="10" dur="500"/>
                                        <p:tgtEl>
                                          <p:spTgt spid="225"/>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226"/>
                                        </p:tgtEl>
                                        <p:attrNameLst>
                                          <p:attrName>style.visibility</p:attrName>
                                        </p:attrNameLst>
                                      </p:cBhvr>
                                      <p:to>
                                        <p:strVal val="visible"/>
                                      </p:to>
                                    </p:set>
                                    <p:animEffect transition="in" filter="wipe(left)">
                                      <p:cBhvr additive="repl">
                                        <p:cTn id="13" dur="500"/>
                                        <p:tgtEl>
                                          <p:spTgt spid="226"/>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27"/>
                                        </p:tgtEl>
                                        <p:attrNameLst>
                                          <p:attrName>style.visibility</p:attrName>
                                        </p:attrNameLst>
                                      </p:cBhvr>
                                      <p:to>
                                        <p:strVal val="visible"/>
                                      </p:to>
                                    </p:set>
                                    <p:animEffect transition="in" filter="wipe(left)">
                                      <p:cBhvr additive="repl">
                                        <p:cTn id="16" dur="500"/>
                                        <p:tgtEl>
                                          <p:spTgt spid="227"/>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228"/>
                                        </p:tgtEl>
                                        <p:attrNameLst>
                                          <p:attrName>style.visibility</p:attrName>
                                        </p:attrNameLst>
                                      </p:cBhvr>
                                      <p:to>
                                        <p:strVal val="visible"/>
                                      </p:to>
                                    </p:set>
                                    <p:animEffect transition="in" filter="wipe(left)">
                                      <p:cBhvr additive="repl">
                                        <p:cTn id="19" dur="500"/>
                                        <p:tgtEl>
                                          <p:spTgt spid="2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29" name="组合 26"/>
          <p:cNvGrpSpPr/>
          <p:nvPr/>
        </p:nvGrpSpPr>
        <p:grpSpPr>
          <a:xfrm>
            <a:off x="360" y="0"/>
            <a:ext cx="12191040" cy="6858000"/>
            <a:chOff x="360" y="0"/>
            <a:chExt cx="12191040" cy="6858000"/>
          </a:xfrm>
        </p:grpSpPr>
        <p:pic>
          <p:nvPicPr>
            <p:cNvPr id="230"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231"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232"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预案的演练与调整</a:t>
            </a:r>
            <a:endParaRPr lang="en-US" sz="3600" b="0" strike="noStrike" spc="-1">
              <a:solidFill>
                <a:schemeClr val="dk1"/>
              </a:solidFill>
              <a:latin typeface="Arial"/>
            </a:endParaRPr>
          </a:p>
        </p:txBody>
      </p:sp>
      <p:sp>
        <p:nvSpPr>
          <p:cNvPr id="233"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定期组织演练提高应急响应能力</a:t>
            </a:r>
            <a:endParaRPr lang="en-US" sz="1600" b="0" strike="noStrike" spc="-1">
              <a:solidFill>
                <a:srgbClr val="000000"/>
              </a:solidFill>
              <a:latin typeface="Arial"/>
            </a:endParaRPr>
          </a:p>
        </p:txBody>
      </p:sp>
      <p:sp>
        <p:nvSpPr>
          <p:cNvPr id="234"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定期演练</a:t>
            </a:r>
            <a:endParaRPr lang="en-US" sz="2000" b="0" strike="noStrike" spc="-1">
              <a:solidFill>
                <a:srgbClr val="000000"/>
              </a:solidFill>
              <a:latin typeface="Arial"/>
            </a:endParaRPr>
          </a:p>
        </p:txBody>
      </p:sp>
      <p:sp>
        <p:nvSpPr>
          <p:cNvPr id="235"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模拟真实场景检验预案有效性</a:t>
            </a:r>
            <a:endParaRPr lang="en-US" sz="1600" b="0" strike="noStrike" spc="-1">
              <a:solidFill>
                <a:srgbClr val="000000"/>
              </a:solidFill>
              <a:latin typeface="Arial"/>
            </a:endParaRPr>
          </a:p>
        </p:txBody>
      </p:sp>
      <p:sp>
        <p:nvSpPr>
          <p:cNvPr id="236"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模拟演练</a:t>
            </a:r>
            <a:endParaRPr lang="en-US" sz="2000" b="0" strike="noStrike" spc="-1">
              <a:solidFill>
                <a:srgbClr val="000000"/>
              </a:solidFill>
              <a:latin typeface="Arial"/>
            </a:endParaRPr>
          </a:p>
        </p:txBody>
      </p:sp>
      <p:sp>
        <p:nvSpPr>
          <p:cNvPr id="237"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组织实战演练应对突发事件</a:t>
            </a:r>
            <a:endParaRPr lang="en-US" sz="1600" b="0" strike="noStrike" spc="-1">
              <a:solidFill>
                <a:srgbClr val="000000"/>
              </a:solidFill>
              <a:latin typeface="Arial"/>
            </a:endParaRPr>
          </a:p>
        </p:txBody>
      </p:sp>
      <p:sp>
        <p:nvSpPr>
          <p:cNvPr id="238"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实战演练</a:t>
            </a:r>
            <a:endParaRPr lang="en-US" sz="2000" b="0" strike="noStrike" spc="-1">
              <a:solidFill>
                <a:srgbClr val="000000"/>
              </a:solidFill>
              <a:latin typeface="Arial"/>
            </a:endParaRPr>
          </a:p>
        </p:txBody>
      </p:sp>
      <p:sp>
        <p:nvSpPr>
          <p:cNvPr id="239"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40"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1"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42"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医院安全事故预案</a:t>
            </a:r>
            <a:endParaRPr lang="en-US" sz="2800" b="0" strike="noStrike" spc="-1">
              <a:solidFill>
                <a:srgbClr val="000000"/>
              </a:solidFill>
              <a:latin typeface="Arial"/>
            </a:endParaRPr>
          </a:p>
        </p:txBody>
      </p:sp>
      <p:sp>
        <p:nvSpPr>
          <p:cNvPr id="243"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医院安全事故预案是保障医院安全的重要措施，内容涵盖信息报送、指挥调度、救援处置等方面。预案的制定要求完善细致，预案演练和调整是为了确保预案的实用性和有效性。</a:t>
            </a:r>
            <a:endParaRPr lang="en-US" sz="1800" b="0" strike="noStrike" spc="-1">
              <a:solidFill>
                <a:srgbClr val="000000"/>
              </a:solidFill>
              <a:latin typeface="Arial"/>
            </a:endParaRPr>
          </a:p>
        </p:txBody>
      </p:sp>
      <p:sp>
        <p:nvSpPr>
          <p:cNvPr id="244"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245" name="图片 4"/>
          <p:cNvPicPr/>
          <p:nvPr/>
        </p:nvPicPr>
        <p:blipFill>
          <a:blip r:embed="rId2"/>
          <a:stretch>
            <a:fillRect/>
          </a:stretch>
        </p:blipFill>
        <p:spPr>
          <a:xfrm>
            <a:off x="510840" y="700560"/>
            <a:ext cx="5381640" cy="5381640"/>
          </a:xfrm>
          <a:prstGeom prst="rect">
            <a:avLst/>
          </a:prstGeom>
          <a:ln w="0">
            <a:noFill/>
          </a:ln>
        </p:spPr>
      </p:pic>
      <p:pic>
        <p:nvPicPr>
          <p:cNvPr id="246" name="图片 22"/>
          <p:cNvPicPr/>
          <p:nvPr/>
        </p:nvPicPr>
        <p:blipFill>
          <a:blip r:embed="rId3"/>
          <a:srcRect l="19237" t="10197"/>
          <a:stretch>
            <a:fillRect/>
          </a:stretch>
        </p:blipFill>
        <p:spPr>
          <a:xfrm>
            <a:off x="0" y="0"/>
            <a:ext cx="514440" cy="929880"/>
          </a:xfrm>
          <a:prstGeom prst="rect">
            <a:avLst/>
          </a:prstGeom>
          <a:ln w="0">
            <a:noFill/>
          </a:ln>
        </p:spPr>
      </p:pic>
      <p:pic>
        <p:nvPicPr>
          <p:cNvPr id="247" name="图片 23"/>
          <p:cNvPicPr/>
          <p:nvPr/>
        </p:nvPicPr>
        <p:blipFill>
          <a:blip r:embed="rId4"/>
          <a:srcRect l="55284"/>
          <a:stretch>
            <a:fillRect/>
          </a:stretch>
        </p:blipFill>
        <p:spPr>
          <a:xfrm>
            <a:off x="0" y="625680"/>
            <a:ext cx="426600" cy="1140840"/>
          </a:xfrm>
          <a:prstGeom prst="rect">
            <a:avLst/>
          </a:prstGeom>
          <a:ln w="0">
            <a:noFill/>
          </a:ln>
        </p:spPr>
      </p:pic>
      <p:pic>
        <p:nvPicPr>
          <p:cNvPr id="248" name="图片 7"/>
          <p:cNvPicPr/>
          <p:nvPr/>
        </p:nvPicPr>
        <p:blipFill>
          <a:blip r:embed="rId5"/>
          <a:srcRect t="23379" r="-3045"/>
          <a:stretch>
            <a:fillRect/>
          </a:stretch>
        </p:blipFill>
        <p:spPr>
          <a:xfrm>
            <a:off x="8933040" y="0"/>
            <a:ext cx="1378440" cy="1427400"/>
          </a:xfrm>
          <a:prstGeom prst="rect">
            <a:avLst/>
          </a:prstGeom>
          <a:ln w="0">
            <a:noFill/>
          </a:ln>
        </p:spPr>
      </p:pic>
      <p:pic>
        <p:nvPicPr>
          <p:cNvPr id="249" name="图片 2"/>
          <p:cNvPicPr/>
          <p:nvPr/>
        </p:nvPicPr>
        <p:blipFill>
          <a:blip r:embed="rId6"/>
          <a:srcRect t="10754"/>
          <a:stretch>
            <a:fillRect/>
          </a:stretch>
        </p:blipFill>
        <p:spPr>
          <a:xfrm>
            <a:off x="8476200" y="0"/>
            <a:ext cx="589680" cy="1017000"/>
          </a:xfrm>
          <a:prstGeom prst="rect">
            <a:avLst/>
          </a:prstGeom>
          <a:ln w="0">
            <a:noFill/>
          </a:ln>
        </p:spPr>
      </p:pic>
      <p:pic>
        <p:nvPicPr>
          <p:cNvPr id="250"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46"/>
                                        </p:tgtEl>
                                        <p:attrNameLst>
                                          <p:attrName>style.visibility</p:attrName>
                                        </p:attrNameLst>
                                      </p:cBhvr>
                                      <p:to>
                                        <p:strVal val="visible"/>
                                      </p:to>
                                    </p:set>
                                    <p:animEffect transition="in" filter="wipe(left)">
                                      <p:cBhvr additive="repl">
                                        <p:cTn id="7" dur="500"/>
                                        <p:tgtEl>
                                          <p:spTgt spid="246"/>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247"/>
                                        </p:tgtEl>
                                        <p:attrNameLst>
                                          <p:attrName>style.visibility</p:attrName>
                                        </p:attrNameLst>
                                      </p:cBhvr>
                                      <p:to>
                                        <p:strVal val="visible"/>
                                      </p:to>
                                    </p:set>
                                    <p:animEffect transition="in" filter="wipe(left)">
                                      <p:cBhvr additive="repl">
                                        <p:cTn id="10" dur="500"/>
                                        <p:tgtEl>
                                          <p:spTgt spid="247"/>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248"/>
                                        </p:tgtEl>
                                        <p:attrNameLst>
                                          <p:attrName>style.visibility</p:attrName>
                                        </p:attrNameLst>
                                      </p:cBhvr>
                                      <p:to>
                                        <p:strVal val="visible"/>
                                      </p:to>
                                    </p:set>
                                    <p:animEffect transition="in" filter="wipe(left)">
                                      <p:cBhvr additive="repl">
                                        <p:cTn id="13" dur="500"/>
                                        <p:tgtEl>
                                          <p:spTgt spid="248"/>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49"/>
                                        </p:tgtEl>
                                        <p:attrNameLst>
                                          <p:attrName>style.visibility</p:attrName>
                                        </p:attrNameLst>
                                      </p:cBhvr>
                                      <p:to>
                                        <p:strVal val="visible"/>
                                      </p:to>
                                    </p:set>
                                    <p:animEffect transition="in" filter="wipe(left)">
                                      <p:cBhvr additive="repl">
                                        <p:cTn id="16" dur="500"/>
                                        <p:tgtEl>
                                          <p:spTgt spid="249"/>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250"/>
                                        </p:tgtEl>
                                        <p:attrNameLst>
                                          <p:attrName>style.visibility</p:attrName>
                                        </p:attrNameLst>
                                      </p:cBhvr>
                                      <p:to>
                                        <p:strVal val="visible"/>
                                      </p:to>
                                    </p:set>
                                    <p:animEffect transition="in" filter="wipe(left)">
                                      <p:cBhvr additive="repl">
                                        <p:cTn id="19" dur="500"/>
                                        <p:tgtEl>
                                          <p:spTgt spid="25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251" name="图片 12"/>
          <p:cNvPicPr/>
          <p:nvPr/>
        </p:nvPicPr>
        <p:blipFill>
          <a:blip r:embed="rId3"/>
          <a:stretch>
            <a:fillRect/>
          </a:stretch>
        </p:blipFill>
        <p:spPr>
          <a:xfrm rot="6156000">
            <a:off x="11461320" y="-1101240"/>
            <a:ext cx="1066320" cy="1733040"/>
          </a:xfrm>
          <a:prstGeom prst="rect">
            <a:avLst/>
          </a:prstGeom>
          <a:ln w="0">
            <a:noFill/>
          </a:ln>
        </p:spPr>
      </p:pic>
      <p:pic>
        <p:nvPicPr>
          <p:cNvPr id="252" name="图片 22"/>
          <p:cNvPicPr/>
          <p:nvPr/>
        </p:nvPicPr>
        <p:blipFill>
          <a:blip r:embed="rId4"/>
          <a:stretch>
            <a:fillRect/>
          </a:stretch>
        </p:blipFill>
        <p:spPr>
          <a:xfrm rot="3960600">
            <a:off x="11266560" y="-218880"/>
            <a:ext cx="961560" cy="2219040"/>
          </a:xfrm>
          <a:prstGeom prst="rect">
            <a:avLst/>
          </a:prstGeom>
          <a:ln w="0">
            <a:noFill/>
          </a:ln>
        </p:spPr>
      </p:pic>
      <p:pic>
        <p:nvPicPr>
          <p:cNvPr id="253" name="图片 4"/>
          <p:cNvPicPr/>
          <p:nvPr/>
        </p:nvPicPr>
        <p:blipFill>
          <a:blip r:embed="rId5"/>
          <a:srcRect t="5443" r="7326"/>
          <a:stretch>
            <a:fillRect/>
          </a:stretch>
        </p:blipFill>
        <p:spPr>
          <a:xfrm rot="10800000">
            <a:off x="360" y="780120"/>
            <a:ext cx="4939560" cy="6077880"/>
          </a:xfrm>
          <a:prstGeom prst="rect">
            <a:avLst/>
          </a:prstGeom>
          <a:ln w="0">
            <a:noFill/>
          </a:ln>
        </p:spPr>
      </p:pic>
      <p:pic>
        <p:nvPicPr>
          <p:cNvPr id="254" name="图片 14"/>
          <p:cNvPicPr/>
          <p:nvPr/>
        </p:nvPicPr>
        <p:blipFill>
          <a:blip r:embed="rId6"/>
          <a:stretch>
            <a:fillRect/>
          </a:stretch>
        </p:blipFill>
        <p:spPr>
          <a:xfrm>
            <a:off x="11670480" y="474840"/>
            <a:ext cx="1584000" cy="2206080"/>
          </a:xfrm>
          <a:prstGeom prst="rect">
            <a:avLst/>
          </a:prstGeom>
          <a:ln w="0">
            <a:noFill/>
          </a:ln>
        </p:spPr>
      </p:pic>
      <p:pic>
        <p:nvPicPr>
          <p:cNvPr id="255" name="图片 18"/>
          <p:cNvPicPr/>
          <p:nvPr/>
        </p:nvPicPr>
        <p:blipFill>
          <a:blip r:embed="rId7"/>
          <a:stretch>
            <a:fillRect/>
          </a:stretch>
        </p:blipFill>
        <p:spPr>
          <a:xfrm rot="19285800">
            <a:off x="11289600" y="968760"/>
            <a:ext cx="914400" cy="552960"/>
          </a:xfrm>
          <a:prstGeom prst="rect">
            <a:avLst/>
          </a:prstGeom>
          <a:ln w="0">
            <a:noFill/>
          </a:ln>
        </p:spPr>
      </p:pic>
      <p:pic>
        <p:nvPicPr>
          <p:cNvPr id="256" name="图片 20"/>
          <p:cNvPicPr/>
          <p:nvPr/>
        </p:nvPicPr>
        <p:blipFill>
          <a:blip r:embed="rId8"/>
          <a:stretch>
            <a:fillRect/>
          </a:stretch>
        </p:blipFill>
        <p:spPr>
          <a:xfrm>
            <a:off x="-135360" y="-385920"/>
            <a:ext cx="1076040" cy="1285560"/>
          </a:xfrm>
          <a:prstGeom prst="rect">
            <a:avLst/>
          </a:prstGeom>
          <a:ln w="0">
            <a:noFill/>
          </a:ln>
        </p:spPr>
      </p:pic>
      <p:sp>
        <p:nvSpPr>
          <p:cNvPr id="25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000000"/>
              </a:buClr>
              <a:buFont typeface="Arial"/>
              <a:buChar char="●"/>
              <a:tabLst>
                <a:tab pos="1609560"/>
              </a:tabLst>
            </a:pPr>
            <a:r>
              <a:rPr lang="en-US" sz="1800" b="0" strike="noStrike" spc="148">
                <a:solidFill>
                  <a:schemeClr val="dk1"/>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25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Arial"/>
                <a:ea typeface="微软雅黑"/>
              </a:rPr>
              <a:t>第</a:t>
            </a:r>
            <a:r>
              <a:rPr lang="en-US" sz="3600" b="1" strike="noStrike" spc="299">
                <a:solidFill>
                  <a:schemeClr val="dk1"/>
                </a:solidFill>
                <a:latin typeface="Arial"/>
                <a:ea typeface="微软雅黑"/>
              </a:rPr>
              <a:t>3</a:t>
            </a:r>
            <a:r>
              <a:rPr lang="zh-CN" sz="3600" b="1" strike="noStrike" spc="299">
                <a:solidFill>
                  <a:schemeClr val="dk1"/>
                </a:solidFill>
                <a:latin typeface="Arial"/>
                <a:ea typeface="微软雅黑"/>
              </a:rPr>
              <a:t>章 医院安全事故应急预案的培训</a:t>
            </a:r>
            <a:endParaRPr lang="en-US" sz="3600" b="0" strike="noStrike" spc="-1">
              <a:solidFill>
                <a:schemeClr val="dk1"/>
              </a:solidFill>
              <a:latin typeface="Arial"/>
            </a:endParaRPr>
          </a:p>
        </p:txBody>
      </p:sp>
      <p:sp>
        <p:nvSpPr>
          <p:cNvPr id="25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6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dk1"/>
              </a:solidFill>
              <a:latin typeface="Arial"/>
              <a:ea typeface="微软雅黑"/>
            </a:endParaRPr>
          </a:p>
        </p:txBody>
      </p:sp>
      <p:sp>
        <p:nvSpPr>
          <p:cNvPr id="261" name="title"/>
          <p:cNvSpPr/>
          <p:nvPr/>
        </p:nvSpPr>
        <p:spPr>
          <a:xfrm>
            <a:off x="8259480" y="741600"/>
            <a:ext cx="310284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800" b="1" strike="noStrike" spc="299">
                <a:solidFill>
                  <a:schemeClr val="dk1"/>
                </a:solidFill>
                <a:latin typeface="Arial"/>
                <a:ea typeface="微软雅黑"/>
              </a:rPr>
              <a:t>培训内容与形式</a:t>
            </a:r>
            <a:endParaRPr lang="en-US" sz="2800" b="0" strike="noStrike" spc="-1">
              <a:solidFill>
                <a:srgbClr val="000000"/>
              </a:solidFill>
              <a:latin typeface="Arial"/>
            </a:endParaRPr>
          </a:p>
        </p:txBody>
      </p:sp>
      <p:sp>
        <p:nvSpPr>
          <p:cNvPr id="26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800" b="0" strike="noStrike" spc="148">
                <a:solidFill>
                  <a:schemeClr val="dk1"/>
                </a:solidFill>
                <a:latin typeface="Arial"/>
                <a:ea typeface="微软雅黑"/>
              </a:rPr>
              <a:t>医院安全事故应急预案培训内容和形式包括理论培训、实际操作演练、心理辅导等。培训内容设计应具有针对性和实用性，结合实际情况进行拟定。通过不断提高培训质量和内容，可提高医护人员的应急响应能力。</a:t>
            </a:r>
            <a:endParaRPr lang="en-US" sz="1800" b="0" strike="noStrike" spc="-1">
              <a:solidFill>
                <a:srgbClr val="000000"/>
              </a:solidFill>
              <a:latin typeface="Arial"/>
            </a:endParaRPr>
          </a:p>
        </p:txBody>
      </p:sp>
      <p:sp>
        <p:nvSpPr>
          <p:cNvPr id="26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solidFill>
                <a:latin typeface="Arial"/>
                <a:ea typeface="微软雅黑"/>
              </a:rPr>
              <a:t> </a:t>
            </a:r>
            <a:endParaRPr lang="en-US" sz="3600" b="0" strike="noStrike" spc="-1">
              <a:solidFill>
                <a:schemeClr val="dk1"/>
              </a:solidFill>
              <a:latin typeface="Arial"/>
            </a:endParaRPr>
          </a:p>
        </p:txBody>
      </p:sp>
      <p:pic>
        <p:nvPicPr>
          <p:cNvPr id="264" name="图片 4"/>
          <p:cNvPicPr/>
          <p:nvPr/>
        </p:nvPicPr>
        <p:blipFill>
          <a:blip r:embed="rId2"/>
          <a:stretch>
            <a:fillRect/>
          </a:stretch>
        </p:blipFill>
        <p:spPr>
          <a:xfrm>
            <a:off x="510840" y="700560"/>
            <a:ext cx="5381640" cy="5381640"/>
          </a:xfrm>
          <a:prstGeom prst="rect">
            <a:avLst/>
          </a:prstGeom>
          <a:ln w="0">
            <a:noFill/>
          </a:ln>
        </p:spPr>
      </p:pic>
      <p:pic>
        <p:nvPicPr>
          <p:cNvPr id="265" name="图片 22"/>
          <p:cNvPicPr/>
          <p:nvPr/>
        </p:nvPicPr>
        <p:blipFill>
          <a:blip r:embed="rId3"/>
          <a:srcRect l="19237" t="10197"/>
          <a:stretch>
            <a:fillRect/>
          </a:stretch>
        </p:blipFill>
        <p:spPr>
          <a:xfrm>
            <a:off x="0" y="0"/>
            <a:ext cx="514440" cy="929880"/>
          </a:xfrm>
          <a:prstGeom prst="rect">
            <a:avLst/>
          </a:prstGeom>
          <a:ln w="0">
            <a:noFill/>
          </a:ln>
        </p:spPr>
      </p:pic>
      <p:pic>
        <p:nvPicPr>
          <p:cNvPr id="266" name="图片 23"/>
          <p:cNvPicPr/>
          <p:nvPr/>
        </p:nvPicPr>
        <p:blipFill>
          <a:blip r:embed="rId4"/>
          <a:srcRect l="55284"/>
          <a:stretch>
            <a:fillRect/>
          </a:stretch>
        </p:blipFill>
        <p:spPr>
          <a:xfrm>
            <a:off x="0" y="625680"/>
            <a:ext cx="426600" cy="1140840"/>
          </a:xfrm>
          <a:prstGeom prst="rect">
            <a:avLst/>
          </a:prstGeom>
          <a:ln w="0">
            <a:noFill/>
          </a:ln>
        </p:spPr>
      </p:pic>
      <p:pic>
        <p:nvPicPr>
          <p:cNvPr id="267" name="图片 7"/>
          <p:cNvPicPr/>
          <p:nvPr/>
        </p:nvPicPr>
        <p:blipFill>
          <a:blip r:embed="rId5"/>
          <a:srcRect t="23379" r="-3045"/>
          <a:stretch>
            <a:fillRect/>
          </a:stretch>
        </p:blipFill>
        <p:spPr>
          <a:xfrm>
            <a:off x="8933040" y="0"/>
            <a:ext cx="1378440" cy="1427400"/>
          </a:xfrm>
          <a:prstGeom prst="rect">
            <a:avLst/>
          </a:prstGeom>
          <a:ln w="0">
            <a:noFill/>
          </a:ln>
        </p:spPr>
      </p:pic>
      <p:pic>
        <p:nvPicPr>
          <p:cNvPr id="268" name="图片 2"/>
          <p:cNvPicPr/>
          <p:nvPr/>
        </p:nvPicPr>
        <p:blipFill>
          <a:blip r:embed="rId6"/>
          <a:srcRect t="10754"/>
          <a:stretch>
            <a:fillRect/>
          </a:stretch>
        </p:blipFill>
        <p:spPr>
          <a:xfrm>
            <a:off x="8476200" y="0"/>
            <a:ext cx="589680" cy="1017000"/>
          </a:xfrm>
          <a:prstGeom prst="rect">
            <a:avLst/>
          </a:prstGeom>
          <a:ln w="0">
            <a:noFill/>
          </a:ln>
        </p:spPr>
      </p:pic>
      <p:pic>
        <p:nvPicPr>
          <p:cNvPr id="269"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65"/>
                                        </p:tgtEl>
                                        <p:attrNameLst>
                                          <p:attrName>style.visibility</p:attrName>
                                        </p:attrNameLst>
                                      </p:cBhvr>
                                      <p:to>
                                        <p:strVal val="visible"/>
                                      </p:to>
                                    </p:set>
                                    <p:animEffect transition="in" filter="wipe(left)">
                                      <p:cBhvr additive="repl">
                                        <p:cTn id="7" dur="500"/>
                                        <p:tgtEl>
                                          <p:spTgt spid="265"/>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266"/>
                                        </p:tgtEl>
                                        <p:attrNameLst>
                                          <p:attrName>style.visibility</p:attrName>
                                        </p:attrNameLst>
                                      </p:cBhvr>
                                      <p:to>
                                        <p:strVal val="visible"/>
                                      </p:to>
                                    </p:set>
                                    <p:animEffect transition="in" filter="wipe(left)">
                                      <p:cBhvr additive="repl">
                                        <p:cTn id="10" dur="500"/>
                                        <p:tgtEl>
                                          <p:spTgt spid="266"/>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267"/>
                                        </p:tgtEl>
                                        <p:attrNameLst>
                                          <p:attrName>style.visibility</p:attrName>
                                        </p:attrNameLst>
                                      </p:cBhvr>
                                      <p:to>
                                        <p:strVal val="visible"/>
                                      </p:to>
                                    </p:set>
                                    <p:animEffect transition="in" filter="wipe(left)">
                                      <p:cBhvr additive="repl">
                                        <p:cTn id="13" dur="500"/>
                                        <p:tgtEl>
                                          <p:spTgt spid="267"/>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68"/>
                                        </p:tgtEl>
                                        <p:attrNameLst>
                                          <p:attrName>style.visibility</p:attrName>
                                        </p:attrNameLst>
                                      </p:cBhvr>
                                      <p:to>
                                        <p:strVal val="visible"/>
                                      </p:to>
                                    </p:set>
                                    <p:animEffect transition="in" filter="wipe(left)">
                                      <p:cBhvr additive="repl">
                                        <p:cTn id="16" dur="500"/>
                                        <p:tgtEl>
                                          <p:spTgt spid="268"/>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269"/>
                                        </p:tgtEl>
                                        <p:attrNameLst>
                                          <p:attrName>style.visibility</p:attrName>
                                        </p:attrNameLst>
                                      </p:cBhvr>
                                      <p:to>
                                        <p:strVal val="visible"/>
                                      </p:to>
                                    </p:set>
                                    <p:animEffect transition="in" filter="wipe(left)">
                                      <p:cBhvr additive="repl">
                                        <p:cTn id="19" dur="500"/>
                                        <p:tgtEl>
                                          <p:spTgt spid="26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70" name="组合 26"/>
          <p:cNvGrpSpPr/>
          <p:nvPr/>
        </p:nvGrpSpPr>
        <p:grpSpPr>
          <a:xfrm>
            <a:off x="360" y="0"/>
            <a:ext cx="12191040" cy="6858000"/>
            <a:chOff x="360" y="0"/>
            <a:chExt cx="12191040" cy="6858000"/>
          </a:xfrm>
        </p:grpSpPr>
        <p:pic>
          <p:nvPicPr>
            <p:cNvPr id="271" name="图片 4"/>
            <p:cNvPicPr/>
            <p:nvPr/>
          </p:nvPicPr>
          <p:blipFill>
            <a:blip r:embed="rId2"/>
            <a:srcRect t="5443" r="7326"/>
            <a:stretch>
              <a:fillRect/>
            </a:stretch>
          </p:blipFill>
          <p:spPr>
            <a:xfrm rot="10800000" flipH="1">
              <a:off x="9435960" y="3467520"/>
              <a:ext cx="2755440" cy="3390480"/>
            </a:xfrm>
            <a:prstGeom prst="rect">
              <a:avLst/>
            </a:prstGeom>
            <a:ln w="0">
              <a:noFill/>
            </a:ln>
          </p:spPr>
        </p:pic>
        <p:pic>
          <p:nvPicPr>
            <p:cNvPr id="272" name="图片 5"/>
            <p:cNvPicPr/>
            <p:nvPr/>
          </p:nvPicPr>
          <p:blipFill>
            <a:blip r:embed="rId2"/>
            <a:srcRect t="5443" r="7326"/>
            <a:stretch>
              <a:fillRect/>
            </a:stretch>
          </p:blipFill>
          <p:spPr>
            <a:xfrm flipH="1">
              <a:off x="360" y="0"/>
              <a:ext cx="2755440" cy="3390480"/>
            </a:xfrm>
            <a:prstGeom prst="rect">
              <a:avLst/>
            </a:prstGeom>
            <a:ln w="0">
              <a:noFill/>
            </a:ln>
          </p:spPr>
        </p:pic>
      </p:grpSp>
      <p:sp>
        <p:nvSpPr>
          <p:cNvPr id="273" name="PlaceHolder 1"/>
          <p:cNvSpPr>
            <a:spLocks noGrp="1"/>
          </p:cNvSpPr>
          <p:nvPr>
            <p:ph type="title" idx="4294967295"/>
          </p:nvPr>
        </p:nvSpPr>
        <p:spPr>
          <a:xfrm>
            <a:off x="0" y="0"/>
            <a:ext cx="10968480" cy="705240"/>
          </a:xfrm>
          <a:prstGeom prst="rect">
            <a:avLst/>
          </a:prstGeom>
          <a:noFill/>
          <a:ln w="0">
            <a:noFill/>
          </a:ln>
        </p:spPr>
        <p:txBody>
          <a:bodyPr lIns="90000" tIns="47160" rIns="90000" bIns="47160" anchor="ctr">
            <a:noAutofit/>
          </a:bodyPr>
          <a:lstStyle/>
          <a:p>
            <a:pPr marL="571680" indent="-571680" defTabSz="914400">
              <a:lnSpc>
                <a:spcPct val="100000"/>
              </a:lnSpc>
              <a:buClr>
                <a:srgbClr val="000000"/>
              </a:buClr>
              <a:buFont typeface="Wingdings" charset="2"/>
              <a:buChar char=""/>
            </a:pPr>
            <a:r>
              <a:rPr lang="zh-CN" sz="3600" b="1" strike="noStrike" spc="299">
                <a:solidFill>
                  <a:schemeClr val="dk1"/>
                </a:solidFill>
                <a:latin typeface="微软雅黑"/>
                <a:ea typeface="微软雅黑"/>
              </a:rPr>
              <a:t>对象与时间安排</a:t>
            </a:r>
            <a:endParaRPr lang="en-US" sz="3600" b="0" strike="noStrike" spc="-1">
              <a:solidFill>
                <a:schemeClr val="dk1"/>
              </a:solidFill>
              <a:latin typeface="Arial"/>
            </a:endParaRPr>
          </a:p>
        </p:txBody>
      </p:sp>
      <p:sp>
        <p:nvSpPr>
          <p:cNvPr id="274" name="content.1.subtitle"/>
          <p:cNvSpPr/>
          <p:nvPr/>
        </p:nvSpPr>
        <p:spPr>
          <a:xfrm>
            <a:off x="126684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包括护士、医生等</a:t>
            </a:r>
            <a:endParaRPr lang="en-US" sz="1600" b="0" strike="noStrike" spc="-1">
              <a:solidFill>
                <a:srgbClr val="000000"/>
              </a:solidFill>
              <a:latin typeface="Arial"/>
            </a:endParaRPr>
          </a:p>
        </p:txBody>
      </p:sp>
      <p:sp>
        <p:nvSpPr>
          <p:cNvPr id="275" name="content.1.title"/>
          <p:cNvSpPr/>
          <p:nvPr/>
        </p:nvSpPr>
        <p:spPr>
          <a:xfrm>
            <a:off x="1267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医护人员</a:t>
            </a:r>
            <a:endParaRPr lang="en-US" sz="2000" b="0" strike="noStrike" spc="-1">
              <a:solidFill>
                <a:srgbClr val="000000"/>
              </a:solidFill>
              <a:latin typeface="Arial"/>
            </a:endParaRPr>
          </a:p>
        </p:txBody>
      </p:sp>
      <p:sp>
        <p:nvSpPr>
          <p:cNvPr id="276" name="content.2.subtitle"/>
          <p:cNvSpPr/>
          <p:nvPr/>
        </p:nvSpPr>
        <p:spPr>
          <a:xfrm>
            <a:off x="906192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包括清洁工、后勤保障人员等</a:t>
            </a:r>
            <a:endParaRPr lang="en-US" sz="1600" b="0" strike="noStrike" spc="-1">
              <a:solidFill>
                <a:srgbClr val="000000"/>
              </a:solidFill>
              <a:latin typeface="Arial"/>
            </a:endParaRPr>
          </a:p>
        </p:txBody>
      </p:sp>
      <p:sp>
        <p:nvSpPr>
          <p:cNvPr id="277" name="content.2.title"/>
          <p:cNvSpPr/>
          <p:nvPr/>
        </p:nvSpPr>
        <p:spPr>
          <a:xfrm>
            <a:off x="9061560" y="24008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后勤人员</a:t>
            </a:r>
            <a:endParaRPr lang="en-US" sz="2000" b="0" strike="noStrike" spc="-1">
              <a:solidFill>
                <a:srgbClr val="000000"/>
              </a:solidFill>
              <a:latin typeface="Arial"/>
            </a:endParaRPr>
          </a:p>
        </p:txBody>
      </p:sp>
      <p:sp>
        <p:nvSpPr>
          <p:cNvPr id="278" name="content.3.subtitle"/>
          <p:cNvSpPr/>
          <p:nvPr/>
        </p:nvSpPr>
        <p:spPr>
          <a:xfrm>
            <a:off x="3865320" y="3411360"/>
            <a:ext cx="1457640" cy="176256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600" b="0" strike="noStrike" spc="-1">
                <a:solidFill>
                  <a:schemeClr val="dk1"/>
                </a:solidFill>
                <a:latin typeface="微软雅黑"/>
                <a:ea typeface="微软雅黑"/>
              </a:rPr>
              <a:t>包括院长、主管等</a:t>
            </a:r>
            <a:endParaRPr lang="en-US" sz="1600" b="0" strike="noStrike" spc="-1">
              <a:solidFill>
                <a:srgbClr val="000000"/>
              </a:solidFill>
              <a:latin typeface="Arial"/>
            </a:endParaRPr>
          </a:p>
        </p:txBody>
      </p:sp>
      <p:sp>
        <p:nvSpPr>
          <p:cNvPr id="279" name="content.3.title"/>
          <p:cNvSpPr/>
          <p:nvPr/>
        </p:nvSpPr>
        <p:spPr>
          <a:xfrm>
            <a:off x="386604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000" b="1" strike="noStrike" spc="-1">
                <a:solidFill>
                  <a:schemeClr val="dk1"/>
                </a:solidFill>
                <a:latin typeface="微软雅黑"/>
                <a:ea typeface="微软雅黑"/>
              </a:rPr>
              <a:t>管理人员</a:t>
            </a:r>
            <a:endParaRPr lang="en-US" sz="2000" b="0" strike="noStrike" spc="-1">
              <a:solidFill>
                <a:srgbClr val="000000"/>
              </a:solidFill>
              <a:latin typeface="Arial"/>
            </a:endParaRPr>
          </a:p>
        </p:txBody>
      </p:sp>
      <p:sp>
        <p:nvSpPr>
          <p:cNvPr id="280" name="content.4.subtitle"/>
          <p:cNvSpPr/>
          <p:nvPr/>
        </p:nvSpPr>
        <p:spPr>
          <a:xfrm>
            <a:off x="6463800" y="3411360"/>
            <a:ext cx="1457640" cy="1761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81" name="content.4.title"/>
          <p:cNvSpPr/>
          <p:nvPr/>
        </p:nvSpPr>
        <p:spPr>
          <a:xfrm>
            <a:off x="6464160" y="240264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000" b="1" strike="noStrike" spc="-1">
                <a:solidFill>
                  <a:schemeClr val="dk1"/>
                </a:solidFill>
                <a:latin typeface="微软雅黑"/>
                <a:ea typeface="微软雅黑"/>
              </a:rPr>
              <a:t> </a:t>
            </a:r>
            <a:endParaRPr lang="en-US" sz="20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82" name="PlaceHolder 1"/>
          <p:cNvSpPr>
            <a:spLocks noGrp="1"/>
          </p:cNvSpPr>
          <p:nvPr>
            <p:ph type="title" idx="4294967295"/>
          </p:nvPr>
        </p:nvSpPr>
        <p:spPr>
          <a:xfrm>
            <a:off x="0" y="360000"/>
            <a:ext cx="671544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solidFill>
                <a:latin typeface="Arial"/>
                <a:ea typeface="微软雅黑"/>
              </a:rPr>
              <a:t>效果评估与跟踪</a:t>
            </a:r>
            <a:endParaRPr lang="en-US" sz="3600" b="0" strike="noStrike" spc="-1">
              <a:solidFill>
                <a:schemeClr val="dk1"/>
              </a:solidFill>
              <a:latin typeface="Arial"/>
            </a:endParaRPr>
          </a:p>
        </p:txBody>
      </p:sp>
      <p:sp>
        <p:nvSpPr>
          <p:cNvPr id="283" name="content.1.subtitle"/>
          <p:cNvSpPr/>
          <p:nvPr/>
        </p:nvSpPr>
        <p:spPr>
          <a:xfrm>
            <a:off x="13291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Arial"/>
                <a:ea typeface="微软雅黑"/>
              </a:rPr>
              <a:t> </a:t>
            </a:r>
            <a:endParaRPr lang="en-US" sz="1600" b="0" strike="noStrike" spc="-1">
              <a:solidFill>
                <a:srgbClr val="000000"/>
              </a:solidFill>
              <a:latin typeface="Arial"/>
            </a:endParaRPr>
          </a:p>
        </p:txBody>
      </p:sp>
      <p:sp>
        <p:nvSpPr>
          <p:cNvPr id="284" name="content.1.title"/>
          <p:cNvSpPr/>
          <p:nvPr/>
        </p:nvSpPr>
        <p:spPr>
          <a:xfrm>
            <a:off x="132912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定期考核</a:t>
            </a:r>
            <a:endParaRPr lang="en-US" sz="2000" b="0" strike="noStrike" spc="-1">
              <a:solidFill>
                <a:srgbClr val="000000"/>
              </a:solidFill>
              <a:latin typeface="Arial"/>
            </a:endParaRPr>
          </a:p>
        </p:txBody>
      </p:sp>
      <p:sp>
        <p:nvSpPr>
          <p:cNvPr id="285"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01</a:t>
            </a:r>
            <a:endParaRPr lang="en-US" sz="1600" b="0" strike="noStrike" spc="-1">
              <a:solidFill>
                <a:srgbClr val="FFFFFF"/>
              </a:solidFill>
              <a:latin typeface="Arial"/>
            </a:endParaRPr>
          </a:p>
        </p:txBody>
      </p:sp>
      <p:sp>
        <p:nvSpPr>
          <p:cNvPr id="286"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03</a:t>
            </a:r>
            <a:endParaRPr lang="en-US" sz="1600" b="0" strike="noStrike" spc="-1">
              <a:solidFill>
                <a:srgbClr val="FFFFFF"/>
              </a:solidFill>
              <a:latin typeface="Arial"/>
            </a:endParaRPr>
          </a:p>
        </p:txBody>
      </p:sp>
      <p:sp>
        <p:nvSpPr>
          <p:cNvPr id="287"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88"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调整培训计划</a:t>
            </a:r>
            <a:endParaRPr lang="en-US" sz="2000" b="0" strike="noStrike" spc="-1">
              <a:solidFill>
                <a:srgbClr val="000000"/>
              </a:solidFill>
              <a:latin typeface="Arial"/>
            </a:endParaRPr>
          </a:p>
        </p:txBody>
      </p:sp>
      <p:sp>
        <p:nvSpPr>
          <p:cNvPr id="289"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dk1"/>
                </a:solidFill>
                <a:latin typeface="微软雅黑"/>
                <a:ea typeface="微软雅黑"/>
              </a:rPr>
              <a:t>02</a:t>
            </a:r>
            <a:endParaRPr lang="en-US" sz="1600" b="0" strike="noStrike" spc="-1">
              <a:solidFill>
                <a:srgbClr val="FFFFFF"/>
              </a:solidFill>
              <a:latin typeface="Arial"/>
            </a:endParaRPr>
          </a:p>
        </p:txBody>
      </p:sp>
      <p:sp>
        <p:nvSpPr>
          <p:cNvPr id="290"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1600" b="0" strike="noStrike" spc="-1">
                <a:solidFill>
                  <a:schemeClr val="dk1"/>
                </a:solidFill>
                <a:latin typeface="微软雅黑"/>
                <a:ea typeface="微软雅黑"/>
              </a:rPr>
              <a:t> </a:t>
            </a:r>
            <a:endParaRPr lang="en-US" sz="1600" b="0" strike="noStrike" spc="-1">
              <a:solidFill>
                <a:srgbClr val="000000"/>
              </a:solidFill>
              <a:latin typeface="Arial"/>
            </a:endParaRPr>
          </a:p>
        </p:txBody>
      </p:sp>
      <p:sp>
        <p:nvSpPr>
          <p:cNvPr id="291"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dk1"/>
                </a:solidFill>
                <a:latin typeface="微软雅黑"/>
                <a:ea typeface="微软雅黑"/>
              </a:rPr>
              <a:t>实战检验</a:t>
            </a:r>
            <a:endParaRPr lang="en-US" sz="2000" b="0" strike="noStrike" spc="-1">
              <a:solidFill>
                <a:srgbClr val="000000"/>
              </a:solidFill>
              <a:latin typeface="Arial"/>
            </a:endParaRPr>
          </a:p>
        </p:txBody>
      </p:sp>
      <p:pic>
        <p:nvPicPr>
          <p:cNvPr id="292" name="图片 4"/>
          <p:cNvPicPr/>
          <p:nvPr/>
        </p:nvPicPr>
        <p:blipFill>
          <a:blip r:embed="rId2"/>
          <a:stretch>
            <a:fillRect/>
          </a:stretch>
        </p:blipFill>
        <p:spPr>
          <a:xfrm>
            <a:off x="6135480" y="1175400"/>
            <a:ext cx="5381640" cy="5381640"/>
          </a:xfrm>
          <a:prstGeom prst="rect">
            <a:avLst/>
          </a:prstGeom>
          <a:ln w="0">
            <a:noFill/>
          </a:ln>
        </p:spPr>
      </p:pic>
      <p:pic>
        <p:nvPicPr>
          <p:cNvPr id="293" name="图片 22"/>
          <p:cNvPicPr/>
          <p:nvPr/>
        </p:nvPicPr>
        <p:blipFill>
          <a:blip r:embed="rId3"/>
          <a:srcRect l="19237" t="10197"/>
          <a:stretch>
            <a:fillRect/>
          </a:stretch>
        </p:blipFill>
        <p:spPr>
          <a:xfrm>
            <a:off x="0" y="0"/>
            <a:ext cx="514440" cy="929880"/>
          </a:xfrm>
          <a:prstGeom prst="rect">
            <a:avLst/>
          </a:prstGeom>
          <a:ln w="0">
            <a:noFill/>
          </a:ln>
        </p:spPr>
      </p:pic>
      <p:pic>
        <p:nvPicPr>
          <p:cNvPr id="294" name="图片 23"/>
          <p:cNvPicPr/>
          <p:nvPr/>
        </p:nvPicPr>
        <p:blipFill>
          <a:blip r:embed="rId4"/>
          <a:srcRect l="55284"/>
          <a:stretch>
            <a:fillRect/>
          </a:stretch>
        </p:blipFill>
        <p:spPr>
          <a:xfrm>
            <a:off x="0" y="625680"/>
            <a:ext cx="426600" cy="1140840"/>
          </a:xfrm>
          <a:prstGeom prst="rect">
            <a:avLst/>
          </a:prstGeom>
          <a:ln w="0">
            <a:noFill/>
          </a:ln>
        </p:spPr>
      </p:pic>
      <p:pic>
        <p:nvPicPr>
          <p:cNvPr id="295" name="图片 7"/>
          <p:cNvPicPr/>
          <p:nvPr/>
        </p:nvPicPr>
        <p:blipFill>
          <a:blip r:embed="rId5"/>
          <a:srcRect t="23379" r="-3045"/>
          <a:stretch>
            <a:fillRect/>
          </a:stretch>
        </p:blipFill>
        <p:spPr>
          <a:xfrm>
            <a:off x="8933040" y="0"/>
            <a:ext cx="1378440" cy="1427400"/>
          </a:xfrm>
          <a:prstGeom prst="rect">
            <a:avLst/>
          </a:prstGeom>
          <a:ln w="0">
            <a:noFill/>
          </a:ln>
        </p:spPr>
      </p:pic>
      <p:pic>
        <p:nvPicPr>
          <p:cNvPr id="296" name="图片 6"/>
          <p:cNvPicPr/>
          <p:nvPr/>
        </p:nvPicPr>
        <p:blipFill>
          <a:blip r:embed="rId6"/>
          <a:srcRect t="10754"/>
          <a:stretch>
            <a:fillRect/>
          </a:stretch>
        </p:blipFill>
        <p:spPr>
          <a:xfrm>
            <a:off x="8476200" y="0"/>
            <a:ext cx="589680" cy="1017000"/>
          </a:xfrm>
          <a:prstGeom prst="rect">
            <a:avLst/>
          </a:prstGeom>
          <a:ln w="0">
            <a:noFill/>
          </a:ln>
        </p:spPr>
      </p:pic>
      <p:pic>
        <p:nvPicPr>
          <p:cNvPr id="297" name="图片 25"/>
          <p:cNvPicPr/>
          <p:nvPr/>
        </p:nvPicPr>
        <p:blipFill>
          <a:blip r:embed="rId7"/>
          <a:srcRect l="-17859" t="39048" r="3094" b="4844"/>
          <a:stretch>
            <a:fillRect/>
          </a:stretch>
        </p:blipFill>
        <p:spPr>
          <a:xfrm>
            <a:off x="10496520" y="0"/>
            <a:ext cx="1695240" cy="1244520"/>
          </a:xfrm>
          <a:prstGeom prst="rect">
            <a:avLst/>
          </a:prstGeom>
          <a:ln w="0">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2" presetClass="entr" presetSubtype="8" dur="500" fill="hold" nodeType="withEffect">
                                  <p:stCondLst>
                                    <p:cond delay="0"/>
                                  </p:stCondLst>
                                  <p:childTnLst>
                                    <p:set>
                                      <p:cBhvr>
                                        <p:cTn id="6" dur="1" fill="hold">
                                          <p:stCondLst>
                                            <p:cond delay="0"/>
                                          </p:stCondLst>
                                        </p:cTn>
                                        <p:tgtEl>
                                          <p:spTgt spid="293"/>
                                        </p:tgtEl>
                                        <p:attrNameLst>
                                          <p:attrName>style.visibility</p:attrName>
                                        </p:attrNameLst>
                                      </p:cBhvr>
                                      <p:to>
                                        <p:strVal val="visible"/>
                                      </p:to>
                                    </p:set>
                                    <p:animEffect transition="in" filter="wipe(left)">
                                      <p:cBhvr additive="repl">
                                        <p:cTn id="7" dur="500"/>
                                        <p:tgtEl>
                                          <p:spTgt spid="293"/>
                                        </p:tgtEl>
                                      </p:cBhvr>
                                    </p:animEffect>
                                  </p:childTnLst>
                                </p:cTn>
                              </p:par>
                              <p:par>
                                <p:cTn id="8" presetID="22" presetClass="entr" presetSubtype="8" dur="500" fill="hold" nodeType="withEffect">
                                  <p:stCondLst>
                                    <p:cond delay="0"/>
                                  </p:stCondLst>
                                  <p:childTnLst>
                                    <p:set>
                                      <p:cBhvr>
                                        <p:cTn id="9" dur="1" fill="hold">
                                          <p:stCondLst>
                                            <p:cond delay="0"/>
                                          </p:stCondLst>
                                        </p:cTn>
                                        <p:tgtEl>
                                          <p:spTgt spid="294"/>
                                        </p:tgtEl>
                                        <p:attrNameLst>
                                          <p:attrName>style.visibility</p:attrName>
                                        </p:attrNameLst>
                                      </p:cBhvr>
                                      <p:to>
                                        <p:strVal val="visible"/>
                                      </p:to>
                                    </p:set>
                                    <p:animEffect transition="in" filter="wipe(left)">
                                      <p:cBhvr additive="repl">
                                        <p:cTn id="10" dur="500"/>
                                        <p:tgtEl>
                                          <p:spTgt spid="294"/>
                                        </p:tgtEl>
                                      </p:cBhvr>
                                    </p:animEffect>
                                  </p:childTnLst>
                                </p:cTn>
                              </p:par>
                              <p:par>
                                <p:cTn id="11" presetID="22" presetClass="entr" presetSubtype="8" dur="500" fill="hold" nodeType="withEffect">
                                  <p:stCondLst>
                                    <p:cond delay="0"/>
                                  </p:stCondLst>
                                  <p:childTnLst>
                                    <p:set>
                                      <p:cBhvr>
                                        <p:cTn id="12" dur="1" fill="hold">
                                          <p:stCondLst>
                                            <p:cond delay="0"/>
                                          </p:stCondLst>
                                        </p:cTn>
                                        <p:tgtEl>
                                          <p:spTgt spid="295"/>
                                        </p:tgtEl>
                                        <p:attrNameLst>
                                          <p:attrName>style.visibility</p:attrName>
                                        </p:attrNameLst>
                                      </p:cBhvr>
                                      <p:to>
                                        <p:strVal val="visible"/>
                                      </p:to>
                                    </p:set>
                                    <p:animEffect transition="in" filter="wipe(left)">
                                      <p:cBhvr additive="repl">
                                        <p:cTn id="13" dur="500"/>
                                        <p:tgtEl>
                                          <p:spTgt spid="295"/>
                                        </p:tgtEl>
                                      </p:cBhvr>
                                    </p:animEffect>
                                  </p:childTnLst>
                                </p:cTn>
                              </p:par>
                              <p:par>
                                <p:cTn id="14" presetID="22" presetClass="entr" presetSubtype="8" dur="500" fill="hold" nodeType="withEffect">
                                  <p:stCondLst>
                                    <p:cond delay="0"/>
                                  </p:stCondLst>
                                  <p:childTnLst>
                                    <p:set>
                                      <p:cBhvr>
                                        <p:cTn id="15" dur="1" fill="hold">
                                          <p:stCondLst>
                                            <p:cond delay="0"/>
                                          </p:stCondLst>
                                        </p:cTn>
                                        <p:tgtEl>
                                          <p:spTgt spid="296"/>
                                        </p:tgtEl>
                                        <p:attrNameLst>
                                          <p:attrName>style.visibility</p:attrName>
                                        </p:attrNameLst>
                                      </p:cBhvr>
                                      <p:to>
                                        <p:strVal val="visible"/>
                                      </p:to>
                                    </p:set>
                                    <p:animEffect transition="in" filter="wipe(left)">
                                      <p:cBhvr additive="repl">
                                        <p:cTn id="16" dur="500"/>
                                        <p:tgtEl>
                                          <p:spTgt spid="296"/>
                                        </p:tgtEl>
                                      </p:cBhvr>
                                    </p:animEffect>
                                  </p:childTnLst>
                                </p:cTn>
                              </p:par>
                              <p:par>
                                <p:cTn id="17" presetID="22" presetClass="entr" presetSubtype="8" dur="500" fill="hold" nodeType="withEffect">
                                  <p:stCondLst>
                                    <p:cond delay="0"/>
                                  </p:stCondLst>
                                  <p:childTnLst>
                                    <p:set>
                                      <p:cBhvr>
                                        <p:cTn id="18" dur="1" fill="hold">
                                          <p:stCondLst>
                                            <p:cond delay="0"/>
                                          </p:stCondLst>
                                        </p:cTn>
                                        <p:tgtEl>
                                          <p:spTgt spid="297"/>
                                        </p:tgtEl>
                                        <p:attrNameLst>
                                          <p:attrName>style.visibility</p:attrName>
                                        </p:attrNameLst>
                                      </p:cBhvr>
                                      <p:to>
                                        <p:strVal val="visible"/>
                                      </p:to>
                                    </p:set>
                                    <p:animEffect transition="in" filter="wipe(left)">
                                      <p:cBhvr additive="repl">
                                        <p:cTn id="19" dur="500"/>
                                        <p:tgtEl>
                                          <p:spTgt spid="29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https://d.book118.com/276152044122010102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121</Paragraphs>
  <Slides>20</Slides>
  <Notes>6</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医院安全事故应急预案培训实例解析</vt:lpstr>
      <vt:lpstr>目录</vt:lpstr>
      <vt:lpstr>第1章 简介</vt:lpstr>
      <vt:lpstr> </vt:lpstr>
      <vt:lpstr>医院安全事故应急预案的重要性</vt:lpstr>
      <vt:lpstr>医院安全事故应急预案培训实例解析</vt:lpstr>
      <vt:lpstr>医院安全事故应急预案的重要性</vt:lpstr>
      <vt:lpstr>医院安全事故应急预案的定义</vt:lpstr>
      <vt:lpstr>医院安全事故应急预案培训实例解析</vt:lpstr>
      <vt:lpstr>第2章 医院安全事故应急预案的制定</vt:lpstr>
      <vt:lpstr>制定背景与必要性</vt:lpstr>
      <vt:lpstr>制定流程与参与人员</vt:lpstr>
      <vt:lpstr>预案内容与细节</vt:lpstr>
      <vt:lpstr>预案的演练与调整</vt:lpstr>
      <vt:lpstr> </vt:lpstr>
      <vt:lpstr>第3章 医院安全事故应急预案的培训</vt:lpstr>
      <vt:lpstr> </vt:lpstr>
      <vt:lpstr>对象与时间安排</vt:lpstr>
      <vt:lpstr>效果评估与跟踪</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2024-09-27T08:19:34.462</cp:lastPrinted>
  <dcterms:created xsi:type="dcterms:W3CDTF">2024-09-27T00:19:34Z</dcterms:created>
  <dcterms:modified xsi:type="dcterms:W3CDTF">2024-09-27T00:19:36Z</dcterms:modified>
</cp:coreProperties>
</file>