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12198350" cy="6859588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fill>
          <a:solidFill>
            <a:schemeClr val="accent3">
              <a:tint val="40000"/>
            </a:schemeClr>
          </a:solidFill>
        </a:fill>
      </a:tcStyle>
    </a:band1H>
    <a:band1V>
      <a:tcStyle>
        <a:fill>
          <a:solidFill>
            <a:schemeClr val="accent3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4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AF1BB2-1D8D-4BBB-9148-79BEE44F321A}" type="datetimeFigureOut">
              <a:rPr lang="zh-CN" altLang="en-US" smtClean="0"/>
              <a:t>2024/2/21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5D3FF7-3F3E-4A9A-BF01-B65FDB21908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271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5281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7189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97652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674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95050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60143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75058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760735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539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4857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37072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72027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77544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65255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34320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63449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26753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13353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28916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2118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8562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05533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45424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84126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171091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01456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94004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382379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D7346-65E4-411A-A1CC-A0EB42EA2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7FB78-3254-4BBE-8B36-5D1CC916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B7B7A-B266-4970-B6AB-C57FEEAC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A848F-36D5-4970-9872-3275AA98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D9352-9BC8-4D59-88DA-606E12A34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CD162-0ED3-48AE-AFB4-34A7F60D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2F84C-5B2A-433E-A035-6F1BDC8D7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1DBC8-A70C-4F00-8379-A6E99F65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76D25-5D57-4AAD-AB07-007E083C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449BE-889F-45B5-B7EF-ABF19119C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85DF9-1E74-45C9-974B-792410167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876" y="2841225"/>
            <a:ext cx="10368598" cy="196048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9753" y="5182800"/>
            <a:ext cx="8538845" cy="233734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8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94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90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92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88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84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87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一级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352424"/>
            <a:ext cx="5334000" cy="429419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918" y="1143795"/>
            <a:ext cx="10978515" cy="5029200"/>
          </a:xfrm>
          <a:prstGeom prst="rect">
            <a:avLst/>
          </a:prstGeom>
        </p:spPr>
        <p:txBody>
          <a:bodyPr/>
          <a:lstStyle>
            <a:lvl1pPr marL="457200" indent="-457200">
              <a:lnSpc>
                <a:spcPct val="120000"/>
              </a:lnSpc>
              <a:buSzPct val="80000"/>
              <a:buFont typeface="Wingdings" panose="05000000000000000000" pitchFamily="2" charset="2"/>
              <a:buChar char="l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两级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362744"/>
            <a:ext cx="6581775" cy="4000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918" y="1600994"/>
            <a:ext cx="10978515" cy="4572000"/>
          </a:xfrm>
          <a:prstGeom prst="rect">
            <a:avLst/>
          </a:prstGeom>
        </p:spPr>
        <p:txBody>
          <a:bodyPr/>
          <a:lstStyle>
            <a:lvl1pPr marL="457200" indent="-457200">
              <a:lnSpc>
                <a:spcPct val="120000"/>
              </a:lnSpc>
              <a:buSzPct val="80000"/>
              <a:buFont typeface="Wingdings" panose="05000000000000000000" pitchFamily="2" charset="2"/>
              <a:buChar char="l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841375" y="984137"/>
            <a:ext cx="10747058" cy="46445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buSzPct val="80000"/>
              <a:buFont typeface="Wingdings" panose="05000000000000000000" pitchFamily="2" charset="2"/>
              <a:buNone/>
              <a:defRPr b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917" y="8477096"/>
            <a:ext cx="2846282" cy="486946"/>
          </a:xfrm>
          <a:prstGeom prst="rect">
            <a:avLst/>
          </a:prstGeom>
        </p:spPr>
        <p:txBody>
          <a:bodyPr vert="horz"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7770" y="8477096"/>
            <a:ext cx="3862811" cy="486946"/>
          </a:xfrm>
          <a:prstGeom prst="rect">
            <a:avLst/>
          </a:prstGeom>
        </p:spPr>
        <p:txBody>
          <a:bodyPr vert="horz" lIns="121963" tIns="60981" rIns="121963" bIns="60981" rtlCol="0" anchor="ctr"/>
          <a:lstStyle>
            <a:defPPr>
              <a:defRPr lang="en-US"/>
            </a:defPPr>
            <a:lvl1pPr marL="0" algn="ctr" defTabSz="12198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151" y="8477096"/>
            <a:ext cx="2846282" cy="486946"/>
          </a:xfrm>
          <a:prstGeom prst="rect">
            <a:avLst/>
          </a:prstGeom>
        </p:spPr>
        <p:txBody>
          <a:bodyPr vert="horz" lIns="121963" tIns="60981" rIns="121963" bIns="60981" rtlCol="0" anchor="ctr"/>
          <a:lstStyle>
            <a:defPPr>
              <a:defRPr lang="en-US"/>
            </a:defPPr>
            <a:lvl1pPr marL="0" algn="r" defTabSz="12198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Text Placeholder 2"/>
          <p:cNvSpPr>
            <a:spLocks noGrp="1"/>
          </p:cNvSpPr>
          <p:nvPr>
            <p:ph type="body" idx="1"/>
          </p:nvPr>
        </p:nvSpPr>
        <p:spPr>
          <a:xfrm>
            <a:off x="609521" y="1143794"/>
            <a:ext cx="10971372" cy="5000369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矩形 23"/>
          <p:cNvSpPr/>
          <p:nvPr userDrawn="1"/>
        </p:nvSpPr>
        <p:spPr>
          <a:xfrm>
            <a:off x="0" y="332656"/>
            <a:ext cx="12198350" cy="432048"/>
          </a:xfrm>
          <a:prstGeom prst="rect">
            <a:avLst/>
          </a:prstGeom>
          <a:solidFill>
            <a:srgbClr val="3A4187"/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5" name="矩形 24"/>
          <p:cNvSpPr/>
          <p:nvPr userDrawn="1"/>
        </p:nvSpPr>
        <p:spPr>
          <a:xfrm>
            <a:off x="0" y="764704"/>
            <a:ext cx="12198350" cy="7200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 userDrawn="1"/>
        </p:nvSpPr>
        <p:spPr>
          <a:xfrm>
            <a:off x="11280775" y="330107"/>
            <a:ext cx="485233" cy="485233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TextBox 15"/>
          <p:cNvSpPr txBox="1"/>
          <p:nvPr userDrawn="1"/>
        </p:nvSpPr>
        <p:spPr>
          <a:xfrm>
            <a:off x="11283362" y="442092"/>
            <a:ext cx="483393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EEF1883-7A0E-4F66-9932-E581691AD397}" type="slidenum">
              <a:rPr lang="zh-CN" altLang="en-US" sz="1600" smtClean="0">
                <a:solidFill>
                  <a:schemeClr val="bg1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1</a:t>
            </a:fld>
            <a:r>
              <a:rPr lang="zh-CN" altLang="en-US" sz="1600">
                <a:solidFill>
                  <a:schemeClr val="bg1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 </a:t>
            </a:r>
            <a:endParaRPr lang="zh-CN" altLang="en-US" sz="1600" b="0">
              <a:solidFill>
                <a:schemeClr val="bg1"/>
              </a:solidFill>
              <a:latin typeface="Arial Unicode MS" panose="020b0604020202020204" pitchFamily="34" charset="-122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29" name="矩形 28"/>
          <p:cNvSpPr/>
          <p:nvPr userDrawn="1"/>
        </p:nvSpPr>
        <p:spPr>
          <a:xfrm>
            <a:off x="6632575" y="332656"/>
            <a:ext cx="4343400" cy="43204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单元</a:t>
            </a:r>
            <a:r>
              <a:rPr lang="en-US" altLang="zh-CN" sz="16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 </a:t>
            </a:r>
            <a:r>
              <a:rPr lang="zh-CN" altLang="en-US" sz="16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程序开发环境的构建与数据的输入</a:t>
            </a:r>
            <a:r>
              <a:rPr lang="en-US" altLang="zh-CN" sz="16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6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输出</a:t>
            </a:r>
            <a:endParaRPr lang="zh-CN" altLang="en-US" sz="16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Title Placeholder 1"/>
          <p:cNvSpPr>
            <a:spLocks noGrp="1"/>
          </p:cNvSpPr>
          <p:nvPr>
            <p:ph type="title"/>
          </p:nvPr>
        </p:nvSpPr>
        <p:spPr>
          <a:xfrm>
            <a:off x="772942" y="362834"/>
            <a:ext cx="5305686" cy="399960"/>
          </a:xfrm>
          <a:prstGeom prst="rect">
            <a:avLst/>
          </a:prstGeom>
        </p:spPr>
        <p:txBody>
          <a:bodyPr vert="horz" lIns="121917" tIns="60958" rIns="121917" bIns="60958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0" name="等腰三角形 39">
            <a:hlinkClick action="ppaction://hlinkshowjump?jump=previousslide"/>
          </p:cNvPr>
          <p:cNvSpPr/>
          <p:nvPr userDrawn="1"/>
        </p:nvSpPr>
        <p:spPr>
          <a:xfrm rot="5400000" flipH="1">
            <a:off x="385417" y="517775"/>
            <a:ext cx="98663" cy="101148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1" name="等腰三角形 40">
            <a:hlinkClick action="ppaction://hlinkshowjump?jump=previousslide"/>
          </p:cNvPr>
          <p:cNvSpPr/>
          <p:nvPr userDrawn="1"/>
        </p:nvSpPr>
        <p:spPr>
          <a:xfrm rot="5400000" flipH="1">
            <a:off x="525117" y="517775"/>
            <a:ext cx="98663" cy="101148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2" name="等腰三角形 41">
            <a:hlinkClick action="ppaction://hlinkshowjump?jump=previousslide"/>
          </p:cNvPr>
          <p:cNvSpPr/>
          <p:nvPr userDrawn="1"/>
        </p:nvSpPr>
        <p:spPr>
          <a:xfrm rot="5400000" flipH="1">
            <a:off x="658467" y="517775"/>
            <a:ext cx="98663" cy="101148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1219835" rtl="0" eaLnBrk="1" latinLnBrk="0" hangingPunct="1">
        <a:spcBef>
          <a:spcPct val="0"/>
        </a:spcBef>
        <a:buNone/>
        <a:defRPr sz="22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835" rtl="0" eaLnBrk="1" latinLnBrk="0" hangingPunct="1">
        <a:spcBef>
          <a:spcPct val="20000"/>
        </a:spcBef>
        <a:buSzPct val="80000"/>
        <a:buFont typeface="Wingdings" panose="05000000000000000000" pitchFamily="2" charset="2"/>
        <a:buChar char="l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91235" indent="-381000" algn="l" defTabSz="1219835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524635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2134235" indent="-304800" algn="l" defTabSz="1219835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744470" indent="-304800" algn="l" defTabSz="1219835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3354070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3670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3905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3505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83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943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903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927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887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847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870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.xml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.xml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3.xml" /><Relationship Id="rId4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1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1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16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7.xml" /><Relationship Id="rId3" Type="http://schemas.openxmlformats.org/officeDocument/2006/relationships/image" Target="../media/image17.png" /><Relationship Id="rId4" Type="http://schemas.openxmlformats.org/officeDocument/2006/relationships/image" Target="../media/image18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8.xml" /><Relationship Id="rId3" Type="http://schemas.openxmlformats.org/officeDocument/2006/relationships/image" Target="../media/image19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402405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8350" cy="6859588"/>
          </a:xfrm>
          <a:prstGeom prst="rect">
            <a:avLst/>
          </a:prstGeom>
        </p:spPr>
      </p:pic>
      <p:sp>
        <p:nvSpPr>
          <p:cNvPr id="2" name="TextBox 17"/>
          <p:cNvSpPr txBox="1"/>
          <p:nvPr/>
        </p:nvSpPr>
        <p:spPr>
          <a:xfrm>
            <a:off x="2365375" y="894193"/>
            <a:ext cx="2173855" cy="861817"/>
          </a:xfrm>
          <a:prstGeom prst="rect">
            <a:avLst/>
          </a:prstGeom>
          <a:solidFill>
            <a:srgbClr val="28A7E1"/>
          </a:solidFill>
        </p:spPr>
        <p:txBody>
          <a:bodyPr wrap="square" lIns="121963" tIns="60981" rIns="121963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单元</a:t>
            </a:r>
            <a:r>
              <a:rPr lang="en-US" altLang="zh-CN" sz="4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endParaRPr lang="zh-CN" altLang="en-US" sz="4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" name="TextBox 18"/>
          <p:cNvSpPr txBox="1"/>
          <p:nvPr/>
        </p:nvSpPr>
        <p:spPr>
          <a:xfrm>
            <a:off x="4727575" y="750845"/>
            <a:ext cx="5105400" cy="1231149"/>
          </a:xfrm>
          <a:prstGeom prst="rect">
            <a:avLst/>
          </a:prstGeom>
          <a:noFill/>
        </p:spPr>
        <p:txBody>
          <a:bodyPr wrap="square" lIns="121963" tIns="60981" rIns="121963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程序开发环境的</a:t>
            </a:r>
            <a:r>
              <a:rPr lang="zh-CN" altLang="en-US" sz="3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构建与</a:t>
            </a:r>
            <a:r>
              <a: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数据的输入</a:t>
            </a:r>
            <a:r>
              <a:rPr lang="en-US" altLang="zh-CN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</a:t>
            </a:r>
            <a:r>
              <a: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输出</a:t>
            </a:r>
          </a:p>
        </p:txBody>
      </p:sp>
      <p:sp>
        <p:nvSpPr>
          <p:cNvPr id="4" name="矩形 3"/>
          <p:cNvSpPr/>
          <p:nvPr/>
        </p:nvSpPr>
        <p:spPr>
          <a:xfrm>
            <a:off x="2150919" y="1981994"/>
            <a:ext cx="7682056" cy="60973"/>
          </a:xfrm>
          <a:prstGeom prst="rect">
            <a:avLst/>
          </a:prstGeom>
          <a:gradFill flip="none" rotWithShape="1">
            <a:gsLst>
              <a:gs pos="0">
                <a:srgbClr val="28A7E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28A7E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6"/>
          <p:cNvSpPr txBox="1"/>
          <p:nvPr/>
        </p:nvSpPr>
        <p:spPr>
          <a:xfrm>
            <a:off x="2424226" y="2360233"/>
            <a:ext cx="7349898" cy="492485"/>
          </a:xfrm>
          <a:prstGeom prst="rect">
            <a:avLst/>
          </a:prstGeom>
          <a:noFill/>
        </p:spPr>
        <p:txBody>
          <a:bodyPr wrap="square" lIns="121963" tIns="60981" rIns="121963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程序设计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263950" y="4101955"/>
            <a:ext cx="7682056" cy="60973"/>
          </a:xfrm>
          <a:prstGeom prst="rect">
            <a:avLst/>
          </a:prstGeom>
          <a:gradFill flip="none" rotWithShape="1">
            <a:gsLst>
              <a:gs pos="0">
                <a:srgbClr val="28A7E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28A7E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" name="内容占位符 3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2412422"/>
              </p:ext>
            </p:extLst>
          </p:nvPr>
        </p:nvGraphicFramePr>
        <p:xfrm>
          <a:off x="609600" y="1144588"/>
          <a:ext cx="10979151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971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65971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659717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4" name="Freeform 3"/>
          <p:cNvSpPr/>
          <p:nvPr/>
        </p:nvSpPr>
        <p:spPr>
          <a:xfrm>
            <a:off x="-73026" y="0"/>
            <a:ext cx="12344401" cy="6859588"/>
          </a:xfrm>
          <a:custGeom>
            <a:gdLst>
              <a:gd name="connsiteX0" fmla="*/ 0 w 9144000"/>
              <a:gd name="connsiteY0" fmla="*/ 5143500 h 5143500"/>
              <a:gd name="connsiteX1" fmla="*/ 9144000 w 9144000"/>
              <a:gd name="connsiteY1" fmla="*/ 5143500 h 5143500"/>
              <a:gd name="connsiteX2" fmla="*/ 9144000 w 9144000"/>
              <a:gd name="connsiteY2" fmla="*/ 0 h 5143500"/>
              <a:gd name="connsiteX3" fmla="*/ 0 w 9144000"/>
              <a:gd name="connsiteY3" fmla="*/ 0 h 5143500"/>
              <a:gd name="connsiteX4" fmla="*/ 0 w 9144000"/>
              <a:gd name="connsiteY4" fmla="*/ 5143500 h 5143500"/>
            </a:gdLst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</a:path>
            </a:pathLst>
          </a:custGeom>
          <a:solidFill>
            <a:srgbClr val="ECECF2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0" y="2286635"/>
            <a:ext cx="1690370" cy="1022350"/>
            <a:chOff x="25399" y="883487"/>
            <a:chExt cx="3581401" cy="1022307"/>
          </a:xfrm>
        </p:grpSpPr>
        <p:cxnSp>
          <p:nvCxnSpPr>
            <p:cNvPr id="321" name="直接连接符 320"/>
            <p:cNvCxnSpPr/>
            <p:nvPr/>
          </p:nvCxnSpPr>
          <p:spPr>
            <a:xfrm>
              <a:off x="25399" y="883487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2" name="直接连接符 321"/>
            <p:cNvCxnSpPr/>
            <p:nvPr/>
          </p:nvCxnSpPr>
          <p:spPr>
            <a:xfrm>
              <a:off x="25399" y="104065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3" name="直接连接符 322"/>
            <p:cNvCxnSpPr/>
            <p:nvPr/>
          </p:nvCxnSpPr>
          <p:spPr>
            <a:xfrm>
              <a:off x="25399" y="121210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直接连接符 323"/>
            <p:cNvCxnSpPr/>
            <p:nvPr/>
          </p:nvCxnSpPr>
          <p:spPr>
            <a:xfrm>
              <a:off x="25399" y="140573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5" name="直接连接符 324"/>
            <p:cNvCxnSpPr/>
            <p:nvPr/>
          </p:nvCxnSpPr>
          <p:spPr>
            <a:xfrm>
              <a:off x="25399" y="157718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6" name="直接连接符 325"/>
            <p:cNvCxnSpPr/>
            <p:nvPr/>
          </p:nvCxnSpPr>
          <p:spPr>
            <a:xfrm>
              <a:off x="25399" y="173434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7" name="直接连接符 326"/>
            <p:cNvCxnSpPr/>
            <p:nvPr/>
          </p:nvCxnSpPr>
          <p:spPr>
            <a:xfrm>
              <a:off x="25399" y="190579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8" name="表格 37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274739754"/>
              </p:ext>
            </p:extLst>
          </p:nvPr>
        </p:nvGraphicFramePr>
        <p:xfrm>
          <a:off x="2289175" y="2210435"/>
          <a:ext cx="8679815" cy="452787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51054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57441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2628">
                <a:tc>
                  <a:txBody>
                    <a:bodyPr vert="horz" wrap="square"/>
                    <a:lstStyle/>
                    <a:p>
                      <a:pPr indent="0" algn="l"/>
                      <a:r>
                        <a:rPr lang="zh-CN" altLang="en-US" sz="16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知识要点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342900" indent="-342900" algn="l">
                        <a:spcBef>
                          <a:spcPct val="20000"/>
                        </a:spcBef>
                        <a:defRPr sz="2000"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 marT="45725" marB="45725" anchor="ctr"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155244">
                <a:tc>
                  <a:txBody>
                    <a:bodyPr vert="horz" wrap="square"/>
                    <a:lstStyle/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概述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2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的主要特点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3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程序的常用开发环境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4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程序的常用开发工具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——PyCharm</a:t>
                      </a: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5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．交互式编程与脚本式编程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6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3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默认的编码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7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标识符的基本要求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8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的保留字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32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-73025" y="565785"/>
            <a:ext cx="12344400" cy="1076960"/>
          </a:xfrm>
          <a:prstGeom prst="rect">
            <a:avLst/>
          </a:prstGeom>
          <a:solidFill>
            <a:srgbClr val="1A8A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"/>
          <p:cNvSpPr txBox="1"/>
          <p:nvPr/>
        </p:nvSpPr>
        <p:spPr>
          <a:xfrm>
            <a:off x="2289175" y="583667"/>
            <a:ext cx="2718693" cy="8882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ts val="6935"/>
              </a:lnSpc>
            </a:pPr>
            <a:r>
              <a:rPr lang="zh-CN" altLang="en-US" sz="5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anose="020b0503020204020204" pitchFamily="18" charset="-122"/>
                <a:sym typeface="微软雅黑" panose="020b0503020204020204" pitchFamily="34" charset="-122"/>
              </a:rPr>
              <a:t>知识入门</a:t>
            </a:r>
            <a:endParaRPr lang="zh-CN" altLang="en-US" sz="5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Microsoft YaHei UI" panose="020b0503020204020204" pitchFamily="18" charset="-122"/>
              <a:sym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-73660" y="566420"/>
            <a:ext cx="1764030" cy="10261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55" y="782320"/>
            <a:ext cx="685165" cy="59563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-73025" y="1524635"/>
            <a:ext cx="12344400" cy="122555"/>
          </a:xfrm>
          <a:prstGeom prst="rect">
            <a:avLst/>
          </a:prstGeom>
          <a:solidFill>
            <a:srgbClr val="41B7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8539768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概述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文本框 335"/>
          <p:cNvSpPr txBox="1"/>
          <p:nvPr/>
        </p:nvSpPr>
        <p:spPr>
          <a:xfrm>
            <a:off x="286957" y="1389730"/>
            <a:ext cx="11413593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最初用于编写自动化脚本，随着版本的不断更新和新功能的添加，越来越多地</a:t>
            </a:r>
            <a:r>
              <a:rPr lang="zh-CN" altLang="en-US" sz="20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被用于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独立的大型项目的开发。</a:t>
            </a: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主要应用于以下领域：</a:t>
            </a:r>
            <a:endParaRPr lang="zh-CN" altLang="en-US" sz="20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-7712" y="5683392"/>
            <a:ext cx="12206061" cy="117619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5" name="内容占位符 5"/>
          <p:cNvSpPr>
            <a:spLocks noGrp="1"/>
          </p:cNvSpPr>
          <p:nvPr/>
        </p:nvSpPr>
        <p:spPr>
          <a:xfrm>
            <a:off x="743809" y="5683392"/>
            <a:ext cx="10499885" cy="1176196"/>
          </a:xfrm>
          <a:prstGeom prst="rect">
            <a:avLst/>
          </a:prstGeom>
        </p:spPr>
        <p:txBody>
          <a:bodyPr vert="horz" lIns="121917" tIns="60958" rIns="121917" bIns="60958" rtlCol="0">
            <a:noAutofit/>
          </a:bodyPr>
          <a:lstStyle>
            <a:defPPr>
              <a:defRPr lang="en-US"/>
            </a:defPPr>
            <a:lvl1pPr marL="0" indent="0" algn="l" defTabSz="1219835" rtl="0" eaLnBrk="1" latinLnBrk="0" hangingPunct="1">
              <a:lnSpc>
                <a:spcPct val="120000"/>
              </a:lnSpc>
              <a:spcBef>
                <a:spcPct val="20000"/>
              </a:spcBef>
              <a:buSzPct val="80000"/>
              <a:buFont typeface="Wingdings" panose="05000000000000000000" pitchFamily="2" charset="2"/>
              <a:buNone/>
              <a:defRPr sz="2000" b="0" kern="120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91235" indent="-3810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5246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42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44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40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36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9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5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0000"/>
              </a:lnSpc>
              <a:buClr>
                <a:srgbClr val="92D050"/>
              </a:buClr>
            </a:pP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的创始人为荷兰人吉多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·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范罗苏姆（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Guido Van Rossum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）。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1989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年圣诞节期间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，在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阿姆斯特丹，他为了打发无趣时光，决心开发一个新的脚本解释程序作为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ABC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语言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的一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种继承，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便应运而生。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的名字取自英国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20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世纪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70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年代首播的电视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喜剧</a:t>
            </a:r>
            <a:r>
              <a:rPr lang="en-US" altLang="zh-CN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蒙提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·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派森的飞行马戏团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Monty Python's Flying Circus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）。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74701" y="3450912"/>
            <a:ext cx="2507074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Web 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Internet 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开发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Rectangle 17"/>
          <p:cNvSpPr/>
          <p:nvPr/>
        </p:nvSpPr>
        <p:spPr>
          <a:xfrm>
            <a:off x="3926503" y="3543266"/>
            <a:ext cx="2003133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科学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计算和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统计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Rectangle 21"/>
          <p:cNvSpPr/>
          <p:nvPr/>
        </p:nvSpPr>
        <p:spPr>
          <a:xfrm>
            <a:off x="6569184" y="3460815"/>
            <a:ext cx="1978908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人工智能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Rectangle 54"/>
          <p:cNvSpPr/>
          <p:nvPr/>
        </p:nvSpPr>
        <p:spPr>
          <a:xfrm>
            <a:off x="1039840" y="5140240"/>
            <a:ext cx="1978908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网络爬虫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Rectangle 57"/>
          <p:cNvSpPr/>
          <p:nvPr/>
        </p:nvSpPr>
        <p:spPr>
          <a:xfrm>
            <a:off x="3953903" y="5157972"/>
            <a:ext cx="1978908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游戏开发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0" name="Rectangle 9"/>
          <p:cNvSpPr/>
          <p:nvPr/>
        </p:nvSpPr>
        <p:spPr>
          <a:xfrm>
            <a:off x="9148423" y="3569711"/>
            <a:ext cx="1978908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大数据处理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8" name="Rectangle 57"/>
          <p:cNvSpPr/>
          <p:nvPr/>
        </p:nvSpPr>
        <p:spPr>
          <a:xfrm>
            <a:off x="6632142" y="4932222"/>
            <a:ext cx="1978908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图形处理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69" name="Group 15"/>
          <p:cNvGrpSpPr/>
          <p:nvPr/>
        </p:nvGrpSpPr>
        <p:grpSpPr>
          <a:xfrm>
            <a:off x="4558357" y="4041285"/>
            <a:ext cx="924060" cy="838200"/>
            <a:chOff x="5260678" y="3964460"/>
            <a:chExt cx="924060" cy="838200"/>
          </a:xfrm>
        </p:grpSpPr>
        <p:grpSp>
          <p:nvGrpSpPr>
            <p:cNvPr id="70" name="Group 62"/>
            <p:cNvGrpSpPr/>
            <p:nvPr/>
          </p:nvGrpSpPr>
          <p:grpSpPr>
            <a:xfrm>
              <a:off x="5260678" y="3964460"/>
              <a:ext cx="924060" cy="838200"/>
              <a:chOff x="1603240" y="1665760"/>
              <a:chExt cx="924060" cy="838200"/>
            </a:xfrm>
          </p:grpSpPr>
          <p:sp>
            <p:nvSpPr>
              <p:cNvPr id="72" name="Oval 63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73" name="Isosceles Triangle 64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71" name="Freeform 13"/>
            <p:cNvSpPr/>
            <p:nvPr/>
          </p:nvSpPr>
          <p:spPr bwMode="auto">
            <a:xfrm>
              <a:off x="5550881" y="4218698"/>
              <a:ext cx="418715" cy="295229"/>
            </a:xfrm>
            <a:custGeom>
              <a:gdLst>
                <a:gd name="T0" fmla="*/ 202 w 247"/>
                <a:gd name="T1" fmla="*/ 172 h 173"/>
                <a:gd name="T2" fmla="*/ 202 w 247"/>
                <a:gd name="T3" fmla="*/ 173 h 173"/>
                <a:gd name="T4" fmla="*/ 52 w 247"/>
                <a:gd name="T5" fmla="*/ 173 h 173"/>
                <a:gd name="T6" fmla="*/ 52 w 247"/>
                <a:gd name="T7" fmla="*/ 172 h 173"/>
                <a:gd name="T8" fmla="*/ 49 w 247"/>
                <a:gd name="T9" fmla="*/ 173 h 173"/>
                <a:gd name="T10" fmla="*/ 0 w 247"/>
                <a:gd name="T11" fmla="*/ 124 h 173"/>
                <a:gd name="T12" fmla="*/ 24 w 247"/>
                <a:gd name="T13" fmla="*/ 82 h 173"/>
                <a:gd name="T14" fmla="*/ 22 w 247"/>
                <a:gd name="T15" fmla="*/ 71 h 173"/>
                <a:gd name="T16" fmla="*/ 71 w 247"/>
                <a:gd name="T17" fmla="*/ 22 h 173"/>
                <a:gd name="T18" fmla="*/ 103 w 247"/>
                <a:gd name="T19" fmla="*/ 35 h 173"/>
                <a:gd name="T20" fmla="*/ 157 w 247"/>
                <a:gd name="T21" fmla="*/ 0 h 173"/>
                <a:gd name="T22" fmla="*/ 217 w 247"/>
                <a:gd name="T23" fmla="*/ 60 h 173"/>
                <a:gd name="T24" fmla="*/ 215 w 247"/>
                <a:gd name="T25" fmla="*/ 78 h 173"/>
                <a:gd name="T26" fmla="*/ 247 w 247"/>
                <a:gd name="T27" fmla="*/ 124 h 173"/>
                <a:gd name="T28" fmla="*/ 202 w 247"/>
                <a:gd name="T29" fmla="*/ 172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46" h="173">
                  <a:moveTo>
                    <a:pt x="202" y="172"/>
                  </a:moveTo>
                  <a:cubicBezTo>
                    <a:pt x="202" y="173"/>
                    <a:pt x="202" y="173"/>
                    <a:pt x="202" y="173"/>
                  </a:cubicBezTo>
                  <a:cubicBezTo>
                    <a:pt x="52" y="173"/>
                    <a:pt x="52" y="173"/>
                    <a:pt x="52" y="173"/>
                  </a:cubicBezTo>
                  <a:cubicBezTo>
                    <a:pt x="52" y="172"/>
                    <a:pt x="52" y="172"/>
                    <a:pt x="52" y="172"/>
                  </a:cubicBezTo>
                  <a:cubicBezTo>
                    <a:pt x="51" y="173"/>
                    <a:pt x="50" y="173"/>
                    <a:pt x="49" y="173"/>
                  </a:cubicBezTo>
                  <a:cubicBezTo>
                    <a:pt x="22" y="173"/>
                    <a:pt x="0" y="151"/>
                    <a:pt x="0" y="124"/>
                  </a:cubicBezTo>
                  <a:cubicBezTo>
                    <a:pt x="0" y="107"/>
                    <a:pt x="9" y="91"/>
                    <a:pt x="24" y="82"/>
                  </a:cubicBezTo>
                  <a:cubicBezTo>
                    <a:pt x="23" y="79"/>
                    <a:pt x="22" y="75"/>
                    <a:pt x="22" y="71"/>
                  </a:cubicBezTo>
                  <a:cubicBezTo>
                    <a:pt x="22" y="44"/>
                    <a:pt x="44" y="22"/>
                    <a:pt x="71" y="22"/>
                  </a:cubicBezTo>
                  <a:cubicBezTo>
                    <a:pt x="83" y="22"/>
                    <a:pt x="94" y="27"/>
                    <a:pt x="103" y="35"/>
                  </a:cubicBezTo>
                  <a:cubicBezTo>
                    <a:pt x="113" y="14"/>
                    <a:pt x="134" y="0"/>
                    <a:pt x="157" y="0"/>
                  </a:cubicBezTo>
                  <a:cubicBezTo>
                    <a:pt x="191" y="0"/>
                    <a:pt x="217" y="27"/>
                    <a:pt x="217" y="60"/>
                  </a:cubicBezTo>
                  <a:cubicBezTo>
                    <a:pt x="217" y="66"/>
                    <a:pt x="217" y="72"/>
                    <a:pt x="215" y="78"/>
                  </a:cubicBezTo>
                  <a:cubicBezTo>
                    <a:pt x="234" y="85"/>
                    <a:pt x="247" y="103"/>
                    <a:pt x="247" y="124"/>
                  </a:cubicBezTo>
                  <a:cubicBezTo>
                    <a:pt x="247" y="149"/>
                    <a:pt x="228" y="171"/>
                    <a:pt x="202" y="17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74" name="Group 11"/>
          <p:cNvGrpSpPr/>
          <p:nvPr/>
        </p:nvGrpSpPr>
        <p:grpSpPr>
          <a:xfrm>
            <a:off x="1591971" y="2470756"/>
            <a:ext cx="924060" cy="838200"/>
            <a:chOff x="1646169" y="1665760"/>
            <a:chExt cx="924060" cy="838200"/>
          </a:xfrm>
        </p:grpSpPr>
        <p:grpSp>
          <p:nvGrpSpPr>
            <p:cNvPr id="75" name="Group 43"/>
            <p:cNvGrpSpPr/>
            <p:nvPr/>
          </p:nvGrpSpPr>
          <p:grpSpPr>
            <a:xfrm>
              <a:off x="1646169" y="1665760"/>
              <a:ext cx="924060" cy="838200"/>
              <a:chOff x="1603240" y="1665760"/>
              <a:chExt cx="924060" cy="838200"/>
            </a:xfrm>
          </p:grpSpPr>
          <p:sp>
            <p:nvSpPr>
              <p:cNvPr id="77" name="Oval 7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78" name="Isosceles Triangle 41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76" name="Freeform 5"/>
            <p:cNvSpPr>
              <a:spLocks noEditPoints="1"/>
            </p:cNvSpPr>
            <p:nvPr/>
          </p:nvSpPr>
          <p:spPr bwMode="auto">
            <a:xfrm>
              <a:off x="1976910" y="1905680"/>
              <a:ext cx="331788" cy="328612"/>
            </a:xfrm>
            <a:custGeom>
              <a:gdLst>
                <a:gd name="T0" fmla="*/ 13 w 87"/>
                <a:gd name="T1" fmla="*/ 32 h 87"/>
                <a:gd name="T2" fmla="*/ 43 w 87"/>
                <a:gd name="T3" fmla="*/ 3 h 87"/>
                <a:gd name="T4" fmla="*/ 63 w 87"/>
                <a:gd name="T5" fmla="*/ 3 h 87"/>
                <a:gd name="T6" fmla="*/ 38 w 87"/>
                <a:gd name="T7" fmla="*/ 28 h 87"/>
                <a:gd name="T8" fmla="*/ 19 w 87"/>
                <a:gd name="T9" fmla="*/ 37 h 87"/>
                <a:gd name="T10" fmla="*/ 15 w 87"/>
                <a:gd name="T11" fmla="*/ 59 h 87"/>
                <a:gd name="T12" fmla="*/ 27 w 87"/>
                <a:gd name="T13" fmla="*/ 71 h 87"/>
                <a:gd name="T14" fmla="*/ 49 w 87"/>
                <a:gd name="T15" fmla="*/ 67 h 87"/>
                <a:gd name="T16" fmla="*/ 58 w 87"/>
                <a:gd name="T17" fmla="*/ 48 h 87"/>
                <a:gd name="T18" fmla="*/ 84 w 87"/>
                <a:gd name="T19" fmla="*/ 23 h 87"/>
                <a:gd name="T20" fmla="*/ 84 w 87"/>
                <a:gd name="T21" fmla="*/ 44 h 87"/>
                <a:gd name="T22" fmla="*/ 55 w 87"/>
                <a:gd name="T23" fmla="*/ 73 h 87"/>
                <a:gd name="T24" fmla="*/ 0 w 87"/>
                <a:gd name="T25" fmla="*/ 87 h 87"/>
                <a:gd name="T26" fmla="*/ 0 w 87"/>
                <a:gd name="T27" fmla="*/ 86 h 87"/>
                <a:gd name="T28" fmla="*/ 13 w 87"/>
                <a:gd name="T29" fmla="*/ 32 h 87"/>
                <a:gd name="T30" fmla="*/ 44 w 87"/>
                <a:gd name="T31" fmla="*/ 35 h 87"/>
                <a:gd name="T32" fmla="*/ 72 w 87"/>
                <a:gd name="T33" fmla="*/ 7 h 87"/>
                <a:gd name="T34" fmla="*/ 76 w 87"/>
                <a:gd name="T35" fmla="*/ 10 h 87"/>
                <a:gd name="T36" fmla="*/ 79 w 87"/>
                <a:gd name="T37" fmla="*/ 14 h 87"/>
                <a:gd name="T38" fmla="*/ 52 w 87"/>
                <a:gd name="T39" fmla="*/ 42 h 87"/>
                <a:gd name="T40" fmla="*/ 37 w 87"/>
                <a:gd name="T41" fmla="*/ 49 h 87"/>
                <a:gd name="T42" fmla="*/ 37 w 87"/>
                <a:gd name="T43" fmla="*/ 49 h 87"/>
                <a:gd name="T44" fmla="*/ 44 w 87"/>
                <a:gd name="T45" fmla="*/ 35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7" h="87">
                  <a:moveTo>
                    <a:pt x="13" y="32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52" y="0"/>
                    <a:pt x="63" y="3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5" y="59"/>
                    <a:pt x="15" y="59"/>
                    <a:pt x="15" y="59"/>
                  </a:cubicBezTo>
                  <a:cubicBezTo>
                    <a:pt x="20" y="64"/>
                    <a:pt x="23" y="67"/>
                    <a:pt x="27" y="71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58" y="48"/>
                    <a:pt x="58" y="48"/>
                    <a:pt x="58" y="48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7" y="34"/>
                    <a:pt x="84" y="44"/>
                    <a:pt x="84" y="44"/>
                  </a:cubicBezTo>
                  <a:cubicBezTo>
                    <a:pt x="55" y="73"/>
                    <a:pt x="55" y="73"/>
                    <a:pt x="55" y="73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0" y="86"/>
                    <a:pt x="0" y="86"/>
                    <a:pt x="0" y="86"/>
                  </a:cubicBezTo>
                  <a:lnTo>
                    <a:pt x="13" y="32"/>
                  </a:lnTo>
                  <a:close/>
                  <a:moveTo>
                    <a:pt x="44" y="35"/>
                  </a:moveTo>
                  <a:cubicBezTo>
                    <a:pt x="72" y="7"/>
                    <a:pt x="72" y="7"/>
                    <a:pt x="72" y="7"/>
                  </a:cubicBezTo>
                  <a:cubicBezTo>
                    <a:pt x="74" y="8"/>
                    <a:pt x="75" y="8"/>
                    <a:pt x="76" y="10"/>
                  </a:cubicBezTo>
                  <a:cubicBezTo>
                    <a:pt x="78" y="12"/>
                    <a:pt x="78" y="12"/>
                    <a:pt x="79" y="14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37" y="49"/>
                    <a:pt x="37" y="49"/>
                    <a:pt x="37" y="49"/>
                  </a:cubicBezTo>
                  <a:cubicBezTo>
                    <a:pt x="37" y="49"/>
                    <a:pt x="37" y="49"/>
                    <a:pt x="37" y="49"/>
                  </a:cubicBezTo>
                  <a:lnTo>
                    <a:pt x="44" y="3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79" name="Group 14"/>
          <p:cNvGrpSpPr/>
          <p:nvPr/>
        </p:nvGrpSpPr>
        <p:grpSpPr>
          <a:xfrm>
            <a:off x="1591971" y="4041285"/>
            <a:ext cx="924060" cy="838200"/>
            <a:chOff x="1646169" y="3964460"/>
            <a:chExt cx="924060" cy="838200"/>
          </a:xfrm>
          <a:solidFill>
            <a:srgbClr val="335177"/>
          </a:solidFill>
        </p:grpSpPr>
        <p:grpSp>
          <p:nvGrpSpPr>
            <p:cNvPr id="80" name="Group 59"/>
            <p:cNvGrpSpPr/>
            <p:nvPr/>
          </p:nvGrpSpPr>
          <p:grpSpPr>
            <a:xfrm>
              <a:off x="1646169" y="3964460"/>
              <a:ext cx="924060" cy="838200"/>
              <a:chOff x="1603240" y="1665760"/>
              <a:chExt cx="924060" cy="838200"/>
            </a:xfrm>
            <a:grpFill/>
          </p:grpSpPr>
          <p:sp>
            <p:nvSpPr>
              <p:cNvPr id="82" name="Oval 60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83" name="Isosceles Triangle 61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81" name="Freeform 6"/>
            <p:cNvSpPr>
              <a:spLocks noEditPoints="1"/>
            </p:cNvSpPr>
            <p:nvPr/>
          </p:nvSpPr>
          <p:spPr bwMode="auto">
            <a:xfrm>
              <a:off x="1952224" y="4204544"/>
              <a:ext cx="371063" cy="365265"/>
            </a:xfrm>
            <a:custGeom>
              <a:gdLst>
                <a:gd name="T0" fmla="*/ 100 w 107"/>
                <a:gd name="T1" fmla="*/ 14 h 106"/>
                <a:gd name="T2" fmla="*/ 107 w 107"/>
                <a:gd name="T3" fmla="*/ 21 h 106"/>
                <a:gd name="T4" fmla="*/ 107 w 107"/>
                <a:gd name="T5" fmla="*/ 49 h 106"/>
                <a:gd name="T6" fmla="*/ 101 w 107"/>
                <a:gd name="T7" fmla="*/ 55 h 106"/>
                <a:gd name="T8" fmla="*/ 39 w 107"/>
                <a:gd name="T9" fmla="*/ 62 h 106"/>
                <a:gd name="T10" fmla="*/ 39 w 107"/>
                <a:gd name="T11" fmla="*/ 70 h 106"/>
                <a:gd name="T12" fmla="*/ 98 w 107"/>
                <a:gd name="T13" fmla="*/ 70 h 106"/>
                <a:gd name="T14" fmla="*/ 98 w 107"/>
                <a:gd name="T15" fmla="*/ 80 h 106"/>
                <a:gd name="T16" fmla="*/ 38 w 107"/>
                <a:gd name="T17" fmla="*/ 80 h 106"/>
                <a:gd name="T18" fmla="*/ 30 w 107"/>
                <a:gd name="T19" fmla="*/ 57 h 106"/>
                <a:gd name="T20" fmla="*/ 35 w 107"/>
                <a:gd name="T21" fmla="*/ 53 h 106"/>
                <a:gd name="T22" fmla="*/ 16 w 107"/>
                <a:gd name="T23" fmla="*/ 11 h 106"/>
                <a:gd name="T24" fmla="*/ 7 w 107"/>
                <a:gd name="T25" fmla="*/ 11 h 106"/>
                <a:gd name="T26" fmla="*/ 7 w 107"/>
                <a:gd name="T27" fmla="*/ 0 h 106"/>
                <a:gd name="T28" fmla="*/ 18 w 107"/>
                <a:gd name="T29" fmla="*/ 0 h 106"/>
                <a:gd name="T30" fmla="*/ 27 w 107"/>
                <a:gd name="T31" fmla="*/ 7 h 106"/>
                <a:gd name="T32" fmla="*/ 30 w 107"/>
                <a:gd name="T33" fmla="*/ 14 h 106"/>
                <a:gd name="T34" fmla="*/ 100 w 107"/>
                <a:gd name="T35" fmla="*/ 14 h 106"/>
                <a:gd name="T36" fmla="*/ 34 w 107"/>
                <a:gd name="T37" fmla="*/ 96 h 106"/>
                <a:gd name="T38" fmla="*/ 24 w 107"/>
                <a:gd name="T39" fmla="*/ 106 h 106"/>
                <a:gd name="T40" fmla="*/ 14 w 107"/>
                <a:gd name="T41" fmla="*/ 96 h 106"/>
                <a:gd name="T42" fmla="*/ 24 w 107"/>
                <a:gd name="T43" fmla="*/ 87 h 106"/>
                <a:gd name="T44" fmla="*/ 34 w 107"/>
                <a:gd name="T45" fmla="*/ 96 h 106"/>
                <a:gd name="T46" fmla="*/ 39 w 107"/>
                <a:gd name="T47" fmla="*/ 34 h 106"/>
                <a:gd name="T48" fmla="*/ 55 w 107"/>
                <a:gd name="T49" fmla="*/ 34 h 106"/>
                <a:gd name="T50" fmla="*/ 51 w 107"/>
                <a:gd name="T51" fmla="*/ 23 h 106"/>
                <a:gd name="T52" fmla="*/ 34 w 107"/>
                <a:gd name="T53" fmla="*/ 23 h 106"/>
                <a:gd name="T54" fmla="*/ 39 w 107"/>
                <a:gd name="T55" fmla="*/ 34 h 106"/>
                <a:gd name="T56" fmla="*/ 60 w 107"/>
                <a:gd name="T57" fmla="*/ 51 h 106"/>
                <a:gd name="T58" fmla="*/ 56 w 107"/>
                <a:gd name="T59" fmla="*/ 39 h 106"/>
                <a:gd name="T60" fmla="*/ 41 w 107"/>
                <a:gd name="T61" fmla="*/ 39 h 106"/>
                <a:gd name="T62" fmla="*/ 48 w 107"/>
                <a:gd name="T63" fmla="*/ 53 h 106"/>
                <a:gd name="T64" fmla="*/ 60 w 107"/>
                <a:gd name="T65" fmla="*/ 51 h 106"/>
                <a:gd name="T66" fmla="*/ 57 w 107"/>
                <a:gd name="T67" fmla="*/ 23 h 106"/>
                <a:gd name="T68" fmla="*/ 60 w 107"/>
                <a:gd name="T69" fmla="*/ 34 h 106"/>
                <a:gd name="T70" fmla="*/ 75 w 107"/>
                <a:gd name="T71" fmla="*/ 34 h 106"/>
                <a:gd name="T72" fmla="*/ 73 w 107"/>
                <a:gd name="T73" fmla="*/ 23 h 106"/>
                <a:gd name="T74" fmla="*/ 57 w 107"/>
                <a:gd name="T75" fmla="*/ 23 h 106"/>
                <a:gd name="T76" fmla="*/ 79 w 107"/>
                <a:gd name="T77" fmla="*/ 49 h 106"/>
                <a:gd name="T78" fmla="*/ 76 w 107"/>
                <a:gd name="T79" fmla="*/ 39 h 106"/>
                <a:gd name="T80" fmla="*/ 62 w 107"/>
                <a:gd name="T81" fmla="*/ 39 h 106"/>
                <a:gd name="T82" fmla="*/ 65 w 107"/>
                <a:gd name="T83" fmla="*/ 51 h 106"/>
                <a:gd name="T84" fmla="*/ 79 w 107"/>
                <a:gd name="T85" fmla="*/ 49 h 106"/>
                <a:gd name="T86" fmla="*/ 98 w 107"/>
                <a:gd name="T87" fmla="*/ 23 h 106"/>
                <a:gd name="T88" fmla="*/ 78 w 107"/>
                <a:gd name="T89" fmla="*/ 23 h 106"/>
                <a:gd name="T90" fmla="*/ 81 w 107"/>
                <a:gd name="T91" fmla="*/ 34 h 106"/>
                <a:gd name="T92" fmla="*/ 98 w 107"/>
                <a:gd name="T93" fmla="*/ 34 h 106"/>
                <a:gd name="T94" fmla="*/ 98 w 107"/>
                <a:gd name="T95" fmla="*/ 23 h 106"/>
                <a:gd name="T96" fmla="*/ 99 w 107"/>
                <a:gd name="T97" fmla="*/ 96 h 106"/>
                <a:gd name="T98" fmla="*/ 89 w 107"/>
                <a:gd name="T99" fmla="*/ 106 h 106"/>
                <a:gd name="T100" fmla="*/ 79 w 107"/>
                <a:gd name="T101" fmla="*/ 96 h 106"/>
                <a:gd name="T102" fmla="*/ 89 w 107"/>
                <a:gd name="T103" fmla="*/ 87 h 106"/>
                <a:gd name="T104" fmla="*/ 99 w 107"/>
                <a:gd name="T105" fmla="*/ 96 h 106"/>
                <a:gd name="T106" fmla="*/ 98 w 107"/>
                <a:gd name="T107" fmla="*/ 39 h 106"/>
                <a:gd name="T108" fmla="*/ 82 w 107"/>
                <a:gd name="T109" fmla="*/ 39 h 106"/>
                <a:gd name="T110" fmla="*/ 84 w 107"/>
                <a:gd name="T111" fmla="*/ 49 h 106"/>
                <a:gd name="T112" fmla="*/ 98 w 107"/>
                <a:gd name="T113" fmla="*/ 47 h 106"/>
                <a:gd name="T114" fmla="*/ 98 w 107"/>
                <a:gd name="T115" fmla="*/ 39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7" h="105">
                  <a:moveTo>
                    <a:pt x="100" y="14"/>
                  </a:moveTo>
                  <a:cubicBezTo>
                    <a:pt x="104" y="14"/>
                    <a:pt x="107" y="17"/>
                    <a:pt x="107" y="21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53"/>
                    <a:pt x="104" y="55"/>
                    <a:pt x="101" y="55"/>
                  </a:cubicBezTo>
                  <a:cubicBezTo>
                    <a:pt x="39" y="62"/>
                    <a:pt x="39" y="62"/>
                    <a:pt x="39" y="62"/>
                  </a:cubicBezTo>
                  <a:cubicBezTo>
                    <a:pt x="34" y="63"/>
                    <a:pt x="33" y="70"/>
                    <a:pt x="39" y="70"/>
                  </a:cubicBezTo>
                  <a:cubicBezTo>
                    <a:pt x="98" y="70"/>
                    <a:pt x="98" y="70"/>
                    <a:pt x="98" y="70"/>
                  </a:cubicBezTo>
                  <a:cubicBezTo>
                    <a:pt x="105" y="70"/>
                    <a:pt x="105" y="80"/>
                    <a:pt x="98" y="80"/>
                  </a:cubicBezTo>
                  <a:cubicBezTo>
                    <a:pt x="38" y="80"/>
                    <a:pt x="38" y="80"/>
                    <a:pt x="38" y="80"/>
                  </a:cubicBezTo>
                  <a:cubicBezTo>
                    <a:pt x="24" y="80"/>
                    <a:pt x="19" y="65"/>
                    <a:pt x="30" y="57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0" y="11"/>
                    <a:pt x="0" y="0"/>
                    <a:pt x="7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23" y="0"/>
                    <a:pt x="25" y="3"/>
                    <a:pt x="27" y="7"/>
                  </a:cubicBezTo>
                  <a:cubicBezTo>
                    <a:pt x="30" y="14"/>
                    <a:pt x="30" y="14"/>
                    <a:pt x="30" y="14"/>
                  </a:cubicBezTo>
                  <a:lnTo>
                    <a:pt x="100" y="14"/>
                  </a:lnTo>
                  <a:close/>
                  <a:moveTo>
                    <a:pt x="34" y="96"/>
                  </a:moveTo>
                  <a:cubicBezTo>
                    <a:pt x="34" y="102"/>
                    <a:pt x="29" y="106"/>
                    <a:pt x="24" y="106"/>
                  </a:cubicBezTo>
                  <a:cubicBezTo>
                    <a:pt x="19" y="106"/>
                    <a:pt x="14" y="102"/>
                    <a:pt x="14" y="96"/>
                  </a:cubicBezTo>
                  <a:cubicBezTo>
                    <a:pt x="14" y="91"/>
                    <a:pt x="19" y="87"/>
                    <a:pt x="24" y="87"/>
                  </a:cubicBezTo>
                  <a:cubicBezTo>
                    <a:pt x="29" y="87"/>
                    <a:pt x="34" y="91"/>
                    <a:pt x="34" y="96"/>
                  </a:cubicBezTo>
                  <a:close/>
                  <a:moveTo>
                    <a:pt x="39" y="34"/>
                  </a:moveTo>
                  <a:cubicBezTo>
                    <a:pt x="55" y="34"/>
                    <a:pt x="55" y="34"/>
                    <a:pt x="55" y="34"/>
                  </a:cubicBezTo>
                  <a:cubicBezTo>
                    <a:pt x="51" y="23"/>
                    <a:pt x="51" y="23"/>
                    <a:pt x="51" y="23"/>
                  </a:cubicBezTo>
                  <a:cubicBezTo>
                    <a:pt x="34" y="23"/>
                    <a:pt x="34" y="23"/>
                    <a:pt x="34" y="23"/>
                  </a:cubicBezTo>
                  <a:lnTo>
                    <a:pt x="39" y="34"/>
                  </a:lnTo>
                  <a:close/>
                  <a:moveTo>
                    <a:pt x="60" y="51"/>
                  </a:moveTo>
                  <a:cubicBezTo>
                    <a:pt x="56" y="39"/>
                    <a:pt x="56" y="39"/>
                    <a:pt x="56" y="39"/>
                  </a:cubicBezTo>
                  <a:cubicBezTo>
                    <a:pt x="41" y="39"/>
                    <a:pt x="41" y="39"/>
                    <a:pt x="41" y="39"/>
                  </a:cubicBezTo>
                  <a:cubicBezTo>
                    <a:pt x="48" y="53"/>
                    <a:pt x="48" y="53"/>
                    <a:pt x="48" y="53"/>
                  </a:cubicBezTo>
                  <a:lnTo>
                    <a:pt x="60" y="51"/>
                  </a:lnTo>
                  <a:close/>
                  <a:moveTo>
                    <a:pt x="57" y="23"/>
                  </a:moveTo>
                  <a:cubicBezTo>
                    <a:pt x="60" y="34"/>
                    <a:pt x="60" y="34"/>
                    <a:pt x="60" y="34"/>
                  </a:cubicBezTo>
                  <a:cubicBezTo>
                    <a:pt x="75" y="34"/>
                    <a:pt x="75" y="34"/>
                    <a:pt x="75" y="34"/>
                  </a:cubicBezTo>
                  <a:cubicBezTo>
                    <a:pt x="73" y="23"/>
                    <a:pt x="73" y="23"/>
                    <a:pt x="73" y="23"/>
                  </a:cubicBezTo>
                  <a:lnTo>
                    <a:pt x="57" y="23"/>
                  </a:lnTo>
                  <a:close/>
                  <a:moveTo>
                    <a:pt x="79" y="49"/>
                  </a:moveTo>
                  <a:cubicBezTo>
                    <a:pt x="76" y="39"/>
                    <a:pt x="76" y="39"/>
                    <a:pt x="76" y="39"/>
                  </a:cubicBezTo>
                  <a:cubicBezTo>
                    <a:pt x="62" y="39"/>
                    <a:pt x="62" y="39"/>
                    <a:pt x="62" y="39"/>
                  </a:cubicBezTo>
                  <a:cubicBezTo>
                    <a:pt x="65" y="51"/>
                    <a:pt x="65" y="51"/>
                    <a:pt x="65" y="51"/>
                  </a:cubicBezTo>
                  <a:lnTo>
                    <a:pt x="79" y="49"/>
                  </a:lnTo>
                  <a:close/>
                  <a:moveTo>
                    <a:pt x="98" y="23"/>
                  </a:moveTo>
                  <a:cubicBezTo>
                    <a:pt x="78" y="23"/>
                    <a:pt x="78" y="23"/>
                    <a:pt x="78" y="23"/>
                  </a:cubicBezTo>
                  <a:cubicBezTo>
                    <a:pt x="81" y="34"/>
                    <a:pt x="81" y="34"/>
                    <a:pt x="81" y="34"/>
                  </a:cubicBezTo>
                  <a:cubicBezTo>
                    <a:pt x="98" y="34"/>
                    <a:pt x="98" y="34"/>
                    <a:pt x="98" y="34"/>
                  </a:cubicBezTo>
                  <a:lnTo>
                    <a:pt x="98" y="23"/>
                  </a:lnTo>
                  <a:close/>
                  <a:moveTo>
                    <a:pt x="99" y="96"/>
                  </a:moveTo>
                  <a:cubicBezTo>
                    <a:pt x="99" y="102"/>
                    <a:pt x="94" y="106"/>
                    <a:pt x="89" y="106"/>
                  </a:cubicBezTo>
                  <a:cubicBezTo>
                    <a:pt x="84" y="106"/>
                    <a:pt x="79" y="102"/>
                    <a:pt x="79" y="96"/>
                  </a:cubicBezTo>
                  <a:cubicBezTo>
                    <a:pt x="79" y="91"/>
                    <a:pt x="84" y="87"/>
                    <a:pt x="89" y="87"/>
                  </a:cubicBezTo>
                  <a:cubicBezTo>
                    <a:pt x="94" y="87"/>
                    <a:pt x="99" y="91"/>
                    <a:pt x="99" y="96"/>
                  </a:cubicBezTo>
                  <a:close/>
                  <a:moveTo>
                    <a:pt x="98" y="39"/>
                  </a:moveTo>
                  <a:cubicBezTo>
                    <a:pt x="82" y="39"/>
                    <a:pt x="82" y="39"/>
                    <a:pt x="82" y="39"/>
                  </a:cubicBezTo>
                  <a:cubicBezTo>
                    <a:pt x="84" y="49"/>
                    <a:pt x="84" y="49"/>
                    <a:pt x="84" y="49"/>
                  </a:cubicBezTo>
                  <a:cubicBezTo>
                    <a:pt x="98" y="47"/>
                    <a:pt x="98" y="47"/>
                    <a:pt x="98" y="47"/>
                  </a:cubicBezTo>
                  <a:lnTo>
                    <a:pt x="98" y="3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84" name="Group 13"/>
          <p:cNvGrpSpPr/>
          <p:nvPr/>
        </p:nvGrpSpPr>
        <p:grpSpPr>
          <a:xfrm>
            <a:off x="7159566" y="2470756"/>
            <a:ext cx="924060" cy="838200"/>
            <a:chOff x="8875188" y="1665760"/>
            <a:chExt cx="924060" cy="838200"/>
          </a:xfrm>
        </p:grpSpPr>
        <p:grpSp>
          <p:nvGrpSpPr>
            <p:cNvPr id="85" name="Group 47"/>
            <p:cNvGrpSpPr/>
            <p:nvPr/>
          </p:nvGrpSpPr>
          <p:grpSpPr>
            <a:xfrm>
              <a:off x="8875188" y="1665760"/>
              <a:ext cx="924060" cy="838200"/>
              <a:chOff x="1603240" y="1665760"/>
              <a:chExt cx="924060" cy="838200"/>
            </a:xfrm>
          </p:grpSpPr>
          <p:sp>
            <p:nvSpPr>
              <p:cNvPr id="87" name="Oval 48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88" name="Isosceles Triangle 49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86" name="Freeform 7"/>
            <p:cNvSpPr>
              <a:spLocks noEditPoints="1"/>
            </p:cNvSpPr>
            <p:nvPr/>
          </p:nvSpPr>
          <p:spPr bwMode="auto">
            <a:xfrm>
              <a:off x="9189185" y="1892530"/>
              <a:ext cx="379413" cy="373062"/>
            </a:xfrm>
            <a:custGeom>
              <a:gdLst>
                <a:gd name="T0" fmla="*/ 50 w 100"/>
                <a:gd name="T1" fmla="*/ 99 h 99"/>
                <a:gd name="T2" fmla="*/ 50 w 100"/>
                <a:gd name="T3" fmla="*/ 0 h 99"/>
                <a:gd name="T4" fmla="*/ 26 w 100"/>
                <a:gd name="T5" fmla="*/ 62 h 99"/>
                <a:gd name="T6" fmla="*/ 25 w 100"/>
                <a:gd name="T7" fmla="*/ 41 h 99"/>
                <a:gd name="T8" fmla="*/ 9 w 100"/>
                <a:gd name="T9" fmla="*/ 49 h 99"/>
                <a:gd name="T10" fmla="*/ 26 w 100"/>
                <a:gd name="T11" fmla="*/ 62 h 99"/>
                <a:gd name="T12" fmla="*/ 27 w 100"/>
                <a:gd name="T13" fmla="*/ 68 h 99"/>
                <a:gd name="T14" fmla="*/ 21 w 100"/>
                <a:gd name="T15" fmla="*/ 78 h 99"/>
                <a:gd name="T16" fmla="*/ 13 w 100"/>
                <a:gd name="T17" fmla="*/ 32 h 99"/>
                <a:gd name="T18" fmla="*/ 35 w 100"/>
                <a:gd name="T19" fmla="*/ 12 h 99"/>
                <a:gd name="T20" fmla="*/ 13 w 100"/>
                <a:gd name="T21" fmla="*/ 32 h 99"/>
                <a:gd name="T22" fmla="*/ 47 w 100"/>
                <a:gd name="T23" fmla="*/ 64 h 99"/>
                <a:gd name="T24" fmla="*/ 31 w 100"/>
                <a:gd name="T25" fmla="*/ 42 h 99"/>
                <a:gd name="T26" fmla="*/ 31 w 100"/>
                <a:gd name="T27" fmla="*/ 63 h 99"/>
                <a:gd name="T28" fmla="*/ 47 w 100"/>
                <a:gd name="T29" fmla="*/ 37 h 99"/>
                <a:gd name="T30" fmla="*/ 46 w 100"/>
                <a:gd name="T31" fmla="*/ 9 h 99"/>
                <a:gd name="T32" fmla="*/ 47 w 100"/>
                <a:gd name="T33" fmla="*/ 90 h 99"/>
                <a:gd name="T34" fmla="*/ 33 w 100"/>
                <a:gd name="T35" fmla="*/ 69 h 99"/>
                <a:gd name="T36" fmla="*/ 47 w 100"/>
                <a:gd name="T37" fmla="*/ 90 h 99"/>
                <a:gd name="T38" fmla="*/ 53 w 100"/>
                <a:gd name="T39" fmla="*/ 37 h 99"/>
                <a:gd name="T40" fmla="*/ 57 w 100"/>
                <a:gd name="T41" fmla="*/ 11 h 99"/>
                <a:gd name="T42" fmla="*/ 68 w 100"/>
                <a:gd name="T43" fmla="*/ 63 h 99"/>
                <a:gd name="T44" fmla="*/ 69 w 100"/>
                <a:gd name="T45" fmla="*/ 42 h 99"/>
                <a:gd name="T46" fmla="*/ 53 w 100"/>
                <a:gd name="T47" fmla="*/ 64 h 99"/>
                <a:gd name="T48" fmla="*/ 67 w 100"/>
                <a:gd name="T49" fmla="*/ 69 h 99"/>
                <a:gd name="T50" fmla="*/ 53 w 100"/>
                <a:gd name="T51" fmla="*/ 90 h 99"/>
                <a:gd name="T52" fmla="*/ 64 w 100"/>
                <a:gd name="T53" fmla="*/ 12 h 99"/>
                <a:gd name="T54" fmla="*/ 86 w 100"/>
                <a:gd name="T55" fmla="*/ 32 h 99"/>
                <a:gd name="T56" fmla="*/ 88 w 100"/>
                <a:gd name="T57" fmla="*/ 64 h 99"/>
                <a:gd name="T58" fmla="*/ 65 w 100"/>
                <a:gd name="T59" fmla="*/ 87 h 99"/>
                <a:gd name="T60" fmla="*/ 88 w 100"/>
                <a:gd name="T61" fmla="*/ 64 h 99"/>
                <a:gd name="T62" fmla="*/ 74 w 100"/>
                <a:gd name="T63" fmla="*/ 62 h 99"/>
                <a:gd name="T64" fmla="*/ 89 w 100"/>
                <a:gd name="T65" fmla="*/ 37 h 99"/>
                <a:gd name="T66" fmla="*/ 75 w 100"/>
                <a:gd name="T67" fmla="*/ 50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0" h="99">
                  <a:moveTo>
                    <a:pt x="100" y="49"/>
                  </a:moveTo>
                  <a:cubicBezTo>
                    <a:pt x="100" y="77"/>
                    <a:pt x="78" y="99"/>
                    <a:pt x="50" y="99"/>
                  </a:cubicBezTo>
                  <a:cubicBezTo>
                    <a:pt x="22" y="99"/>
                    <a:pt x="0" y="77"/>
                    <a:pt x="0" y="49"/>
                  </a:cubicBezTo>
                  <a:cubicBezTo>
                    <a:pt x="0" y="22"/>
                    <a:pt x="22" y="0"/>
                    <a:pt x="50" y="0"/>
                  </a:cubicBezTo>
                  <a:cubicBezTo>
                    <a:pt x="78" y="0"/>
                    <a:pt x="100" y="22"/>
                    <a:pt x="100" y="49"/>
                  </a:cubicBezTo>
                  <a:close/>
                  <a:moveTo>
                    <a:pt x="26" y="62"/>
                  </a:moveTo>
                  <a:cubicBezTo>
                    <a:pt x="25" y="58"/>
                    <a:pt x="25" y="54"/>
                    <a:pt x="25" y="50"/>
                  </a:cubicBezTo>
                  <a:cubicBezTo>
                    <a:pt x="25" y="47"/>
                    <a:pt x="25" y="44"/>
                    <a:pt x="25" y="41"/>
                  </a:cubicBezTo>
                  <a:cubicBezTo>
                    <a:pt x="18" y="40"/>
                    <a:pt x="14" y="39"/>
                    <a:pt x="11" y="37"/>
                  </a:cubicBezTo>
                  <a:cubicBezTo>
                    <a:pt x="10" y="41"/>
                    <a:pt x="9" y="45"/>
                    <a:pt x="9" y="49"/>
                  </a:cubicBezTo>
                  <a:cubicBezTo>
                    <a:pt x="9" y="51"/>
                    <a:pt x="9" y="53"/>
                    <a:pt x="9" y="55"/>
                  </a:cubicBezTo>
                  <a:cubicBezTo>
                    <a:pt x="11" y="57"/>
                    <a:pt x="17" y="60"/>
                    <a:pt x="26" y="62"/>
                  </a:cubicBezTo>
                  <a:close/>
                  <a:moveTo>
                    <a:pt x="34" y="87"/>
                  </a:moveTo>
                  <a:cubicBezTo>
                    <a:pt x="31" y="82"/>
                    <a:pt x="28" y="75"/>
                    <a:pt x="27" y="68"/>
                  </a:cubicBezTo>
                  <a:cubicBezTo>
                    <a:pt x="21" y="67"/>
                    <a:pt x="15" y="65"/>
                    <a:pt x="11" y="63"/>
                  </a:cubicBezTo>
                  <a:cubicBezTo>
                    <a:pt x="14" y="69"/>
                    <a:pt x="17" y="74"/>
                    <a:pt x="21" y="78"/>
                  </a:cubicBezTo>
                  <a:cubicBezTo>
                    <a:pt x="25" y="82"/>
                    <a:pt x="29" y="85"/>
                    <a:pt x="34" y="87"/>
                  </a:cubicBezTo>
                  <a:close/>
                  <a:moveTo>
                    <a:pt x="13" y="32"/>
                  </a:moveTo>
                  <a:cubicBezTo>
                    <a:pt x="15" y="33"/>
                    <a:pt x="17" y="33"/>
                    <a:pt x="26" y="36"/>
                  </a:cubicBezTo>
                  <a:cubicBezTo>
                    <a:pt x="28" y="26"/>
                    <a:pt x="31" y="18"/>
                    <a:pt x="35" y="12"/>
                  </a:cubicBezTo>
                  <a:cubicBezTo>
                    <a:pt x="30" y="14"/>
                    <a:pt x="25" y="16"/>
                    <a:pt x="21" y="21"/>
                  </a:cubicBezTo>
                  <a:cubicBezTo>
                    <a:pt x="18" y="24"/>
                    <a:pt x="15" y="28"/>
                    <a:pt x="13" y="32"/>
                  </a:cubicBezTo>
                  <a:close/>
                  <a:moveTo>
                    <a:pt x="31" y="63"/>
                  </a:moveTo>
                  <a:cubicBezTo>
                    <a:pt x="36" y="64"/>
                    <a:pt x="42" y="64"/>
                    <a:pt x="47" y="64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1" y="43"/>
                    <a:pt x="36" y="42"/>
                    <a:pt x="31" y="42"/>
                  </a:cubicBezTo>
                  <a:cubicBezTo>
                    <a:pt x="31" y="45"/>
                    <a:pt x="30" y="47"/>
                    <a:pt x="30" y="50"/>
                  </a:cubicBezTo>
                  <a:cubicBezTo>
                    <a:pt x="30" y="54"/>
                    <a:pt x="31" y="59"/>
                    <a:pt x="31" y="63"/>
                  </a:cubicBezTo>
                  <a:close/>
                  <a:moveTo>
                    <a:pt x="31" y="37"/>
                  </a:moveTo>
                  <a:cubicBezTo>
                    <a:pt x="36" y="37"/>
                    <a:pt x="42" y="37"/>
                    <a:pt x="47" y="37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6" y="9"/>
                  </a:cubicBezTo>
                  <a:cubicBezTo>
                    <a:pt x="40" y="12"/>
                    <a:pt x="34" y="22"/>
                    <a:pt x="31" y="37"/>
                  </a:cubicBezTo>
                  <a:close/>
                  <a:moveTo>
                    <a:pt x="47" y="90"/>
                  </a:moveTo>
                  <a:cubicBezTo>
                    <a:pt x="47" y="70"/>
                    <a:pt x="47" y="70"/>
                    <a:pt x="47" y="70"/>
                  </a:cubicBezTo>
                  <a:cubicBezTo>
                    <a:pt x="42" y="70"/>
                    <a:pt x="37" y="69"/>
                    <a:pt x="33" y="69"/>
                  </a:cubicBezTo>
                  <a:cubicBezTo>
                    <a:pt x="34" y="73"/>
                    <a:pt x="35" y="76"/>
                    <a:pt x="37" y="80"/>
                  </a:cubicBezTo>
                  <a:cubicBezTo>
                    <a:pt x="39" y="85"/>
                    <a:pt x="43" y="90"/>
                    <a:pt x="47" y="90"/>
                  </a:cubicBezTo>
                  <a:close/>
                  <a:moveTo>
                    <a:pt x="53" y="9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8" y="37"/>
                    <a:pt x="63" y="37"/>
                    <a:pt x="68" y="37"/>
                  </a:cubicBezTo>
                  <a:cubicBezTo>
                    <a:pt x="66" y="26"/>
                    <a:pt x="62" y="16"/>
                    <a:pt x="57" y="11"/>
                  </a:cubicBezTo>
                  <a:cubicBezTo>
                    <a:pt x="55" y="10"/>
                    <a:pt x="54" y="9"/>
                    <a:pt x="53" y="9"/>
                  </a:cubicBezTo>
                  <a:close/>
                  <a:moveTo>
                    <a:pt x="68" y="63"/>
                  </a:moveTo>
                  <a:cubicBezTo>
                    <a:pt x="69" y="59"/>
                    <a:pt x="69" y="54"/>
                    <a:pt x="69" y="50"/>
                  </a:cubicBezTo>
                  <a:cubicBezTo>
                    <a:pt x="69" y="47"/>
                    <a:pt x="69" y="45"/>
                    <a:pt x="69" y="42"/>
                  </a:cubicBezTo>
                  <a:cubicBezTo>
                    <a:pt x="64" y="42"/>
                    <a:pt x="58" y="43"/>
                    <a:pt x="53" y="43"/>
                  </a:cubicBezTo>
                  <a:cubicBezTo>
                    <a:pt x="53" y="64"/>
                    <a:pt x="53" y="64"/>
                    <a:pt x="53" y="64"/>
                  </a:cubicBezTo>
                  <a:cubicBezTo>
                    <a:pt x="58" y="64"/>
                    <a:pt x="63" y="64"/>
                    <a:pt x="68" y="63"/>
                  </a:cubicBezTo>
                  <a:close/>
                  <a:moveTo>
                    <a:pt x="67" y="69"/>
                  </a:moveTo>
                  <a:cubicBezTo>
                    <a:pt x="62" y="69"/>
                    <a:pt x="57" y="70"/>
                    <a:pt x="53" y="70"/>
                  </a:cubicBezTo>
                  <a:cubicBezTo>
                    <a:pt x="53" y="90"/>
                    <a:pt x="53" y="90"/>
                    <a:pt x="53" y="90"/>
                  </a:cubicBezTo>
                  <a:cubicBezTo>
                    <a:pt x="61" y="90"/>
                    <a:pt x="65" y="76"/>
                    <a:pt x="67" y="69"/>
                  </a:cubicBezTo>
                  <a:close/>
                  <a:moveTo>
                    <a:pt x="64" y="12"/>
                  </a:moveTo>
                  <a:cubicBezTo>
                    <a:pt x="69" y="18"/>
                    <a:pt x="72" y="26"/>
                    <a:pt x="73" y="36"/>
                  </a:cubicBezTo>
                  <a:cubicBezTo>
                    <a:pt x="82" y="34"/>
                    <a:pt x="85" y="33"/>
                    <a:pt x="86" y="32"/>
                  </a:cubicBezTo>
                  <a:cubicBezTo>
                    <a:pt x="82" y="23"/>
                    <a:pt x="74" y="15"/>
                    <a:pt x="64" y="12"/>
                  </a:cubicBezTo>
                  <a:close/>
                  <a:moveTo>
                    <a:pt x="88" y="64"/>
                  </a:moveTo>
                  <a:cubicBezTo>
                    <a:pt x="84" y="65"/>
                    <a:pt x="78" y="67"/>
                    <a:pt x="73" y="68"/>
                  </a:cubicBezTo>
                  <a:cubicBezTo>
                    <a:pt x="71" y="76"/>
                    <a:pt x="69" y="82"/>
                    <a:pt x="65" y="87"/>
                  </a:cubicBezTo>
                  <a:cubicBezTo>
                    <a:pt x="70" y="85"/>
                    <a:pt x="75" y="82"/>
                    <a:pt x="78" y="78"/>
                  </a:cubicBezTo>
                  <a:cubicBezTo>
                    <a:pt x="83" y="74"/>
                    <a:pt x="86" y="69"/>
                    <a:pt x="88" y="64"/>
                  </a:cubicBezTo>
                  <a:close/>
                  <a:moveTo>
                    <a:pt x="75" y="50"/>
                  </a:moveTo>
                  <a:cubicBezTo>
                    <a:pt x="75" y="54"/>
                    <a:pt x="74" y="58"/>
                    <a:pt x="74" y="62"/>
                  </a:cubicBezTo>
                  <a:cubicBezTo>
                    <a:pt x="90" y="59"/>
                    <a:pt x="90" y="56"/>
                    <a:pt x="90" y="49"/>
                  </a:cubicBezTo>
                  <a:cubicBezTo>
                    <a:pt x="90" y="45"/>
                    <a:pt x="90" y="41"/>
                    <a:pt x="89" y="37"/>
                  </a:cubicBezTo>
                  <a:cubicBezTo>
                    <a:pt x="86" y="39"/>
                    <a:pt x="80" y="41"/>
                    <a:pt x="74" y="41"/>
                  </a:cubicBezTo>
                  <a:cubicBezTo>
                    <a:pt x="75" y="44"/>
                    <a:pt x="75" y="47"/>
                    <a:pt x="75" y="5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89" name="Group 12"/>
          <p:cNvGrpSpPr/>
          <p:nvPr/>
        </p:nvGrpSpPr>
        <p:grpSpPr>
          <a:xfrm>
            <a:off x="4558357" y="2470756"/>
            <a:ext cx="924060" cy="838200"/>
            <a:chOff x="5260678" y="1665760"/>
            <a:chExt cx="924060" cy="838200"/>
          </a:xfrm>
          <a:solidFill>
            <a:srgbClr val="335177"/>
          </a:solidFill>
        </p:grpSpPr>
        <p:grpSp>
          <p:nvGrpSpPr>
            <p:cNvPr id="90" name="Group 44"/>
            <p:cNvGrpSpPr/>
            <p:nvPr/>
          </p:nvGrpSpPr>
          <p:grpSpPr>
            <a:xfrm>
              <a:off x="5260678" y="1665760"/>
              <a:ext cx="924060" cy="838200"/>
              <a:chOff x="1603240" y="1665760"/>
              <a:chExt cx="924060" cy="838200"/>
            </a:xfrm>
            <a:grpFill/>
          </p:grpSpPr>
          <p:sp>
            <p:nvSpPr>
              <p:cNvPr id="92" name="Oval 45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93" name="Isosceles Triangle 46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91" name="Freeform 8"/>
            <p:cNvSpPr>
              <a:spLocks noEditPoints="1"/>
            </p:cNvSpPr>
            <p:nvPr/>
          </p:nvSpPr>
          <p:spPr bwMode="auto">
            <a:xfrm>
              <a:off x="5630391" y="1905680"/>
              <a:ext cx="297256" cy="359912"/>
            </a:xfrm>
            <a:custGeom>
              <a:gdLst>
                <a:gd name="T0" fmla="*/ 85 w 85"/>
                <a:gd name="T1" fmla="*/ 15 h 104"/>
                <a:gd name="T2" fmla="*/ 85 w 85"/>
                <a:gd name="T3" fmla="*/ 104 h 104"/>
                <a:gd name="T4" fmla="*/ 18 w 85"/>
                <a:gd name="T5" fmla="*/ 104 h 104"/>
                <a:gd name="T6" fmla="*/ 0 w 85"/>
                <a:gd name="T7" fmla="*/ 87 h 104"/>
                <a:gd name="T8" fmla="*/ 0 w 85"/>
                <a:gd name="T9" fmla="*/ 10 h 104"/>
                <a:gd name="T10" fmla="*/ 10 w 85"/>
                <a:gd name="T11" fmla="*/ 0 h 104"/>
                <a:gd name="T12" fmla="*/ 72 w 85"/>
                <a:gd name="T13" fmla="*/ 0 h 104"/>
                <a:gd name="T14" fmla="*/ 72 w 85"/>
                <a:gd name="T15" fmla="*/ 76 h 104"/>
                <a:gd name="T16" fmla="*/ 18 w 85"/>
                <a:gd name="T17" fmla="*/ 76 h 104"/>
                <a:gd name="T18" fmla="*/ 6 w 85"/>
                <a:gd name="T19" fmla="*/ 87 h 104"/>
                <a:gd name="T20" fmla="*/ 6 w 85"/>
                <a:gd name="T21" fmla="*/ 87 h 104"/>
                <a:gd name="T22" fmla="*/ 18 w 85"/>
                <a:gd name="T23" fmla="*/ 98 h 104"/>
                <a:gd name="T24" fmla="*/ 80 w 85"/>
                <a:gd name="T25" fmla="*/ 98 h 104"/>
                <a:gd name="T26" fmla="*/ 80 w 85"/>
                <a:gd name="T27" fmla="*/ 15 h 104"/>
                <a:gd name="T28" fmla="*/ 85 w 85"/>
                <a:gd name="T29" fmla="*/ 15 h 104"/>
                <a:gd name="T30" fmla="*/ 72 w 85"/>
                <a:gd name="T31" fmla="*/ 85 h 104"/>
                <a:gd name="T32" fmla="*/ 19 w 85"/>
                <a:gd name="T33" fmla="*/ 85 h 104"/>
                <a:gd name="T34" fmla="*/ 16 w 85"/>
                <a:gd name="T35" fmla="*/ 87 h 104"/>
                <a:gd name="T36" fmla="*/ 19 w 85"/>
                <a:gd name="T37" fmla="*/ 89 h 104"/>
                <a:gd name="T38" fmla="*/ 72 w 85"/>
                <a:gd name="T39" fmla="*/ 89 h 104"/>
                <a:gd name="T40" fmla="*/ 72 w 85"/>
                <a:gd name="T41" fmla="*/ 85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85" h="104">
                  <a:moveTo>
                    <a:pt x="85" y="15"/>
                  </a:moveTo>
                  <a:cubicBezTo>
                    <a:pt x="85" y="104"/>
                    <a:pt x="85" y="104"/>
                    <a:pt x="85" y="104"/>
                  </a:cubicBezTo>
                  <a:cubicBezTo>
                    <a:pt x="18" y="104"/>
                    <a:pt x="18" y="104"/>
                    <a:pt x="18" y="104"/>
                  </a:cubicBezTo>
                  <a:cubicBezTo>
                    <a:pt x="8" y="104"/>
                    <a:pt x="0" y="97"/>
                    <a:pt x="0" y="87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4"/>
                    <a:pt x="5" y="0"/>
                    <a:pt x="10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76"/>
                    <a:pt x="72" y="76"/>
                    <a:pt x="72" y="76"/>
                  </a:cubicBezTo>
                  <a:cubicBezTo>
                    <a:pt x="18" y="76"/>
                    <a:pt x="18" y="76"/>
                    <a:pt x="18" y="76"/>
                  </a:cubicBezTo>
                  <a:cubicBezTo>
                    <a:pt x="11" y="76"/>
                    <a:pt x="6" y="80"/>
                    <a:pt x="6" y="87"/>
                  </a:cubicBezTo>
                  <a:cubicBezTo>
                    <a:pt x="6" y="87"/>
                    <a:pt x="6" y="87"/>
                    <a:pt x="6" y="87"/>
                  </a:cubicBezTo>
                  <a:cubicBezTo>
                    <a:pt x="6" y="94"/>
                    <a:pt x="11" y="98"/>
                    <a:pt x="18" y="98"/>
                  </a:cubicBezTo>
                  <a:cubicBezTo>
                    <a:pt x="80" y="98"/>
                    <a:pt x="80" y="98"/>
                    <a:pt x="80" y="98"/>
                  </a:cubicBezTo>
                  <a:cubicBezTo>
                    <a:pt x="80" y="15"/>
                    <a:pt x="80" y="15"/>
                    <a:pt x="80" y="15"/>
                  </a:cubicBezTo>
                  <a:lnTo>
                    <a:pt x="85" y="15"/>
                  </a:lnTo>
                  <a:close/>
                  <a:moveTo>
                    <a:pt x="72" y="85"/>
                  </a:moveTo>
                  <a:cubicBezTo>
                    <a:pt x="19" y="85"/>
                    <a:pt x="19" y="85"/>
                    <a:pt x="19" y="85"/>
                  </a:cubicBezTo>
                  <a:cubicBezTo>
                    <a:pt x="17" y="85"/>
                    <a:pt x="16" y="85"/>
                    <a:pt x="16" y="87"/>
                  </a:cubicBezTo>
                  <a:cubicBezTo>
                    <a:pt x="16" y="88"/>
                    <a:pt x="17" y="89"/>
                    <a:pt x="19" y="89"/>
                  </a:cubicBezTo>
                  <a:cubicBezTo>
                    <a:pt x="72" y="89"/>
                    <a:pt x="72" y="89"/>
                    <a:pt x="72" y="89"/>
                  </a:cubicBezTo>
                  <a:lnTo>
                    <a:pt x="72" y="8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94" name="Group 19"/>
          <p:cNvGrpSpPr/>
          <p:nvPr/>
        </p:nvGrpSpPr>
        <p:grpSpPr>
          <a:xfrm>
            <a:off x="7159566" y="4041285"/>
            <a:ext cx="924060" cy="838200"/>
            <a:chOff x="8875188" y="3964460"/>
            <a:chExt cx="924060" cy="838200"/>
          </a:xfrm>
          <a:solidFill>
            <a:srgbClr val="335177"/>
          </a:solidFill>
        </p:grpSpPr>
        <p:grpSp>
          <p:nvGrpSpPr>
            <p:cNvPr id="95" name="Group 65"/>
            <p:cNvGrpSpPr/>
            <p:nvPr/>
          </p:nvGrpSpPr>
          <p:grpSpPr>
            <a:xfrm>
              <a:off x="8875188" y="3964460"/>
              <a:ext cx="924060" cy="838200"/>
              <a:chOff x="1603240" y="1665760"/>
              <a:chExt cx="924060" cy="838200"/>
            </a:xfrm>
            <a:grpFill/>
          </p:grpSpPr>
          <p:sp>
            <p:nvSpPr>
              <p:cNvPr id="97" name="Oval 66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98" name="Isosceles Triangle 67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96" name="Freeform 9"/>
            <p:cNvSpPr>
              <a:spLocks noEditPoints="1"/>
            </p:cNvSpPr>
            <p:nvPr/>
          </p:nvSpPr>
          <p:spPr bwMode="auto">
            <a:xfrm>
              <a:off x="9208267" y="4204544"/>
              <a:ext cx="341247" cy="376396"/>
            </a:xfrm>
            <a:custGeom>
              <a:gdLst>
                <a:gd name="T0" fmla="*/ 93 w 97"/>
                <a:gd name="T1" fmla="*/ 51 h 108"/>
                <a:gd name="T2" fmla="*/ 77 w 97"/>
                <a:gd name="T3" fmla="*/ 34 h 108"/>
                <a:gd name="T4" fmla="*/ 75 w 97"/>
                <a:gd name="T5" fmla="*/ 34 h 108"/>
                <a:gd name="T6" fmla="*/ 79 w 97"/>
                <a:gd name="T7" fmla="*/ 21 h 108"/>
                <a:gd name="T8" fmla="*/ 64 w 97"/>
                <a:gd name="T9" fmla="*/ 0 h 108"/>
                <a:gd name="T10" fmla="*/ 51 w 97"/>
                <a:gd name="T11" fmla="*/ 12 h 108"/>
                <a:gd name="T12" fmla="*/ 33 w 97"/>
                <a:gd name="T13" fmla="*/ 40 h 108"/>
                <a:gd name="T14" fmla="*/ 33 w 97"/>
                <a:gd name="T15" fmla="*/ 36 h 108"/>
                <a:gd name="T16" fmla="*/ 29 w 97"/>
                <a:gd name="T17" fmla="*/ 33 h 108"/>
                <a:gd name="T18" fmla="*/ 4 w 97"/>
                <a:gd name="T19" fmla="*/ 33 h 108"/>
                <a:gd name="T20" fmla="*/ 0 w 97"/>
                <a:gd name="T21" fmla="*/ 36 h 108"/>
                <a:gd name="T22" fmla="*/ 0 w 97"/>
                <a:gd name="T23" fmla="*/ 96 h 108"/>
                <a:gd name="T24" fmla="*/ 4 w 97"/>
                <a:gd name="T25" fmla="*/ 99 h 108"/>
                <a:gd name="T26" fmla="*/ 29 w 97"/>
                <a:gd name="T27" fmla="*/ 99 h 108"/>
                <a:gd name="T28" fmla="*/ 33 w 97"/>
                <a:gd name="T29" fmla="*/ 96 h 108"/>
                <a:gd name="T30" fmla="*/ 33 w 97"/>
                <a:gd name="T31" fmla="*/ 88 h 108"/>
                <a:gd name="T32" fmla="*/ 89 w 97"/>
                <a:gd name="T33" fmla="*/ 80 h 108"/>
                <a:gd name="T34" fmla="*/ 92 w 97"/>
                <a:gd name="T35" fmla="*/ 66 h 108"/>
                <a:gd name="T36" fmla="*/ 93 w 97"/>
                <a:gd name="T37" fmla="*/ 51 h 108"/>
                <a:gd name="T38" fmla="*/ 15 w 97"/>
                <a:gd name="T39" fmla="*/ 93 h 108"/>
                <a:gd name="T40" fmla="*/ 8 w 97"/>
                <a:gd name="T41" fmla="*/ 86 h 108"/>
                <a:gd name="T42" fmla="*/ 15 w 97"/>
                <a:gd name="T43" fmla="*/ 79 h 108"/>
                <a:gd name="T44" fmla="*/ 22 w 97"/>
                <a:gd name="T45" fmla="*/ 86 h 108"/>
                <a:gd name="T46" fmla="*/ 15 w 97"/>
                <a:gd name="T47" fmla="*/ 93 h 108"/>
                <a:gd name="T48" fmla="*/ 78 w 97"/>
                <a:gd name="T49" fmla="*/ 66 h 108"/>
                <a:gd name="T50" fmla="*/ 75 w 97"/>
                <a:gd name="T51" fmla="*/ 75 h 108"/>
                <a:gd name="T52" fmla="*/ 75 w 97"/>
                <a:gd name="T53" fmla="*/ 77 h 108"/>
                <a:gd name="T54" fmla="*/ 70 w 97"/>
                <a:gd name="T55" fmla="*/ 88 h 108"/>
                <a:gd name="T56" fmla="*/ 33 w 97"/>
                <a:gd name="T57" fmla="*/ 79 h 108"/>
                <a:gd name="T58" fmla="*/ 33 w 97"/>
                <a:gd name="T59" fmla="*/ 51 h 108"/>
                <a:gd name="T60" fmla="*/ 60 w 97"/>
                <a:gd name="T61" fmla="*/ 13 h 108"/>
                <a:gd name="T62" fmla="*/ 64 w 97"/>
                <a:gd name="T63" fmla="*/ 8 h 108"/>
                <a:gd name="T64" fmla="*/ 70 w 97"/>
                <a:gd name="T65" fmla="*/ 21 h 108"/>
                <a:gd name="T66" fmla="*/ 64 w 97"/>
                <a:gd name="T67" fmla="*/ 39 h 108"/>
                <a:gd name="T68" fmla="*/ 68 w 97"/>
                <a:gd name="T69" fmla="*/ 43 h 108"/>
                <a:gd name="T70" fmla="*/ 77 w 97"/>
                <a:gd name="T71" fmla="*/ 43 h 108"/>
                <a:gd name="T72" fmla="*/ 79 w 97"/>
                <a:gd name="T73" fmla="*/ 53 h 108"/>
                <a:gd name="T74" fmla="*/ 79 w 97"/>
                <a:gd name="T75" fmla="*/ 55 h 108"/>
                <a:gd name="T76" fmla="*/ 78 w 97"/>
                <a:gd name="T77" fmla="*/ 64 h 108"/>
                <a:gd name="T78" fmla="*/ 78 w 97"/>
                <a:gd name="T79" fmla="*/ 66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7" h="108">
                  <a:moveTo>
                    <a:pt x="93" y="51"/>
                  </a:moveTo>
                  <a:cubicBezTo>
                    <a:pt x="97" y="38"/>
                    <a:pt x="87" y="34"/>
                    <a:pt x="77" y="34"/>
                  </a:cubicBezTo>
                  <a:cubicBezTo>
                    <a:pt x="75" y="34"/>
                    <a:pt x="75" y="34"/>
                    <a:pt x="75" y="34"/>
                  </a:cubicBezTo>
                  <a:cubicBezTo>
                    <a:pt x="77" y="30"/>
                    <a:pt x="79" y="24"/>
                    <a:pt x="79" y="21"/>
                  </a:cubicBezTo>
                  <a:cubicBezTo>
                    <a:pt x="79" y="6"/>
                    <a:pt x="71" y="0"/>
                    <a:pt x="64" y="0"/>
                  </a:cubicBezTo>
                  <a:cubicBezTo>
                    <a:pt x="57" y="0"/>
                    <a:pt x="53" y="4"/>
                    <a:pt x="51" y="12"/>
                  </a:cubicBezTo>
                  <a:cubicBezTo>
                    <a:pt x="51" y="13"/>
                    <a:pt x="44" y="33"/>
                    <a:pt x="33" y="40"/>
                  </a:cubicBezTo>
                  <a:cubicBezTo>
                    <a:pt x="33" y="36"/>
                    <a:pt x="33" y="36"/>
                    <a:pt x="33" y="36"/>
                  </a:cubicBezTo>
                  <a:cubicBezTo>
                    <a:pt x="33" y="35"/>
                    <a:pt x="31" y="33"/>
                    <a:pt x="29" y="33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2" y="33"/>
                    <a:pt x="0" y="35"/>
                    <a:pt x="0" y="36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0" y="98"/>
                    <a:pt x="2" y="99"/>
                    <a:pt x="4" y="99"/>
                  </a:cubicBezTo>
                  <a:cubicBezTo>
                    <a:pt x="29" y="99"/>
                    <a:pt x="29" y="99"/>
                    <a:pt x="29" y="99"/>
                  </a:cubicBezTo>
                  <a:cubicBezTo>
                    <a:pt x="31" y="99"/>
                    <a:pt x="33" y="98"/>
                    <a:pt x="33" y="96"/>
                  </a:cubicBezTo>
                  <a:cubicBezTo>
                    <a:pt x="33" y="88"/>
                    <a:pt x="33" y="88"/>
                    <a:pt x="33" y="88"/>
                  </a:cubicBezTo>
                  <a:cubicBezTo>
                    <a:pt x="37" y="93"/>
                    <a:pt x="97" y="108"/>
                    <a:pt x="89" y="80"/>
                  </a:cubicBezTo>
                  <a:cubicBezTo>
                    <a:pt x="92" y="77"/>
                    <a:pt x="95" y="72"/>
                    <a:pt x="92" y="66"/>
                  </a:cubicBezTo>
                  <a:cubicBezTo>
                    <a:pt x="95" y="64"/>
                    <a:pt x="97" y="57"/>
                    <a:pt x="93" y="51"/>
                  </a:cubicBezTo>
                  <a:close/>
                  <a:moveTo>
                    <a:pt x="15" y="93"/>
                  </a:moveTo>
                  <a:cubicBezTo>
                    <a:pt x="11" y="93"/>
                    <a:pt x="8" y="90"/>
                    <a:pt x="8" y="86"/>
                  </a:cubicBezTo>
                  <a:cubicBezTo>
                    <a:pt x="8" y="82"/>
                    <a:pt x="11" y="79"/>
                    <a:pt x="15" y="79"/>
                  </a:cubicBezTo>
                  <a:cubicBezTo>
                    <a:pt x="19" y="79"/>
                    <a:pt x="22" y="82"/>
                    <a:pt x="22" y="86"/>
                  </a:cubicBezTo>
                  <a:cubicBezTo>
                    <a:pt x="22" y="90"/>
                    <a:pt x="19" y="93"/>
                    <a:pt x="15" y="93"/>
                  </a:cubicBezTo>
                  <a:close/>
                  <a:moveTo>
                    <a:pt x="78" y="66"/>
                  </a:moveTo>
                  <a:cubicBezTo>
                    <a:pt x="86" y="67"/>
                    <a:pt x="86" y="75"/>
                    <a:pt x="75" y="75"/>
                  </a:cubicBezTo>
                  <a:cubicBezTo>
                    <a:pt x="73" y="75"/>
                    <a:pt x="73" y="77"/>
                    <a:pt x="75" y="77"/>
                  </a:cubicBezTo>
                  <a:cubicBezTo>
                    <a:pt x="86" y="80"/>
                    <a:pt x="81" y="88"/>
                    <a:pt x="70" y="88"/>
                  </a:cubicBezTo>
                  <a:cubicBezTo>
                    <a:pt x="63" y="87"/>
                    <a:pt x="49" y="87"/>
                    <a:pt x="33" y="79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44" y="46"/>
                    <a:pt x="58" y="25"/>
                    <a:pt x="60" y="13"/>
                  </a:cubicBezTo>
                  <a:cubicBezTo>
                    <a:pt x="60" y="11"/>
                    <a:pt x="61" y="8"/>
                    <a:pt x="64" y="8"/>
                  </a:cubicBezTo>
                  <a:cubicBezTo>
                    <a:pt x="66" y="8"/>
                    <a:pt x="70" y="13"/>
                    <a:pt x="70" y="21"/>
                  </a:cubicBezTo>
                  <a:cubicBezTo>
                    <a:pt x="70" y="27"/>
                    <a:pt x="64" y="35"/>
                    <a:pt x="64" y="39"/>
                  </a:cubicBezTo>
                  <a:cubicBezTo>
                    <a:pt x="64" y="41"/>
                    <a:pt x="65" y="43"/>
                    <a:pt x="68" y="43"/>
                  </a:cubicBezTo>
                  <a:cubicBezTo>
                    <a:pt x="77" y="43"/>
                    <a:pt x="77" y="43"/>
                    <a:pt x="77" y="43"/>
                  </a:cubicBezTo>
                  <a:cubicBezTo>
                    <a:pt x="86" y="43"/>
                    <a:pt x="87" y="53"/>
                    <a:pt x="79" y="53"/>
                  </a:cubicBezTo>
                  <a:cubicBezTo>
                    <a:pt x="78" y="53"/>
                    <a:pt x="78" y="54"/>
                    <a:pt x="79" y="55"/>
                  </a:cubicBezTo>
                  <a:cubicBezTo>
                    <a:pt x="87" y="55"/>
                    <a:pt x="87" y="64"/>
                    <a:pt x="78" y="64"/>
                  </a:cubicBezTo>
                  <a:cubicBezTo>
                    <a:pt x="76" y="64"/>
                    <a:pt x="76" y="66"/>
                    <a:pt x="78" y="6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sp>
        <p:nvSpPr>
          <p:cNvPr id="100" name="Rectangle 51"/>
          <p:cNvSpPr/>
          <p:nvPr/>
        </p:nvSpPr>
        <p:spPr>
          <a:xfrm>
            <a:off x="9345388" y="4932222"/>
            <a:ext cx="1978908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界面开发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101" name="Group 11"/>
          <p:cNvGrpSpPr/>
          <p:nvPr/>
        </p:nvGrpSpPr>
        <p:grpSpPr>
          <a:xfrm>
            <a:off x="9872812" y="2470756"/>
            <a:ext cx="924060" cy="838200"/>
            <a:chOff x="1646169" y="1665760"/>
            <a:chExt cx="924060" cy="838200"/>
          </a:xfrm>
        </p:grpSpPr>
        <p:grpSp>
          <p:nvGrpSpPr>
            <p:cNvPr id="102" name="Group 43"/>
            <p:cNvGrpSpPr/>
            <p:nvPr/>
          </p:nvGrpSpPr>
          <p:grpSpPr>
            <a:xfrm>
              <a:off x="1646169" y="1665760"/>
              <a:ext cx="924060" cy="838200"/>
              <a:chOff x="1603240" y="1665760"/>
              <a:chExt cx="924060" cy="838200"/>
            </a:xfrm>
          </p:grpSpPr>
          <p:sp>
            <p:nvSpPr>
              <p:cNvPr id="104" name="Oval 7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105" name="Isosceles Triangle 41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103" name="Freeform 5"/>
            <p:cNvSpPr>
              <a:spLocks noEditPoints="1"/>
            </p:cNvSpPr>
            <p:nvPr/>
          </p:nvSpPr>
          <p:spPr bwMode="auto">
            <a:xfrm>
              <a:off x="1976910" y="1905680"/>
              <a:ext cx="331788" cy="328612"/>
            </a:xfrm>
            <a:custGeom>
              <a:gdLst>
                <a:gd name="T0" fmla="*/ 13 w 87"/>
                <a:gd name="T1" fmla="*/ 32 h 87"/>
                <a:gd name="T2" fmla="*/ 43 w 87"/>
                <a:gd name="T3" fmla="*/ 3 h 87"/>
                <a:gd name="T4" fmla="*/ 63 w 87"/>
                <a:gd name="T5" fmla="*/ 3 h 87"/>
                <a:gd name="T6" fmla="*/ 38 w 87"/>
                <a:gd name="T7" fmla="*/ 28 h 87"/>
                <a:gd name="T8" fmla="*/ 19 w 87"/>
                <a:gd name="T9" fmla="*/ 37 h 87"/>
                <a:gd name="T10" fmla="*/ 15 w 87"/>
                <a:gd name="T11" fmla="*/ 59 h 87"/>
                <a:gd name="T12" fmla="*/ 27 w 87"/>
                <a:gd name="T13" fmla="*/ 71 h 87"/>
                <a:gd name="T14" fmla="*/ 49 w 87"/>
                <a:gd name="T15" fmla="*/ 67 h 87"/>
                <a:gd name="T16" fmla="*/ 58 w 87"/>
                <a:gd name="T17" fmla="*/ 48 h 87"/>
                <a:gd name="T18" fmla="*/ 84 w 87"/>
                <a:gd name="T19" fmla="*/ 23 h 87"/>
                <a:gd name="T20" fmla="*/ 84 w 87"/>
                <a:gd name="T21" fmla="*/ 44 h 87"/>
                <a:gd name="T22" fmla="*/ 55 w 87"/>
                <a:gd name="T23" fmla="*/ 73 h 87"/>
                <a:gd name="T24" fmla="*/ 0 w 87"/>
                <a:gd name="T25" fmla="*/ 87 h 87"/>
                <a:gd name="T26" fmla="*/ 0 w 87"/>
                <a:gd name="T27" fmla="*/ 86 h 87"/>
                <a:gd name="T28" fmla="*/ 13 w 87"/>
                <a:gd name="T29" fmla="*/ 32 h 87"/>
                <a:gd name="T30" fmla="*/ 44 w 87"/>
                <a:gd name="T31" fmla="*/ 35 h 87"/>
                <a:gd name="T32" fmla="*/ 72 w 87"/>
                <a:gd name="T33" fmla="*/ 7 h 87"/>
                <a:gd name="T34" fmla="*/ 76 w 87"/>
                <a:gd name="T35" fmla="*/ 10 h 87"/>
                <a:gd name="T36" fmla="*/ 79 w 87"/>
                <a:gd name="T37" fmla="*/ 14 h 87"/>
                <a:gd name="T38" fmla="*/ 52 w 87"/>
                <a:gd name="T39" fmla="*/ 42 h 87"/>
                <a:gd name="T40" fmla="*/ 37 w 87"/>
                <a:gd name="T41" fmla="*/ 49 h 87"/>
                <a:gd name="T42" fmla="*/ 37 w 87"/>
                <a:gd name="T43" fmla="*/ 49 h 87"/>
                <a:gd name="T44" fmla="*/ 44 w 87"/>
                <a:gd name="T45" fmla="*/ 35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7" h="87">
                  <a:moveTo>
                    <a:pt x="13" y="32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52" y="0"/>
                    <a:pt x="63" y="3"/>
                  </a:cubicBezTo>
                  <a:cubicBezTo>
                    <a:pt x="38" y="28"/>
                    <a:pt x="38" y="28"/>
                    <a:pt x="38" y="2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5" y="59"/>
                    <a:pt x="15" y="59"/>
                    <a:pt x="15" y="59"/>
                  </a:cubicBezTo>
                  <a:cubicBezTo>
                    <a:pt x="20" y="64"/>
                    <a:pt x="23" y="67"/>
                    <a:pt x="27" y="71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58" y="48"/>
                    <a:pt x="58" y="48"/>
                    <a:pt x="58" y="48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7" y="34"/>
                    <a:pt x="84" y="44"/>
                    <a:pt x="84" y="44"/>
                  </a:cubicBezTo>
                  <a:cubicBezTo>
                    <a:pt x="55" y="73"/>
                    <a:pt x="55" y="73"/>
                    <a:pt x="55" y="73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0" y="86"/>
                    <a:pt x="0" y="86"/>
                    <a:pt x="0" y="86"/>
                  </a:cubicBezTo>
                  <a:lnTo>
                    <a:pt x="13" y="32"/>
                  </a:lnTo>
                  <a:close/>
                  <a:moveTo>
                    <a:pt x="44" y="35"/>
                  </a:moveTo>
                  <a:cubicBezTo>
                    <a:pt x="72" y="7"/>
                    <a:pt x="72" y="7"/>
                    <a:pt x="72" y="7"/>
                  </a:cubicBezTo>
                  <a:cubicBezTo>
                    <a:pt x="74" y="8"/>
                    <a:pt x="75" y="8"/>
                    <a:pt x="76" y="10"/>
                  </a:cubicBezTo>
                  <a:cubicBezTo>
                    <a:pt x="78" y="12"/>
                    <a:pt x="78" y="12"/>
                    <a:pt x="79" y="14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37" y="49"/>
                    <a:pt x="37" y="49"/>
                    <a:pt x="37" y="49"/>
                  </a:cubicBezTo>
                  <a:cubicBezTo>
                    <a:pt x="37" y="49"/>
                    <a:pt x="37" y="49"/>
                    <a:pt x="37" y="49"/>
                  </a:cubicBezTo>
                  <a:lnTo>
                    <a:pt x="44" y="3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106" name="Group 14"/>
          <p:cNvGrpSpPr/>
          <p:nvPr/>
        </p:nvGrpSpPr>
        <p:grpSpPr>
          <a:xfrm>
            <a:off x="9872812" y="4041285"/>
            <a:ext cx="924060" cy="838200"/>
            <a:chOff x="1646169" y="3964460"/>
            <a:chExt cx="924060" cy="838200"/>
          </a:xfrm>
          <a:solidFill>
            <a:srgbClr val="335177"/>
          </a:solidFill>
        </p:grpSpPr>
        <p:grpSp>
          <p:nvGrpSpPr>
            <p:cNvPr id="107" name="Group 59"/>
            <p:cNvGrpSpPr/>
            <p:nvPr/>
          </p:nvGrpSpPr>
          <p:grpSpPr>
            <a:xfrm>
              <a:off x="1646169" y="3964460"/>
              <a:ext cx="924060" cy="838200"/>
              <a:chOff x="1603240" y="1665760"/>
              <a:chExt cx="924060" cy="838200"/>
            </a:xfrm>
            <a:grpFill/>
          </p:grpSpPr>
          <p:sp>
            <p:nvSpPr>
              <p:cNvPr id="109" name="Oval 60"/>
              <p:cNvSpPr/>
              <p:nvPr/>
            </p:nvSpPr>
            <p:spPr>
              <a:xfrm>
                <a:off x="1689100" y="1665760"/>
                <a:ext cx="838200" cy="8382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110" name="Isosceles Triangle 61"/>
              <p:cNvSpPr/>
              <p:nvPr/>
            </p:nvSpPr>
            <p:spPr>
              <a:xfrm rot="13562492">
                <a:off x="1631280" y="2267213"/>
                <a:ext cx="200481" cy="256562"/>
              </a:xfrm>
              <a:prstGeom prst="triangl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108" name="Freeform 6"/>
            <p:cNvSpPr>
              <a:spLocks noEditPoints="1"/>
            </p:cNvSpPr>
            <p:nvPr/>
          </p:nvSpPr>
          <p:spPr bwMode="auto">
            <a:xfrm>
              <a:off x="1952224" y="4204544"/>
              <a:ext cx="371063" cy="365265"/>
            </a:xfrm>
            <a:custGeom>
              <a:gdLst>
                <a:gd name="T0" fmla="*/ 100 w 107"/>
                <a:gd name="T1" fmla="*/ 14 h 106"/>
                <a:gd name="T2" fmla="*/ 107 w 107"/>
                <a:gd name="T3" fmla="*/ 21 h 106"/>
                <a:gd name="T4" fmla="*/ 107 w 107"/>
                <a:gd name="T5" fmla="*/ 49 h 106"/>
                <a:gd name="T6" fmla="*/ 101 w 107"/>
                <a:gd name="T7" fmla="*/ 55 h 106"/>
                <a:gd name="T8" fmla="*/ 39 w 107"/>
                <a:gd name="T9" fmla="*/ 62 h 106"/>
                <a:gd name="T10" fmla="*/ 39 w 107"/>
                <a:gd name="T11" fmla="*/ 70 h 106"/>
                <a:gd name="T12" fmla="*/ 98 w 107"/>
                <a:gd name="T13" fmla="*/ 70 h 106"/>
                <a:gd name="T14" fmla="*/ 98 w 107"/>
                <a:gd name="T15" fmla="*/ 80 h 106"/>
                <a:gd name="T16" fmla="*/ 38 w 107"/>
                <a:gd name="T17" fmla="*/ 80 h 106"/>
                <a:gd name="T18" fmla="*/ 30 w 107"/>
                <a:gd name="T19" fmla="*/ 57 h 106"/>
                <a:gd name="T20" fmla="*/ 35 w 107"/>
                <a:gd name="T21" fmla="*/ 53 h 106"/>
                <a:gd name="T22" fmla="*/ 16 w 107"/>
                <a:gd name="T23" fmla="*/ 11 h 106"/>
                <a:gd name="T24" fmla="*/ 7 w 107"/>
                <a:gd name="T25" fmla="*/ 11 h 106"/>
                <a:gd name="T26" fmla="*/ 7 w 107"/>
                <a:gd name="T27" fmla="*/ 0 h 106"/>
                <a:gd name="T28" fmla="*/ 18 w 107"/>
                <a:gd name="T29" fmla="*/ 0 h 106"/>
                <a:gd name="T30" fmla="*/ 27 w 107"/>
                <a:gd name="T31" fmla="*/ 7 h 106"/>
                <a:gd name="T32" fmla="*/ 30 w 107"/>
                <a:gd name="T33" fmla="*/ 14 h 106"/>
                <a:gd name="T34" fmla="*/ 100 w 107"/>
                <a:gd name="T35" fmla="*/ 14 h 106"/>
                <a:gd name="T36" fmla="*/ 34 w 107"/>
                <a:gd name="T37" fmla="*/ 96 h 106"/>
                <a:gd name="T38" fmla="*/ 24 w 107"/>
                <a:gd name="T39" fmla="*/ 106 h 106"/>
                <a:gd name="T40" fmla="*/ 14 w 107"/>
                <a:gd name="T41" fmla="*/ 96 h 106"/>
                <a:gd name="T42" fmla="*/ 24 w 107"/>
                <a:gd name="T43" fmla="*/ 87 h 106"/>
                <a:gd name="T44" fmla="*/ 34 w 107"/>
                <a:gd name="T45" fmla="*/ 96 h 106"/>
                <a:gd name="T46" fmla="*/ 39 w 107"/>
                <a:gd name="T47" fmla="*/ 34 h 106"/>
                <a:gd name="T48" fmla="*/ 55 w 107"/>
                <a:gd name="T49" fmla="*/ 34 h 106"/>
                <a:gd name="T50" fmla="*/ 51 w 107"/>
                <a:gd name="T51" fmla="*/ 23 h 106"/>
                <a:gd name="T52" fmla="*/ 34 w 107"/>
                <a:gd name="T53" fmla="*/ 23 h 106"/>
                <a:gd name="T54" fmla="*/ 39 w 107"/>
                <a:gd name="T55" fmla="*/ 34 h 106"/>
                <a:gd name="T56" fmla="*/ 60 w 107"/>
                <a:gd name="T57" fmla="*/ 51 h 106"/>
                <a:gd name="T58" fmla="*/ 56 w 107"/>
                <a:gd name="T59" fmla="*/ 39 h 106"/>
                <a:gd name="T60" fmla="*/ 41 w 107"/>
                <a:gd name="T61" fmla="*/ 39 h 106"/>
                <a:gd name="T62" fmla="*/ 48 w 107"/>
                <a:gd name="T63" fmla="*/ 53 h 106"/>
                <a:gd name="T64" fmla="*/ 60 w 107"/>
                <a:gd name="T65" fmla="*/ 51 h 106"/>
                <a:gd name="T66" fmla="*/ 57 w 107"/>
                <a:gd name="T67" fmla="*/ 23 h 106"/>
                <a:gd name="T68" fmla="*/ 60 w 107"/>
                <a:gd name="T69" fmla="*/ 34 h 106"/>
                <a:gd name="T70" fmla="*/ 75 w 107"/>
                <a:gd name="T71" fmla="*/ 34 h 106"/>
                <a:gd name="T72" fmla="*/ 73 w 107"/>
                <a:gd name="T73" fmla="*/ 23 h 106"/>
                <a:gd name="T74" fmla="*/ 57 w 107"/>
                <a:gd name="T75" fmla="*/ 23 h 106"/>
                <a:gd name="T76" fmla="*/ 79 w 107"/>
                <a:gd name="T77" fmla="*/ 49 h 106"/>
                <a:gd name="T78" fmla="*/ 76 w 107"/>
                <a:gd name="T79" fmla="*/ 39 h 106"/>
                <a:gd name="T80" fmla="*/ 62 w 107"/>
                <a:gd name="T81" fmla="*/ 39 h 106"/>
                <a:gd name="T82" fmla="*/ 65 w 107"/>
                <a:gd name="T83" fmla="*/ 51 h 106"/>
                <a:gd name="T84" fmla="*/ 79 w 107"/>
                <a:gd name="T85" fmla="*/ 49 h 106"/>
                <a:gd name="T86" fmla="*/ 98 w 107"/>
                <a:gd name="T87" fmla="*/ 23 h 106"/>
                <a:gd name="T88" fmla="*/ 78 w 107"/>
                <a:gd name="T89" fmla="*/ 23 h 106"/>
                <a:gd name="T90" fmla="*/ 81 w 107"/>
                <a:gd name="T91" fmla="*/ 34 h 106"/>
                <a:gd name="T92" fmla="*/ 98 w 107"/>
                <a:gd name="T93" fmla="*/ 34 h 106"/>
                <a:gd name="T94" fmla="*/ 98 w 107"/>
                <a:gd name="T95" fmla="*/ 23 h 106"/>
                <a:gd name="T96" fmla="*/ 99 w 107"/>
                <a:gd name="T97" fmla="*/ 96 h 106"/>
                <a:gd name="T98" fmla="*/ 89 w 107"/>
                <a:gd name="T99" fmla="*/ 106 h 106"/>
                <a:gd name="T100" fmla="*/ 79 w 107"/>
                <a:gd name="T101" fmla="*/ 96 h 106"/>
                <a:gd name="T102" fmla="*/ 89 w 107"/>
                <a:gd name="T103" fmla="*/ 87 h 106"/>
                <a:gd name="T104" fmla="*/ 99 w 107"/>
                <a:gd name="T105" fmla="*/ 96 h 106"/>
                <a:gd name="T106" fmla="*/ 98 w 107"/>
                <a:gd name="T107" fmla="*/ 39 h 106"/>
                <a:gd name="T108" fmla="*/ 82 w 107"/>
                <a:gd name="T109" fmla="*/ 39 h 106"/>
                <a:gd name="T110" fmla="*/ 84 w 107"/>
                <a:gd name="T111" fmla="*/ 49 h 106"/>
                <a:gd name="T112" fmla="*/ 98 w 107"/>
                <a:gd name="T113" fmla="*/ 47 h 106"/>
                <a:gd name="T114" fmla="*/ 98 w 107"/>
                <a:gd name="T115" fmla="*/ 39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7" h="105">
                  <a:moveTo>
                    <a:pt x="100" y="14"/>
                  </a:moveTo>
                  <a:cubicBezTo>
                    <a:pt x="104" y="14"/>
                    <a:pt x="107" y="17"/>
                    <a:pt x="107" y="21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53"/>
                    <a:pt x="104" y="55"/>
                    <a:pt x="101" y="55"/>
                  </a:cubicBezTo>
                  <a:cubicBezTo>
                    <a:pt x="39" y="62"/>
                    <a:pt x="39" y="62"/>
                    <a:pt x="39" y="62"/>
                  </a:cubicBezTo>
                  <a:cubicBezTo>
                    <a:pt x="34" y="63"/>
                    <a:pt x="33" y="70"/>
                    <a:pt x="39" y="70"/>
                  </a:cubicBezTo>
                  <a:cubicBezTo>
                    <a:pt x="98" y="70"/>
                    <a:pt x="98" y="70"/>
                    <a:pt x="98" y="70"/>
                  </a:cubicBezTo>
                  <a:cubicBezTo>
                    <a:pt x="105" y="70"/>
                    <a:pt x="105" y="80"/>
                    <a:pt x="98" y="80"/>
                  </a:cubicBezTo>
                  <a:cubicBezTo>
                    <a:pt x="38" y="80"/>
                    <a:pt x="38" y="80"/>
                    <a:pt x="38" y="80"/>
                  </a:cubicBezTo>
                  <a:cubicBezTo>
                    <a:pt x="24" y="80"/>
                    <a:pt x="19" y="65"/>
                    <a:pt x="30" y="57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0" y="11"/>
                    <a:pt x="0" y="0"/>
                    <a:pt x="7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23" y="0"/>
                    <a:pt x="25" y="3"/>
                    <a:pt x="27" y="7"/>
                  </a:cubicBezTo>
                  <a:cubicBezTo>
                    <a:pt x="30" y="14"/>
                    <a:pt x="30" y="14"/>
                    <a:pt x="30" y="14"/>
                  </a:cubicBezTo>
                  <a:lnTo>
                    <a:pt x="100" y="14"/>
                  </a:lnTo>
                  <a:close/>
                  <a:moveTo>
                    <a:pt x="34" y="96"/>
                  </a:moveTo>
                  <a:cubicBezTo>
                    <a:pt x="34" y="102"/>
                    <a:pt x="29" y="106"/>
                    <a:pt x="24" y="106"/>
                  </a:cubicBezTo>
                  <a:cubicBezTo>
                    <a:pt x="19" y="106"/>
                    <a:pt x="14" y="102"/>
                    <a:pt x="14" y="96"/>
                  </a:cubicBezTo>
                  <a:cubicBezTo>
                    <a:pt x="14" y="91"/>
                    <a:pt x="19" y="87"/>
                    <a:pt x="24" y="87"/>
                  </a:cubicBezTo>
                  <a:cubicBezTo>
                    <a:pt x="29" y="87"/>
                    <a:pt x="34" y="91"/>
                    <a:pt x="34" y="96"/>
                  </a:cubicBezTo>
                  <a:close/>
                  <a:moveTo>
                    <a:pt x="39" y="34"/>
                  </a:moveTo>
                  <a:cubicBezTo>
                    <a:pt x="55" y="34"/>
                    <a:pt x="55" y="34"/>
                    <a:pt x="55" y="34"/>
                  </a:cubicBezTo>
                  <a:cubicBezTo>
                    <a:pt x="51" y="23"/>
                    <a:pt x="51" y="23"/>
                    <a:pt x="51" y="23"/>
                  </a:cubicBezTo>
                  <a:cubicBezTo>
                    <a:pt x="34" y="23"/>
                    <a:pt x="34" y="23"/>
                    <a:pt x="34" y="23"/>
                  </a:cubicBezTo>
                  <a:lnTo>
                    <a:pt x="39" y="34"/>
                  </a:lnTo>
                  <a:close/>
                  <a:moveTo>
                    <a:pt x="60" y="51"/>
                  </a:moveTo>
                  <a:cubicBezTo>
                    <a:pt x="56" y="39"/>
                    <a:pt x="56" y="39"/>
                    <a:pt x="56" y="39"/>
                  </a:cubicBezTo>
                  <a:cubicBezTo>
                    <a:pt x="41" y="39"/>
                    <a:pt x="41" y="39"/>
                    <a:pt x="41" y="39"/>
                  </a:cubicBezTo>
                  <a:cubicBezTo>
                    <a:pt x="48" y="53"/>
                    <a:pt x="48" y="53"/>
                    <a:pt x="48" y="53"/>
                  </a:cubicBezTo>
                  <a:lnTo>
                    <a:pt x="60" y="51"/>
                  </a:lnTo>
                  <a:close/>
                  <a:moveTo>
                    <a:pt x="57" y="23"/>
                  </a:moveTo>
                  <a:cubicBezTo>
                    <a:pt x="60" y="34"/>
                    <a:pt x="60" y="34"/>
                    <a:pt x="60" y="34"/>
                  </a:cubicBezTo>
                  <a:cubicBezTo>
                    <a:pt x="75" y="34"/>
                    <a:pt x="75" y="34"/>
                    <a:pt x="75" y="34"/>
                  </a:cubicBezTo>
                  <a:cubicBezTo>
                    <a:pt x="73" y="23"/>
                    <a:pt x="73" y="23"/>
                    <a:pt x="73" y="23"/>
                  </a:cubicBezTo>
                  <a:lnTo>
                    <a:pt x="57" y="23"/>
                  </a:lnTo>
                  <a:close/>
                  <a:moveTo>
                    <a:pt x="79" y="49"/>
                  </a:moveTo>
                  <a:cubicBezTo>
                    <a:pt x="76" y="39"/>
                    <a:pt x="76" y="39"/>
                    <a:pt x="76" y="39"/>
                  </a:cubicBezTo>
                  <a:cubicBezTo>
                    <a:pt x="62" y="39"/>
                    <a:pt x="62" y="39"/>
                    <a:pt x="62" y="39"/>
                  </a:cubicBezTo>
                  <a:cubicBezTo>
                    <a:pt x="65" y="51"/>
                    <a:pt x="65" y="51"/>
                    <a:pt x="65" y="51"/>
                  </a:cubicBezTo>
                  <a:lnTo>
                    <a:pt x="79" y="49"/>
                  </a:lnTo>
                  <a:close/>
                  <a:moveTo>
                    <a:pt x="98" y="23"/>
                  </a:moveTo>
                  <a:cubicBezTo>
                    <a:pt x="78" y="23"/>
                    <a:pt x="78" y="23"/>
                    <a:pt x="78" y="23"/>
                  </a:cubicBezTo>
                  <a:cubicBezTo>
                    <a:pt x="81" y="34"/>
                    <a:pt x="81" y="34"/>
                    <a:pt x="81" y="34"/>
                  </a:cubicBezTo>
                  <a:cubicBezTo>
                    <a:pt x="98" y="34"/>
                    <a:pt x="98" y="34"/>
                    <a:pt x="98" y="34"/>
                  </a:cubicBezTo>
                  <a:lnTo>
                    <a:pt x="98" y="23"/>
                  </a:lnTo>
                  <a:close/>
                  <a:moveTo>
                    <a:pt x="99" y="96"/>
                  </a:moveTo>
                  <a:cubicBezTo>
                    <a:pt x="99" y="102"/>
                    <a:pt x="94" y="106"/>
                    <a:pt x="89" y="106"/>
                  </a:cubicBezTo>
                  <a:cubicBezTo>
                    <a:pt x="84" y="106"/>
                    <a:pt x="79" y="102"/>
                    <a:pt x="79" y="96"/>
                  </a:cubicBezTo>
                  <a:cubicBezTo>
                    <a:pt x="79" y="91"/>
                    <a:pt x="84" y="87"/>
                    <a:pt x="89" y="87"/>
                  </a:cubicBezTo>
                  <a:cubicBezTo>
                    <a:pt x="94" y="87"/>
                    <a:pt x="99" y="91"/>
                    <a:pt x="99" y="96"/>
                  </a:cubicBezTo>
                  <a:close/>
                  <a:moveTo>
                    <a:pt x="98" y="39"/>
                  </a:moveTo>
                  <a:cubicBezTo>
                    <a:pt x="82" y="39"/>
                    <a:pt x="82" y="39"/>
                    <a:pt x="82" y="39"/>
                  </a:cubicBezTo>
                  <a:cubicBezTo>
                    <a:pt x="84" y="49"/>
                    <a:pt x="84" y="49"/>
                    <a:pt x="84" y="49"/>
                  </a:cubicBezTo>
                  <a:cubicBezTo>
                    <a:pt x="98" y="47"/>
                    <a:pt x="98" y="47"/>
                    <a:pt x="98" y="47"/>
                  </a:cubicBezTo>
                  <a:lnTo>
                    <a:pt x="98" y="3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的主要特点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4" name="Rectangle 7"/>
          <p:cNvSpPr>
            <a:spLocks noChangeArrowheads="1"/>
          </p:cNvSpPr>
          <p:nvPr/>
        </p:nvSpPr>
        <p:spPr bwMode="auto">
          <a:xfrm>
            <a:off x="774700" y="3841750"/>
            <a:ext cx="10972800" cy="61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5" name="Oval 8"/>
          <p:cNvSpPr>
            <a:spLocks noChangeArrowheads="1"/>
          </p:cNvSpPr>
          <p:nvPr/>
        </p:nvSpPr>
        <p:spPr bwMode="auto">
          <a:xfrm>
            <a:off x="1149350" y="3749675"/>
            <a:ext cx="260350" cy="26193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6" name="Oval 9"/>
          <p:cNvSpPr>
            <a:spLocks noChangeArrowheads="1"/>
          </p:cNvSpPr>
          <p:nvPr/>
        </p:nvSpPr>
        <p:spPr bwMode="auto">
          <a:xfrm>
            <a:off x="2239589" y="3749675"/>
            <a:ext cx="260350" cy="261938"/>
          </a:xfrm>
          <a:prstGeom prst="ellipse">
            <a:avLst/>
          </a:prstGeom>
          <a:solidFill>
            <a:srgbClr val="EBAC0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7" name="Oval 10"/>
          <p:cNvSpPr>
            <a:spLocks noChangeArrowheads="1"/>
          </p:cNvSpPr>
          <p:nvPr/>
        </p:nvSpPr>
        <p:spPr bwMode="auto">
          <a:xfrm>
            <a:off x="3348805" y="3749675"/>
            <a:ext cx="261938" cy="261938"/>
          </a:xfrm>
          <a:prstGeom prst="ellipse">
            <a:avLst/>
          </a:prstGeom>
          <a:solidFill>
            <a:srgbClr val="A2B93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8" name="Oval 11"/>
          <p:cNvSpPr>
            <a:spLocks noChangeArrowheads="1"/>
          </p:cNvSpPr>
          <p:nvPr/>
        </p:nvSpPr>
        <p:spPr bwMode="auto">
          <a:xfrm>
            <a:off x="4473896" y="3749675"/>
            <a:ext cx="260350" cy="261938"/>
          </a:xfrm>
          <a:prstGeom prst="ellipse">
            <a:avLst/>
          </a:prstGeom>
          <a:solidFill>
            <a:srgbClr val="4C606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9" name="Oval 12"/>
          <p:cNvSpPr>
            <a:spLocks noChangeArrowheads="1"/>
          </p:cNvSpPr>
          <p:nvPr/>
        </p:nvSpPr>
        <p:spPr bwMode="auto">
          <a:xfrm>
            <a:off x="5583112" y="3749675"/>
            <a:ext cx="261938" cy="261938"/>
          </a:xfrm>
          <a:prstGeom prst="ellipse">
            <a:avLst/>
          </a:prstGeom>
          <a:solidFill>
            <a:srgbClr val="EBAC0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0" name="Oval 13"/>
          <p:cNvSpPr>
            <a:spLocks noChangeArrowheads="1"/>
          </p:cNvSpPr>
          <p:nvPr/>
        </p:nvSpPr>
        <p:spPr bwMode="auto">
          <a:xfrm>
            <a:off x="6693916" y="3749675"/>
            <a:ext cx="260350" cy="261938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1" name="Oval 14"/>
          <p:cNvSpPr>
            <a:spLocks noChangeArrowheads="1"/>
          </p:cNvSpPr>
          <p:nvPr/>
        </p:nvSpPr>
        <p:spPr bwMode="auto">
          <a:xfrm>
            <a:off x="7819007" y="3749675"/>
            <a:ext cx="260350" cy="261938"/>
          </a:xfrm>
          <a:prstGeom prst="ellipse">
            <a:avLst/>
          </a:prstGeom>
          <a:solidFill>
            <a:srgbClr val="3A418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2" name="Oval 15"/>
          <p:cNvSpPr>
            <a:spLocks noChangeArrowheads="1"/>
          </p:cNvSpPr>
          <p:nvPr/>
        </p:nvSpPr>
        <p:spPr bwMode="auto">
          <a:xfrm>
            <a:off x="8928223" y="3749675"/>
            <a:ext cx="260350" cy="26193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3" name="Oval 16"/>
          <p:cNvSpPr>
            <a:spLocks noChangeArrowheads="1"/>
          </p:cNvSpPr>
          <p:nvPr/>
        </p:nvSpPr>
        <p:spPr bwMode="auto">
          <a:xfrm>
            <a:off x="10037439" y="3749675"/>
            <a:ext cx="260350" cy="261938"/>
          </a:xfrm>
          <a:prstGeom prst="ellipse">
            <a:avLst/>
          </a:prstGeom>
          <a:solidFill>
            <a:srgbClr val="EBAC0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4" name="Freeform 18"/>
          <p:cNvSpPr/>
          <p:nvPr/>
        </p:nvSpPr>
        <p:spPr bwMode="auto">
          <a:xfrm>
            <a:off x="536575" y="2039938"/>
            <a:ext cx="1485900" cy="1663700"/>
          </a:xfrm>
          <a:custGeom>
            <a:gdLst>
              <a:gd name="T0" fmla="*/ 77 w 97"/>
              <a:gd name="T1" fmla="*/ 0 h 108"/>
              <a:gd name="T2" fmla="*/ 19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19 w 97"/>
              <a:gd name="T9" fmla="*/ 98 h 108"/>
              <a:gd name="T10" fmla="*/ 42 w 97"/>
              <a:gd name="T11" fmla="*/ 98 h 108"/>
              <a:gd name="T12" fmla="*/ 43 w 97"/>
              <a:gd name="T13" fmla="*/ 99 h 108"/>
              <a:gd name="T14" fmla="*/ 48 w 97"/>
              <a:gd name="T15" fmla="*/ 108 h 108"/>
              <a:gd name="T16" fmla="*/ 53 w 97"/>
              <a:gd name="T17" fmla="*/ 99 h 108"/>
              <a:gd name="T18" fmla="*/ 54 w 97"/>
              <a:gd name="T19" fmla="*/ 98 h 108"/>
              <a:gd name="T20" fmla="*/ 77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7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7" y="0"/>
                </a:moveTo>
                <a:cubicBezTo>
                  <a:pt x="19" y="0"/>
                  <a:pt x="19" y="0"/>
                  <a:pt x="19" y="0"/>
                </a:cubicBezTo>
                <a:cubicBezTo>
                  <a:pt x="8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8" y="98"/>
                  <a:pt x="19" y="98"/>
                </a:cubicBezTo>
                <a:cubicBezTo>
                  <a:pt x="42" y="98"/>
                  <a:pt x="42" y="98"/>
                  <a:pt x="42" y="98"/>
                </a:cubicBezTo>
                <a:cubicBezTo>
                  <a:pt x="43" y="99"/>
                  <a:pt x="43" y="99"/>
                  <a:pt x="43" y="99"/>
                </a:cubicBezTo>
                <a:cubicBezTo>
                  <a:pt x="48" y="108"/>
                  <a:pt x="48" y="108"/>
                  <a:pt x="48" y="108"/>
                </a:cubicBezTo>
                <a:cubicBezTo>
                  <a:pt x="53" y="99"/>
                  <a:pt x="53" y="99"/>
                  <a:pt x="53" y="99"/>
                </a:cubicBezTo>
                <a:cubicBezTo>
                  <a:pt x="54" y="98"/>
                  <a:pt x="54" y="98"/>
                  <a:pt x="54" y="98"/>
                </a:cubicBezTo>
                <a:cubicBezTo>
                  <a:pt x="77" y="98"/>
                  <a:pt x="77" y="98"/>
                  <a:pt x="77" y="98"/>
                </a:cubicBezTo>
                <a:cubicBezTo>
                  <a:pt x="88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8" y="0"/>
                  <a:pt x="77" y="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易于学习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5" name="Freeform 19"/>
          <p:cNvSpPr/>
          <p:nvPr/>
        </p:nvSpPr>
        <p:spPr bwMode="auto">
          <a:xfrm>
            <a:off x="2736030" y="2039938"/>
            <a:ext cx="1487488" cy="1663700"/>
          </a:xfrm>
          <a:custGeom>
            <a:gdLst>
              <a:gd name="T0" fmla="*/ 78 w 97"/>
              <a:gd name="T1" fmla="*/ 0 h 108"/>
              <a:gd name="T2" fmla="*/ 20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20 w 97"/>
              <a:gd name="T9" fmla="*/ 98 h 108"/>
              <a:gd name="T10" fmla="*/ 43 w 97"/>
              <a:gd name="T11" fmla="*/ 98 h 108"/>
              <a:gd name="T12" fmla="*/ 44 w 97"/>
              <a:gd name="T13" fmla="*/ 99 h 108"/>
              <a:gd name="T14" fmla="*/ 49 w 97"/>
              <a:gd name="T15" fmla="*/ 108 h 108"/>
              <a:gd name="T16" fmla="*/ 54 w 97"/>
              <a:gd name="T17" fmla="*/ 99 h 108"/>
              <a:gd name="T18" fmla="*/ 55 w 97"/>
              <a:gd name="T19" fmla="*/ 98 h 108"/>
              <a:gd name="T20" fmla="*/ 78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8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8" y="0"/>
                </a:moveTo>
                <a:cubicBezTo>
                  <a:pt x="20" y="0"/>
                  <a:pt x="20" y="0"/>
                  <a:pt x="20" y="0"/>
                </a:cubicBezTo>
                <a:cubicBezTo>
                  <a:pt x="9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9" y="98"/>
                  <a:pt x="20" y="98"/>
                </a:cubicBezTo>
                <a:cubicBezTo>
                  <a:pt x="43" y="98"/>
                  <a:pt x="43" y="98"/>
                  <a:pt x="43" y="98"/>
                </a:cubicBezTo>
                <a:cubicBezTo>
                  <a:pt x="44" y="99"/>
                  <a:pt x="44" y="99"/>
                  <a:pt x="44" y="99"/>
                </a:cubicBezTo>
                <a:cubicBezTo>
                  <a:pt x="49" y="108"/>
                  <a:pt x="49" y="108"/>
                  <a:pt x="49" y="108"/>
                </a:cubicBezTo>
                <a:cubicBezTo>
                  <a:pt x="54" y="99"/>
                  <a:pt x="54" y="99"/>
                  <a:pt x="54" y="99"/>
                </a:cubicBezTo>
                <a:cubicBezTo>
                  <a:pt x="55" y="98"/>
                  <a:pt x="55" y="98"/>
                  <a:pt x="55" y="98"/>
                </a:cubicBezTo>
                <a:cubicBezTo>
                  <a:pt x="78" y="98"/>
                  <a:pt x="78" y="98"/>
                  <a:pt x="78" y="98"/>
                </a:cubicBezTo>
                <a:cubicBezTo>
                  <a:pt x="89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9" y="0"/>
                  <a:pt x="78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易于维护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6" name="Freeform 20"/>
          <p:cNvSpPr/>
          <p:nvPr/>
        </p:nvSpPr>
        <p:spPr bwMode="auto">
          <a:xfrm>
            <a:off x="4970337" y="2055813"/>
            <a:ext cx="1487488" cy="1647825"/>
          </a:xfrm>
          <a:custGeom>
            <a:gdLst>
              <a:gd name="T0" fmla="*/ 77 w 97"/>
              <a:gd name="T1" fmla="*/ 0 h 107"/>
              <a:gd name="T2" fmla="*/ 19 w 97"/>
              <a:gd name="T3" fmla="*/ 0 h 107"/>
              <a:gd name="T4" fmla="*/ 0 w 97"/>
              <a:gd name="T5" fmla="*/ 19 h 107"/>
              <a:gd name="T6" fmla="*/ 0 w 97"/>
              <a:gd name="T7" fmla="*/ 77 h 107"/>
              <a:gd name="T8" fmla="*/ 19 w 97"/>
              <a:gd name="T9" fmla="*/ 97 h 107"/>
              <a:gd name="T10" fmla="*/ 42 w 97"/>
              <a:gd name="T11" fmla="*/ 97 h 107"/>
              <a:gd name="T12" fmla="*/ 43 w 97"/>
              <a:gd name="T13" fmla="*/ 98 h 107"/>
              <a:gd name="T14" fmla="*/ 48 w 97"/>
              <a:gd name="T15" fmla="*/ 107 h 107"/>
              <a:gd name="T16" fmla="*/ 54 w 97"/>
              <a:gd name="T17" fmla="*/ 98 h 107"/>
              <a:gd name="T18" fmla="*/ 55 w 97"/>
              <a:gd name="T19" fmla="*/ 97 h 107"/>
              <a:gd name="T20" fmla="*/ 77 w 97"/>
              <a:gd name="T21" fmla="*/ 97 h 107"/>
              <a:gd name="T22" fmla="*/ 97 w 97"/>
              <a:gd name="T23" fmla="*/ 77 h 107"/>
              <a:gd name="T24" fmla="*/ 97 w 97"/>
              <a:gd name="T25" fmla="*/ 19 h 107"/>
              <a:gd name="T26" fmla="*/ 77 w 97"/>
              <a:gd name="T27" fmla="*/ 0 h 1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7">
                <a:moveTo>
                  <a:pt x="77" y="0"/>
                </a:moveTo>
                <a:cubicBezTo>
                  <a:pt x="19" y="0"/>
                  <a:pt x="19" y="0"/>
                  <a:pt x="19" y="0"/>
                </a:cubicBezTo>
                <a:cubicBezTo>
                  <a:pt x="9" y="0"/>
                  <a:pt x="0" y="8"/>
                  <a:pt x="0" y="19"/>
                </a:cubicBezTo>
                <a:cubicBezTo>
                  <a:pt x="0" y="77"/>
                  <a:pt x="0" y="77"/>
                  <a:pt x="0" y="77"/>
                </a:cubicBezTo>
                <a:cubicBezTo>
                  <a:pt x="0" y="88"/>
                  <a:pt x="9" y="97"/>
                  <a:pt x="19" y="97"/>
                </a:cubicBezTo>
                <a:cubicBezTo>
                  <a:pt x="42" y="97"/>
                  <a:pt x="42" y="97"/>
                  <a:pt x="42" y="97"/>
                </a:cubicBezTo>
                <a:cubicBezTo>
                  <a:pt x="43" y="98"/>
                  <a:pt x="43" y="98"/>
                  <a:pt x="43" y="98"/>
                </a:cubicBezTo>
                <a:cubicBezTo>
                  <a:pt x="48" y="107"/>
                  <a:pt x="48" y="107"/>
                  <a:pt x="48" y="107"/>
                </a:cubicBezTo>
                <a:cubicBezTo>
                  <a:pt x="54" y="98"/>
                  <a:pt x="54" y="98"/>
                  <a:pt x="54" y="98"/>
                </a:cubicBezTo>
                <a:cubicBezTo>
                  <a:pt x="55" y="97"/>
                  <a:pt x="55" y="97"/>
                  <a:pt x="55" y="97"/>
                </a:cubicBezTo>
                <a:cubicBezTo>
                  <a:pt x="77" y="97"/>
                  <a:pt x="77" y="97"/>
                  <a:pt x="77" y="97"/>
                </a:cubicBezTo>
                <a:cubicBezTo>
                  <a:pt x="88" y="97"/>
                  <a:pt x="97" y="88"/>
                  <a:pt x="97" y="77"/>
                </a:cubicBezTo>
                <a:cubicBezTo>
                  <a:pt x="97" y="19"/>
                  <a:pt x="97" y="19"/>
                  <a:pt x="97" y="19"/>
                </a:cubicBezTo>
                <a:cubicBezTo>
                  <a:pt x="97" y="8"/>
                  <a:pt x="88" y="0"/>
                  <a:pt x="77" y="0"/>
                </a:cubicBezTo>
                <a:close/>
              </a:path>
            </a:pathLst>
          </a:custGeom>
          <a:solidFill>
            <a:srgbClr val="EBAA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支持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互动模式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7" name="Freeform 21"/>
          <p:cNvSpPr/>
          <p:nvPr/>
        </p:nvSpPr>
        <p:spPr bwMode="auto">
          <a:xfrm>
            <a:off x="7204644" y="2039938"/>
            <a:ext cx="1487488" cy="1663700"/>
          </a:xfrm>
          <a:custGeom>
            <a:gdLst>
              <a:gd name="T0" fmla="*/ 77 w 97"/>
              <a:gd name="T1" fmla="*/ 0 h 108"/>
              <a:gd name="T2" fmla="*/ 19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19 w 97"/>
              <a:gd name="T9" fmla="*/ 98 h 108"/>
              <a:gd name="T10" fmla="*/ 42 w 97"/>
              <a:gd name="T11" fmla="*/ 98 h 108"/>
              <a:gd name="T12" fmla="*/ 43 w 97"/>
              <a:gd name="T13" fmla="*/ 99 h 108"/>
              <a:gd name="T14" fmla="*/ 48 w 97"/>
              <a:gd name="T15" fmla="*/ 108 h 108"/>
              <a:gd name="T16" fmla="*/ 53 w 97"/>
              <a:gd name="T17" fmla="*/ 99 h 108"/>
              <a:gd name="T18" fmla="*/ 54 w 97"/>
              <a:gd name="T19" fmla="*/ 98 h 108"/>
              <a:gd name="T20" fmla="*/ 77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7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7" y="0"/>
                </a:moveTo>
                <a:cubicBezTo>
                  <a:pt x="19" y="0"/>
                  <a:pt x="19" y="0"/>
                  <a:pt x="19" y="0"/>
                </a:cubicBezTo>
                <a:cubicBezTo>
                  <a:pt x="8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8" y="98"/>
                  <a:pt x="19" y="98"/>
                </a:cubicBezTo>
                <a:cubicBezTo>
                  <a:pt x="42" y="98"/>
                  <a:pt x="42" y="98"/>
                  <a:pt x="42" y="98"/>
                </a:cubicBezTo>
                <a:cubicBezTo>
                  <a:pt x="43" y="99"/>
                  <a:pt x="43" y="99"/>
                  <a:pt x="43" y="99"/>
                </a:cubicBezTo>
                <a:cubicBezTo>
                  <a:pt x="48" y="108"/>
                  <a:pt x="48" y="108"/>
                  <a:pt x="48" y="108"/>
                </a:cubicBezTo>
                <a:cubicBezTo>
                  <a:pt x="53" y="99"/>
                  <a:pt x="53" y="99"/>
                  <a:pt x="53" y="99"/>
                </a:cubicBezTo>
                <a:cubicBezTo>
                  <a:pt x="54" y="98"/>
                  <a:pt x="54" y="98"/>
                  <a:pt x="54" y="98"/>
                </a:cubicBezTo>
                <a:cubicBezTo>
                  <a:pt x="77" y="98"/>
                  <a:pt x="77" y="98"/>
                  <a:pt x="77" y="98"/>
                </a:cubicBezTo>
                <a:cubicBezTo>
                  <a:pt x="88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8" y="0"/>
                  <a:pt x="77" y="0"/>
                </a:cubicBezTo>
                <a:close/>
              </a:path>
            </a:pathLst>
          </a:custGeom>
          <a:solidFill>
            <a:srgbClr val="3A4187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可嵌入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9" name="Freeform 22"/>
          <p:cNvSpPr/>
          <p:nvPr/>
        </p:nvSpPr>
        <p:spPr bwMode="auto">
          <a:xfrm>
            <a:off x="9424664" y="2039938"/>
            <a:ext cx="1485900" cy="1663700"/>
          </a:xfrm>
          <a:custGeom>
            <a:gdLst>
              <a:gd name="T0" fmla="*/ 78 w 97"/>
              <a:gd name="T1" fmla="*/ 0 h 108"/>
              <a:gd name="T2" fmla="*/ 20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20 w 97"/>
              <a:gd name="T9" fmla="*/ 98 h 108"/>
              <a:gd name="T10" fmla="*/ 43 w 97"/>
              <a:gd name="T11" fmla="*/ 98 h 108"/>
              <a:gd name="T12" fmla="*/ 44 w 97"/>
              <a:gd name="T13" fmla="*/ 99 h 108"/>
              <a:gd name="T14" fmla="*/ 49 w 97"/>
              <a:gd name="T15" fmla="*/ 108 h 108"/>
              <a:gd name="T16" fmla="*/ 54 w 97"/>
              <a:gd name="T17" fmla="*/ 99 h 108"/>
              <a:gd name="T18" fmla="*/ 55 w 97"/>
              <a:gd name="T19" fmla="*/ 98 h 108"/>
              <a:gd name="T20" fmla="*/ 78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8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8" y="0"/>
                </a:moveTo>
                <a:cubicBezTo>
                  <a:pt x="20" y="0"/>
                  <a:pt x="20" y="0"/>
                  <a:pt x="20" y="0"/>
                </a:cubicBezTo>
                <a:cubicBezTo>
                  <a:pt x="9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9" y="98"/>
                  <a:pt x="20" y="98"/>
                </a:cubicBezTo>
                <a:cubicBezTo>
                  <a:pt x="43" y="98"/>
                  <a:pt x="43" y="98"/>
                  <a:pt x="43" y="98"/>
                </a:cubicBezTo>
                <a:cubicBezTo>
                  <a:pt x="44" y="99"/>
                  <a:pt x="44" y="99"/>
                  <a:pt x="44" y="99"/>
                </a:cubicBezTo>
                <a:cubicBezTo>
                  <a:pt x="49" y="108"/>
                  <a:pt x="49" y="108"/>
                  <a:pt x="49" y="108"/>
                </a:cubicBezTo>
                <a:cubicBezTo>
                  <a:pt x="54" y="99"/>
                  <a:pt x="54" y="99"/>
                  <a:pt x="54" y="99"/>
                </a:cubicBezTo>
                <a:cubicBezTo>
                  <a:pt x="55" y="98"/>
                  <a:pt x="55" y="98"/>
                  <a:pt x="55" y="98"/>
                </a:cubicBezTo>
                <a:cubicBezTo>
                  <a:pt x="78" y="98"/>
                  <a:pt x="78" y="98"/>
                  <a:pt x="78" y="98"/>
                </a:cubicBezTo>
                <a:cubicBezTo>
                  <a:pt x="89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9" y="0"/>
                  <a:pt x="78" y="0"/>
                </a:cubicBezTo>
                <a:close/>
              </a:path>
            </a:pathLst>
          </a:custGeom>
          <a:solidFill>
            <a:srgbClr val="2D886E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支持数据库应用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1" name="Freeform 24"/>
          <p:cNvSpPr/>
          <p:nvPr/>
        </p:nvSpPr>
        <p:spPr bwMode="auto">
          <a:xfrm>
            <a:off x="8315448" y="4103688"/>
            <a:ext cx="1485900" cy="1663700"/>
          </a:xfrm>
          <a:custGeom>
            <a:gdLst>
              <a:gd name="T0" fmla="*/ 20 w 97"/>
              <a:gd name="T1" fmla="*/ 108 h 108"/>
              <a:gd name="T2" fmla="*/ 77 w 97"/>
              <a:gd name="T3" fmla="*/ 108 h 108"/>
              <a:gd name="T4" fmla="*/ 97 w 97"/>
              <a:gd name="T5" fmla="*/ 88 h 108"/>
              <a:gd name="T6" fmla="*/ 97 w 97"/>
              <a:gd name="T7" fmla="*/ 31 h 108"/>
              <a:gd name="T8" fmla="*/ 77 w 97"/>
              <a:gd name="T9" fmla="*/ 11 h 108"/>
              <a:gd name="T10" fmla="*/ 55 w 97"/>
              <a:gd name="T11" fmla="*/ 11 h 108"/>
              <a:gd name="T12" fmla="*/ 54 w 97"/>
              <a:gd name="T13" fmla="*/ 9 h 108"/>
              <a:gd name="T14" fmla="*/ 48 w 97"/>
              <a:gd name="T15" fmla="*/ 0 h 108"/>
              <a:gd name="T16" fmla="*/ 43 w 97"/>
              <a:gd name="T17" fmla="*/ 9 h 108"/>
              <a:gd name="T18" fmla="*/ 42 w 97"/>
              <a:gd name="T19" fmla="*/ 11 h 108"/>
              <a:gd name="T20" fmla="*/ 20 w 97"/>
              <a:gd name="T21" fmla="*/ 11 h 108"/>
              <a:gd name="T22" fmla="*/ 0 w 97"/>
              <a:gd name="T23" fmla="*/ 31 h 108"/>
              <a:gd name="T24" fmla="*/ 0 w 97"/>
              <a:gd name="T25" fmla="*/ 88 h 108"/>
              <a:gd name="T26" fmla="*/ 20 w 97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20" y="108"/>
                </a:moveTo>
                <a:cubicBezTo>
                  <a:pt x="77" y="108"/>
                  <a:pt x="77" y="108"/>
                  <a:pt x="77" y="108"/>
                </a:cubicBezTo>
                <a:cubicBezTo>
                  <a:pt x="88" y="108"/>
                  <a:pt x="97" y="99"/>
                  <a:pt x="97" y="88"/>
                </a:cubicBezTo>
                <a:cubicBezTo>
                  <a:pt x="97" y="31"/>
                  <a:pt x="97" y="31"/>
                  <a:pt x="97" y="31"/>
                </a:cubicBezTo>
                <a:cubicBezTo>
                  <a:pt x="97" y="20"/>
                  <a:pt x="88" y="11"/>
                  <a:pt x="77" y="11"/>
                </a:cubicBezTo>
                <a:cubicBezTo>
                  <a:pt x="55" y="11"/>
                  <a:pt x="55" y="11"/>
                  <a:pt x="55" y="11"/>
                </a:cubicBezTo>
                <a:cubicBezTo>
                  <a:pt x="54" y="9"/>
                  <a:pt x="54" y="9"/>
                  <a:pt x="54" y="9"/>
                </a:cubicBezTo>
                <a:cubicBezTo>
                  <a:pt x="48" y="0"/>
                  <a:pt x="48" y="0"/>
                  <a:pt x="48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11"/>
                  <a:pt x="42" y="11"/>
                  <a:pt x="42" y="11"/>
                </a:cubicBezTo>
                <a:cubicBezTo>
                  <a:pt x="20" y="11"/>
                  <a:pt x="20" y="11"/>
                  <a:pt x="20" y="11"/>
                </a:cubicBezTo>
                <a:cubicBezTo>
                  <a:pt x="9" y="11"/>
                  <a:pt x="0" y="20"/>
                  <a:pt x="0" y="31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9" y="108"/>
                  <a:pt x="20" y="108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可扩展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2" name="Freeform 25"/>
          <p:cNvSpPr/>
          <p:nvPr/>
        </p:nvSpPr>
        <p:spPr bwMode="auto">
          <a:xfrm>
            <a:off x="6079553" y="4103688"/>
            <a:ext cx="1503363" cy="1663700"/>
          </a:xfrm>
          <a:custGeom>
            <a:gdLst>
              <a:gd name="T0" fmla="*/ 20 w 98"/>
              <a:gd name="T1" fmla="*/ 108 h 108"/>
              <a:gd name="T2" fmla="*/ 78 w 98"/>
              <a:gd name="T3" fmla="*/ 108 h 108"/>
              <a:gd name="T4" fmla="*/ 98 w 98"/>
              <a:gd name="T5" fmla="*/ 88 h 108"/>
              <a:gd name="T6" fmla="*/ 98 w 98"/>
              <a:gd name="T7" fmla="*/ 30 h 108"/>
              <a:gd name="T8" fmla="*/ 78 w 98"/>
              <a:gd name="T9" fmla="*/ 11 h 108"/>
              <a:gd name="T10" fmla="*/ 55 w 98"/>
              <a:gd name="T11" fmla="*/ 11 h 108"/>
              <a:gd name="T12" fmla="*/ 54 w 98"/>
              <a:gd name="T13" fmla="*/ 9 h 108"/>
              <a:gd name="T14" fmla="*/ 49 w 98"/>
              <a:gd name="T15" fmla="*/ 0 h 108"/>
              <a:gd name="T16" fmla="*/ 44 w 98"/>
              <a:gd name="T17" fmla="*/ 9 h 108"/>
              <a:gd name="T18" fmla="*/ 43 w 98"/>
              <a:gd name="T19" fmla="*/ 11 h 108"/>
              <a:gd name="T20" fmla="*/ 20 w 98"/>
              <a:gd name="T21" fmla="*/ 11 h 108"/>
              <a:gd name="T22" fmla="*/ 0 w 98"/>
              <a:gd name="T23" fmla="*/ 30 h 108"/>
              <a:gd name="T24" fmla="*/ 0 w 98"/>
              <a:gd name="T25" fmla="*/ 88 h 108"/>
              <a:gd name="T26" fmla="*/ 20 w 98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8" h="108">
                <a:moveTo>
                  <a:pt x="20" y="108"/>
                </a:moveTo>
                <a:cubicBezTo>
                  <a:pt x="78" y="108"/>
                  <a:pt x="78" y="108"/>
                  <a:pt x="78" y="108"/>
                </a:cubicBezTo>
                <a:cubicBezTo>
                  <a:pt x="89" y="108"/>
                  <a:pt x="98" y="99"/>
                  <a:pt x="98" y="88"/>
                </a:cubicBezTo>
                <a:cubicBezTo>
                  <a:pt x="98" y="30"/>
                  <a:pt x="98" y="30"/>
                  <a:pt x="98" y="30"/>
                </a:cubicBezTo>
                <a:cubicBezTo>
                  <a:pt x="98" y="19"/>
                  <a:pt x="89" y="11"/>
                  <a:pt x="78" y="11"/>
                </a:cubicBezTo>
                <a:cubicBezTo>
                  <a:pt x="55" y="11"/>
                  <a:pt x="55" y="11"/>
                  <a:pt x="55" y="11"/>
                </a:cubicBezTo>
                <a:cubicBezTo>
                  <a:pt x="54" y="9"/>
                  <a:pt x="54" y="9"/>
                  <a:pt x="54" y="9"/>
                </a:cubicBezTo>
                <a:cubicBezTo>
                  <a:pt x="49" y="0"/>
                  <a:pt x="49" y="0"/>
                  <a:pt x="49" y="0"/>
                </a:cubicBezTo>
                <a:cubicBezTo>
                  <a:pt x="44" y="9"/>
                  <a:pt x="44" y="9"/>
                  <a:pt x="44" y="9"/>
                </a:cubicBezTo>
                <a:cubicBezTo>
                  <a:pt x="43" y="11"/>
                  <a:pt x="43" y="11"/>
                  <a:pt x="43" y="11"/>
                </a:cubicBezTo>
                <a:cubicBezTo>
                  <a:pt x="20" y="11"/>
                  <a:pt x="20" y="11"/>
                  <a:pt x="20" y="11"/>
                </a:cubicBezTo>
                <a:cubicBezTo>
                  <a:pt x="9" y="11"/>
                  <a:pt x="0" y="19"/>
                  <a:pt x="0" y="30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9" y="108"/>
                  <a:pt x="20" y="108"/>
                </a:cubicBezTo>
                <a:close/>
              </a:path>
            </a:pathLst>
          </a:custGeom>
          <a:solidFill>
            <a:srgbClr val="3B79CE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可移植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3" name="Freeform 26"/>
          <p:cNvSpPr/>
          <p:nvPr/>
        </p:nvSpPr>
        <p:spPr bwMode="auto">
          <a:xfrm>
            <a:off x="3861121" y="4103688"/>
            <a:ext cx="1487488" cy="1663700"/>
          </a:xfrm>
          <a:custGeom>
            <a:gdLst>
              <a:gd name="T0" fmla="*/ 19 w 97"/>
              <a:gd name="T1" fmla="*/ 108 h 108"/>
              <a:gd name="T2" fmla="*/ 77 w 97"/>
              <a:gd name="T3" fmla="*/ 108 h 108"/>
              <a:gd name="T4" fmla="*/ 97 w 97"/>
              <a:gd name="T5" fmla="*/ 88 h 108"/>
              <a:gd name="T6" fmla="*/ 97 w 97"/>
              <a:gd name="T7" fmla="*/ 31 h 108"/>
              <a:gd name="T8" fmla="*/ 77 w 97"/>
              <a:gd name="T9" fmla="*/ 11 h 108"/>
              <a:gd name="T10" fmla="*/ 54 w 97"/>
              <a:gd name="T11" fmla="*/ 11 h 108"/>
              <a:gd name="T12" fmla="*/ 53 w 97"/>
              <a:gd name="T13" fmla="*/ 9 h 108"/>
              <a:gd name="T14" fmla="*/ 48 w 97"/>
              <a:gd name="T15" fmla="*/ 0 h 108"/>
              <a:gd name="T16" fmla="*/ 43 w 97"/>
              <a:gd name="T17" fmla="*/ 9 h 108"/>
              <a:gd name="T18" fmla="*/ 42 w 97"/>
              <a:gd name="T19" fmla="*/ 11 h 108"/>
              <a:gd name="T20" fmla="*/ 19 w 97"/>
              <a:gd name="T21" fmla="*/ 11 h 108"/>
              <a:gd name="T22" fmla="*/ 0 w 97"/>
              <a:gd name="T23" fmla="*/ 31 h 108"/>
              <a:gd name="T24" fmla="*/ 0 w 97"/>
              <a:gd name="T25" fmla="*/ 88 h 108"/>
              <a:gd name="T26" fmla="*/ 19 w 97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19" y="108"/>
                </a:moveTo>
                <a:cubicBezTo>
                  <a:pt x="77" y="108"/>
                  <a:pt x="77" y="108"/>
                  <a:pt x="77" y="108"/>
                </a:cubicBezTo>
                <a:cubicBezTo>
                  <a:pt x="88" y="108"/>
                  <a:pt x="97" y="99"/>
                  <a:pt x="97" y="88"/>
                </a:cubicBezTo>
                <a:cubicBezTo>
                  <a:pt x="97" y="31"/>
                  <a:pt x="97" y="31"/>
                  <a:pt x="97" y="31"/>
                </a:cubicBezTo>
                <a:cubicBezTo>
                  <a:pt x="97" y="20"/>
                  <a:pt x="88" y="11"/>
                  <a:pt x="77" y="11"/>
                </a:cubicBezTo>
                <a:cubicBezTo>
                  <a:pt x="54" y="11"/>
                  <a:pt x="54" y="11"/>
                  <a:pt x="54" y="11"/>
                </a:cubicBezTo>
                <a:cubicBezTo>
                  <a:pt x="53" y="9"/>
                  <a:pt x="53" y="9"/>
                  <a:pt x="53" y="9"/>
                </a:cubicBezTo>
                <a:cubicBezTo>
                  <a:pt x="48" y="0"/>
                  <a:pt x="48" y="0"/>
                  <a:pt x="48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11"/>
                  <a:pt x="42" y="11"/>
                  <a:pt x="42" y="11"/>
                </a:cubicBezTo>
                <a:cubicBezTo>
                  <a:pt x="19" y="11"/>
                  <a:pt x="19" y="11"/>
                  <a:pt x="19" y="11"/>
                </a:cubicBezTo>
                <a:cubicBezTo>
                  <a:pt x="8" y="11"/>
                  <a:pt x="0" y="20"/>
                  <a:pt x="0" y="31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8" y="108"/>
                  <a:pt x="19" y="108"/>
                </a:cubicBezTo>
                <a:close/>
              </a:path>
            </a:pathLst>
          </a:custGeom>
          <a:solidFill>
            <a:srgbClr val="3A4187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拥有丰富的标准库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4" name="Freeform 27"/>
          <p:cNvSpPr/>
          <p:nvPr/>
        </p:nvSpPr>
        <p:spPr bwMode="auto">
          <a:xfrm>
            <a:off x="1626814" y="4103688"/>
            <a:ext cx="1485900" cy="1663700"/>
          </a:xfrm>
          <a:custGeom>
            <a:gdLst>
              <a:gd name="T0" fmla="*/ 20 w 97"/>
              <a:gd name="T1" fmla="*/ 108 h 108"/>
              <a:gd name="T2" fmla="*/ 77 w 97"/>
              <a:gd name="T3" fmla="*/ 108 h 108"/>
              <a:gd name="T4" fmla="*/ 97 w 97"/>
              <a:gd name="T5" fmla="*/ 88 h 108"/>
              <a:gd name="T6" fmla="*/ 97 w 97"/>
              <a:gd name="T7" fmla="*/ 31 h 108"/>
              <a:gd name="T8" fmla="*/ 77 w 97"/>
              <a:gd name="T9" fmla="*/ 11 h 108"/>
              <a:gd name="T10" fmla="*/ 55 w 97"/>
              <a:gd name="T11" fmla="*/ 11 h 108"/>
              <a:gd name="T12" fmla="*/ 54 w 97"/>
              <a:gd name="T13" fmla="*/ 9 h 108"/>
              <a:gd name="T14" fmla="*/ 48 w 97"/>
              <a:gd name="T15" fmla="*/ 0 h 108"/>
              <a:gd name="T16" fmla="*/ 43 w 97"/>
              <a:gd name="T17" fmla="*/ 9 h 108"/>
              <a:gd name="T18" fmla="*/ 42 w 97"/>
              <a:gd name="T19" fmla="*/ 11 h 108"/>
              <a:gd name="T20" fmla="*/ 20 w 97"/>
              <a:gd name="T21" fmla="*/ 11 h 108"/>
              <a:gd name="T22" fmla="*/ 0 w 97"/>
              <a:gd name="T23" fmla="*/ 31 h 108"/>
              <a:gd name="T24" fmla="*/ 0 w 97"/>
              <a:gd name="T25" fmla="*/ 88 h 108"/>
              <a:gd name="T26" fmla="*/ 20 w 97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20" y="108"/>
                </a:moveTo>
                <a:cubicBezTo>
                  <a:pt x="77" y="108"/>
                  <a:pt x="77" y="108"/>
                  <a:pt x="77" y="108"/>
                </a:cubicBezTo>
                <a:cubicBezTo>
                  <a:pt x="88" y="108"/>
                  <a:pt x="97" y="99"/>
                  <a:pt x="97" y="88"/>
                </a:cubicBezTo>
                <a:cubicBezTo>
                  <a:pt x="97" y="31"/>
                  <a:pt x="97" y="31"/>
                  <a:pt x="97" y="31"/>
                </a:cubicBezTo>
                <a:cubicBezTo>
                  <a:pt x="97" y="20"/>
                  <a:pt x="88" y="11"/>
                  <a:pt x="77" y="11"/>
                </a:cubicBezTo>
                <a:cubicBezTo>
                  <a:pt x="55" y="11"/>
                  <a:pt x="55" y="11"/>
                  <a:pt x="55" y="11"/>
                </a:cubicBezTo>
                <a:cubicBezTo>
                  <a:pt x="54" y="9"/>
                  <a:pt x="54" y="9"/>
                  <a:pt x="54" y="9"/>
                </a:cubicBezTo>
                <a:cubicBezTo>
                  <a:pt x="48" y="0"/>
                  <a:pt x="48" y="0"/>
                  <a:pt x="48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11"/>
                  <a:pt x="42" y="11"/>
                  <a:pt x="42" y="11"/>
                </a:cubicBezTo>
                <a:cubicBezTo>
                  <a:pt x="20" y="11"/>
                  <a:pt x="20" y="11"/>
                  <a:pt x="20" y="11"/>
                </a:cubicBezTo>
                <a:cubicBezTo>
                  <a:pt x="9" y="11"/>
                  <a:pt x="0" y="20"/>
                  <a:pt x="0" y="31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9" y="108"/>
                  <a:pt x="20" y="108"/>
                </a:cubicBezTo>
                <a:close/>
              </a:path>
            </a:pathLst>
          </a:custGeom>
          <a:solidFill>
            <a:srgbClr val="EBAC07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易于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阅读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5" name="Oval 10"/>
          <p:cNvSpPr>
            <a:spLocks noChangeArrowheads="1"/>
          </p:cNvSpPr>
          <p:nvPr/>
        </p:nvSpPr>
        <p:spPr bwMode="auto">
          <a:xfrm>
            <a:off x="11121205" y="3749675"/>
            <a:ext cx="261938" cy="261938"/>
          </a:xfrm>
          <a:prstGeom prst="ellipse">
            <a:avLst/>
          </a:prstGeom>
          <a:solidFill>
            <a:srgbClr val="A2B93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7" name="Freeform 26"/>
          <p:cNvSpPr/>
          <p:nvPr/>
        </p:nvSpPr>
        <p:spPr bwMode="auto">
          <a:xfrm>
            <a:off x="10475281" y="4103688"/>
            <a:ext cx="1487488" cy="1663700"/>
          </a:xfrm>
          <a:custGeom>
            <a:gdLst>
              <a:gd name="T0" fmla="*/ 19 w 97"/>
              <a:gd name="T1" fmla="*/ 108 h 108"/>
              <a:gd name="T2" fmla="*/ 77 w 97"/>
              <a:gd name="T3" fmla="*/ 108 h 108"/>
              <a:gd name="T4" fmla="*/ 97 w 97"/>
              <a:gd name="T5" fmla="*/ 88 h 108"/>
              <a:gd name="T6" fmla="*/ 97 w 97"/>
              <a:gd name="T7" fmla="*/ 31 h 108"/>
              <a:gd name="T8" fmla="*/ 77 w 97"/>
              <a:gd name="T9" fmla="*/ 11 h 108"/>
              <a:gd name="T10" fmla="*/ 54 w 97"/>
              <a:gd name="T11" fmla="*/ 11 h 108"/>
              <a:gd name="T12" fmla="*/ 53 w 97"/>
              <a:gd name="T13" fmla="*/ 9 h 108"/>
              <a:gd name="T14" fmla="*/ 48 w 97"/>
              <a:gd name="T15" fmla="*/ 0 h 108"/>
              <a:gd name="T16" fmla="*/ 43 w 97"/>
              <a:gd name="T17" fmla="*/ 9 h 108"/>
              <a:gd name="T18" fmla="*/ 42 w 97"/>
              <a:gd name="T19" fmla="*/ 11 h 108"/>
              <a:gd name="T20" fmla="*/ 19 w 97"/>
              <a:gd name="T21" fmla="*/ 11 h 108"/>
              <a:gd name="T22" fmla="*/ 0 w 97"/>
              <a:gd name="T23" fmla="*/ 31 h 108"/>
              <a:gd name="T24" fmla="*/ 0 w 97"/>
              <a:gd name="T25" fmla="*/ 88 h 108"/>
              <a:gd name="T26" fmla="*/ 19 w 97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19" y="108"/>
                </a:moveTo>
                <a:cubicBezTo>
                  <a:pt x="77" y="108"/>
                  <a:pt x="77" y="108"/>
                  <a:pt x="77" y="108"/>
                </a:cubicBezTo>
                <a:cubicBezTo>
                  <a:pt x="88" y="108"/>
                  <a:pt x="97" y="99"/>
                  <a:pt x="97" y="88"/>
                </a:cubicBezTo>
                <a:cubicBezTo>
                  <a:pt x="97" y="31"/>
                  <a:pt x="97" y="31"/>
                  <a:pt x="97" y="31"/>
                </a:cubicBezTo>
                <a:cubicBezTo>
                  <a:pt x="97" y="20"/>
                  <a:pt x="88" y="11"/>
                  <a:pt x="77" y="11"/>
                </a:cubicBezTo>
                <a:cubicBezTo>
                  <a:pt x="54" y="11"/>
                  <a:pt x="54" y="11"/>
                  <a:pt x="54" y="11"/>
                </a:cubicBezTo>
                <a:cubicBezTo>
                  <a:pt x="53" y="9"/>
                  <a:pt x="53" y="9"/>
                  <a:pt x="53" y="9"/>
                </a:cubicBezTo>
                <a:cubicBezTo>
                  <a:pt x="48" y="0"/>
                  <a:pt x="48" y="0"/>
                  <a:pt x="48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11"/>
                  <a:pt x="42" y="11"/>
                  <a:pt x="42" y="11"/>
                </a:cubicBezTo>
                <a:cubicBezTo>
                  <a:pt x="19" y="11"/>
                  <a:pt x="19" y="11"/>
                  <a:pt x="19" y="11"/>
                </a:cubicBezTo>
                <a:cubicBezTo>
                  <a:pt x="8" y="11"/>
                  <a:pt x="0" y="20"/>
                  <a:pt x="0" y="31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8" y="108"/>
                  <a:pt x="19" y="108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支持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GUI 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编程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2397872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/>
        </p:nvSpPr>
        <p:spPr>
          <a:xfrm>
            <a:off x="-7712" y="4578854"/>
            <a:ext cx="12206061" cy="1002851"/>
          </a:xfrm>
          <a:prstGeom prst="rect">
            <a:avLst/>
          </a:prstGeom>
          <a:solidFill>
            <a:srgbClr val="3A41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程序的常用开发环境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774700" y="2517186"/>
            <a:ext cx="1831021" cy="2074514"/>
            <a:chOff x="1512565" y="4104183"/>
            <a:chExt cx="1944216" cy="2202762"/>
          </a:xfrm>
        </p:grpSpPr>
        <p:sp>
          <p:nvSpPr>
            <p:cNvPr id="27" name="椭圆 26"/>
            <p:cNvSpPr/>
            <p:nvPr/>
          </p:nvSpPr>
          <p:spPr>
            <a:xfrm>
              <a:off x="1872605" y="4583978"/>
              <a:ext cx="1224136" cy="1224136"/>
            </a:xfrm>
            <a:prstGeom prst="ellipse">
              <a:avLst/>
            </a:prstGeom>
            <a:solidFill>
              <a:schemeClr val="accent4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kern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pic>
          <p:nvPicPr>
            <p:cNvPr id="28" name="Picture 16" descr="C:\Users\Administrator\Desktop\03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512565" y="4104183"/>
              <a:ext cx="1944216" cy="22027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组合 28"/>
          <p:cNvGrpSpPr/>
          <p:nvPr/>
        </p:nvGrpSpPr>
        <p:grpSpPr>
          <a:xfrm>
            <a:off x="2365375" y="1152463"/>
            <a:ext cx="8581588" cy="1142271"/>
            <a:chOff x="3295132" y="1478594"/>
            <a:chExt cx="8581588" cy="1142271"/>
          </a:xfrm>
        </p:grpSpPr>
        <p:sp>
          <p:nvSpPr>
            <p:cNvPr id="30" name="矩形 29"/>
            <p:cNvSpPr/>
            <p:nvPr/>
          </p:nvSpPr>
          <p:spPr>
            <a:xfrm>
              <a:off x="3295132" y="1478594"/>
              <a:ext cx="1633781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176924"/>
              <a:r>
                <a:rPr lang="zh-CN" altLang="en-US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（</a:t>
              </a:r>
              <a:r>
                <a:rPr lang="en-US" altLang="zh-CN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1</a:t>
              </a:r>
              <a:r>
                <a:rPr lang="zh-CN" altLang="en-US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）</a:t>
              </a:r>
              <a:r>
                <a:rPr lang="en-US" altLang="zh-CN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IDLE</a:t>
              </a:r>
              <a:endParaRPr lang="zh-CN" altLang="en-US" sz="2400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3456780" y="1974534"/>
              <a:ext cx="841994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176924"/>
              <a:r>
                <a:rPr lang="en-US" altLang="zh-CN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Python </a:t>
              </a:r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内置的集成开发环境（</a:t>
              </a:r>
              <a:r>
                <a:rPr lang="en-US" altLang="zh-CN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Integrated Development Environment</a:t>
              </a:r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，</a:t>
              </a:r>
              <a:r>
                <a:rPr lang="en-US" altLang="zh-CN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IDE</a:t>
              </a:r>
              <a:r>
                <a:rPr lang="zh-CN" altLang="en-US" sz="1800" smtClean="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），随</a:t>
              </a:r>
              <a:r>
                <a:rPr lang="en-US" altLang="zh-CN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Python </a:t>
              </a:r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安装包提供。</a:t>
              </a:r>
              <a:endParaRPr lang="zh-CN" altLang="en-US" sz="1800">
                <a:solidFill>
                  <a:srgbClr val="47474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2365375" y="2718678"/>
            <a:ext cx="8581587" cy="1412970"/>
            <a:chOff x="3295132" y="2975309"/>
            <a:chExt cx="8581587" cy="1412970"/>
          </a:xfrm>
        </p:grpSpPr>
        <p:sp>
          <p:nvSpPr>
            <p:cNvPr id="33" name="矩形 32"/>
            <p:cNvSpPr/>
            <p:nvPr/>
          </p:nvSpPr>
          <p:spPr>
            <a:xfrm>
              <a:off x="3295132" y="2975309"/>
              <a:ext cx="3328194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176924"/>
              <a:r>
                <a:rPr lang="zh-CN" altLang="en-US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（</a:t>
              </a:r>
              <a:r>
                <a:rPr lang="en-US" altLang="zh-CN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2</a:t>
              </a:r>
              <a:r>
                <a:rPr lang="zh-CN" altLang="en-US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）</a:t>
              </a:r>
              <a:r>
                <a:rPr lang="en-US" altLang="zh-CN">
                  <a:solidFill>
                    <a:srgbClr val="008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PyCharm</a:t>
              </a:r>
              <a:endParaRPr lang="zh-CN" altLang="en-US" sz="2400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34" name="矩形 33"/>
            <p:cNvSpPr/>
            <p:nvPr/>
          </p:nvSpPr>
          <p:spPr>
            <a:xfrm>
              <a:off x="3456780" y="3464949"/>
              <a:ext cx="8419939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176924"/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由</a:t>
              </a:r>
              <a:r>
                <a:rPr lang="en-US" altLang="zh-CN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JetBrains </a:t>
              </a:r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公司开发，带有一整套可以帮助用户在使用</a:t>
              </a:r>
              <a:r>
                <a:rPr lang="en-US" altLang="zh-CN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Python </a:t>
              </a:r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开发</a:t>
              </a:r>
              <a:r>
                <a:rPr lang="zh-CN" altLang="en-US" sz="1800" smtClean="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时提高</a:t>
              </a:r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效率的工具，例如项目管理、程序调试、语法高亮、代码跳转、智能提示、单元测试</a:t>
              </a:r>
              <a:r>
                <a:rPr lang="zh-CN" altLang="en-US" sz="1800" smtClean="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以及</a:t>
              </a:r>
              <a:r>
                <a:rPr lang="zh-CN" altLang="en-US" sz="1800">
                  <a:solidFill>
                    <a:srgbClr val="47474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版本控制。</a:t>
              </a:r>
              <a:endParaRPr lang="zh-CN" altLang="en-US" sz="1800">
                <a:solidFill>
                  <a:srgbClr val="47474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1135408" y="1407580"/>
            <a:ext cx="1109606" cy="1109606"/>
            <a:chOff x="1872605" y="1439887"/>
            <a:chExt cx="1224136" cy="1224136"/>
          </a:xfrm>
        </p:grpSpPr>
        <p:sp>
          <p:nvSpPr>
            <p:cNvPr id="36" name="椭圆 35"/>
            <p:cNvSpPr/>
            <p:nvPr/>
          </p:nvSpPr>
          <p:spPr>
            <a:xfrm>
              <a:off x="1872605" y="1439887"/>
              <a:ext cx="1224136" cy="1224136"/>
            </a:xfrm>
            <a:prstGeom prst="ellipse">
              <a:avLst/>
            </a:prstGeom>
            <a:solidFill>
              <a:schemeClr val="accent2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kern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pic>
          <p:nvPicPr>
            <p:cNvPr id="37" name="Picture 14" descr="C:\Users\Administrator\Desktop\01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811" t="34835" r="32541" b="30165"/>
            <a:stretch>
              <a:fillRect/>
            </a:stretch>
          </p:blipFill>
          <p:spPr bwMode="auto">
            <a:xfrm>
              <a:off x="2156359" y="1701565"/>
              <a:ext cx="656628" cy="773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8" name="文本框 335"/>
          <p:cNvSpPr txBox="1"/>
          <p:nvPr/>
        </p:nvSpPr>
        <p:spPr>
          <a:xfrm>
            <a:off x="286957" y="4591700"/>
            <a:ext cx="1167961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另外，</a:t>
            </a:r>
            <a:r>
              <a:rPr lang="en-US" altLang="zh-CN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EditPlus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</a:t>
            </a:r>
            <a:r>
              <a:rPr lang="en-US" altLang="zh-CN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UltraEdit 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等通用的文本编辑器软件也能对</a:t>
            </a:r>
            <a:r>
              <a:rPr lang="en-US" altLang="zh-CN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代码编辑提供一定</a:t>
            </a:r>
            <a:r>
              <a:rPr lang="zh-CN" altLang="en-US" sz="20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的支持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，例如支持代码自动着色、快捷键等。</a:t>
            </a:r>
            <a:endParaRPr lang="zh-CN" altLang="en-US" sz="2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0" name="文本框 335"/>
          <p:cNvSpPr txBox="1"/>
          <p:nvPr/>
        </p:nvSpPr>
        <p:spPr>
          <a:xfrm>
            <a:off x="286957" y="5764826"/>
            <a:ext cx="11413593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主要有两个版本，分别为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2.x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版（简称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2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）和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3.x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版（简称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3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），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本书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使用的是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64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位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3.10.2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程序的常用开发工具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——PyCharm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7" name="i$liḋe-Oval 4">
            <a:extLst>
              <a:ext uri="{FF2B5EF4-FFF2-40B4-BE49-F238E27FC236}">
                <a16:creationId xmlns:a16="http://schemas.microsoft.com/office/drawing/2014/main" xmlns="" id="{DAA5AA26-409F-4F68-BD1B-899629DEB706}"/>
              </a:ext>
            </a:extLst>
          </p:cNvPr>
          <p:cNvSpPr/>
          <p:nvPr/>
        </p:nvSpPr>
        <p:spPr>
          <a:xfrm>
            <a:off x="9652835" y="1732042"/>
            <a:ext cx="1123570" cy="112357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8" name="i$liḋe-Freeform: Shape 5">
            <a:extLst>
              <a:ext uri="{FF2B5EF4-FFF2-40B4-BE49-F238E27FC236}">
                <a16:creationId xmlns:a16="http://schemas.microsoft.com/office/drawing/2014/main" xmlns="" id="{AA790EEB-F0EE-478B-863E-97B1BCB11A87}"/>
              </a:ext>
            </a:extLst>
          </p:cNvPr>
          <p:cNvSpPr/>
          <p:nvPr/>
        </p:nvSpPr>
        <p:spPr bwMode="auto">
          <a:xfrm>
            <a:off x="10009086" y="2009488"/>
            <a:ext cx="411068" cy="568679"/>
          </a:xfrm>
          <a:custGeom>
            <a:gdLst>
              <a:gd name="T0" fmla="*/ 143 w 168"/>
              <a:gd name="T1" fmla="*/ 65 h 232"/>
              <a:gd name="T2" fmla="*/ 113 w 168"/>
              <a:gd name="T3" fmla="*/ 38 h 232"/>
              <a:gd name="T4" fmla="*/ 141 w 168"/>
              <a:gd name="T5" fmla="*/ 38 h 232"/>
              <a:gd name="T6" fmla="*/ 147 w 168"/>
              <a:gd name="T7" fmla="*/ 33 h 232"/>
              <a:gd name="T8" fmla="*/ 154 w 168"/>
              <a:gd name="T9" fmla="*/ 5 h 232"/>
              <a:gd name="T10" fmla="*/ 155 w 168"/>
              <a:gd name="T11" fmla="*/ 0 h 232"/>
              <a:gd name="T12" fmla="*/ 13 w 168"/>
              <a:gd name="T13" fmla="*/ 0 h 232"/>
              <a:gd name="T14" fmla="*/ 14 w 168"/>
              <a:gd name="T15" fmla="*/ 5 h 232"/>
              <a:gd name="T16" fmla="*/ 21 w 168"/>
              <a:gd name="T17" fmla="*/ 33 h 232"/>
              <a:gd name="T18" fmla="*/ 27 w 168"/>
              <a:gd name="T19" fmla="*/ 38 h 232"/>
              <a:gd name="T20" fmla="*/ 55 w 168"/>
              <a:gd name="T21" fmla="*/ 38 h 232"/>
              <a:gd name="T22" fmla="*/ 25 w 168"/>
              <a:gd name="T23" fmla="*/ 65 h 232"/>
              <a:gd name="T24" fmla="*/ 15 w 168"/>
              <a:gd name="T25" fmla="*/ 132 h 232"/>
              <a:gd name="T26" fmla="*/ 84 w 168"/>
              <a:gd name="T27" fmla="*/ 232 h 232"/>
              <a:gd name="T28" fmla="*/ 153 w 168"/>
              <a:gd name="T29" fmla="*/ 132 h 232"/>
              <a:gd name="T30" fmla="*/ 143 w 168"/>
              <a:gd name="T31" fmla="*/ 65 h 232"/>
              <a:gd name="T32" fmla="*/ 134 w 168"/>
              <a:gd name="T33" fmla="*/ 119 h 232"/>
              <a:gd name="T34" fmla="*/ 93 w 168"/>
              <a:gd name="T35" fmla="*/ 177 h 232"/>
              <a:gd name="T36" fmla="*/ 93 w 168"/>
              <a:gd name="T37" fmla="*/ 134 h 232"/>
              <a:gd name="T38" fmla="*/ 97 w 168"/>
              <a:gd name="T39" fmla="*/ 126 h 232"/>
              <a:gd name="T40" fmla="*/ 102 w 168"/>
              <a:gd name="T41" fmla="*/ 114 h 232"/>
              <a:gd name="T42" fmla="*/ 84 w 168"/>
              <a:gd name="T43" fmla="*/ 96 h 232"/>
              <a:gd name="T44" fmla="*/ 66 w 168"/>
              <a:gd name="T45" fmla="*/ 114 h 232"/>
              <a:gd name="T46" fmla="*/ 71 w 168"/>
              <a:gd name="T47" fmla="*/ 126 h 232"/>
              <a:gd name="T48" fmla="*/ 74 w 168"/>
              <a:gd name="T49" fmla="*/ 134 h 232"/>
              <a:gd name="T50" fmla="*/ 74 w 168"/>
              <a:gd name="T51" fmla="*/ 177 h 232"/>
              <a:gd name="T52" fmla="*/ 34 w 168"/>
              <a:gd name="T53" fmla="*/ 119 h 232"/>
              <a:gd name="T54" fmla="*/ 40 w 168"/>
              <a:gd name="T55" fmla="*/ 83 h 232"/>
              <a:gd name="T56" fmla="*/ 84 w 168"/>
              <a:gd name="T57" fmla="*/ 44 h 232"/>
              <a:gd name="T58" fmla="*/ 127 w 168"/>
              <a:gd name="T59" fmla="*/ 82 h 232"/>
              <a:gd name="T60" fmla="*/ 128 w 168"/>
              <a:gd name="T61" fmla="*/ 83 h 232"/>
              <a:gd name="T62" fmla="*/ 134 w 168"/>
              <a:gd name="T63" fmla="*/ 119 h 2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68" h="231">
                <a:moveTo>
                  <a:pt x="143" y="65"/>
                </a:moveTo>
                <a:cubicBezTo>
                  <a:pt x="113" y="38"/>
                  <a:pt x="113" y="38"/>
                  <a:pt x="113" y="38"/>
                </a:cubicBezTo>
                <a:cubicBezTo>
                  <a:pt x="141" y="38"/>
                  <a:pt x="141" y="38"/>
                  <a:pt x="141" y="38"/>
                </a:cubicBezTo>
                <a:cubicBezTo>
                  <a:pt x="143" y="38"/>
                  <a:pt x="146" y="36"/>
                  <a:pt x="147" y="33"/>
                </a:cubicBezTo>
                <a:cubicBezTo>
                  <a:pt x="154" y="5"/>
                  <a:pt x="154" y="5"/>
                  <a:pt x="154" y="5"/>
                </a:cubicBezTo>
                <a:cubicBezTo>
                  <a:pt x="155" y="0"/>
                  <a:pt x="155" y="0"/>
                  <a:pt x="155" y="0"/>
                </a:cubicBezTo>
                <a:cubicBezTo>
                  <a:pt x="13" y="0"/>
                  <a:pt x="13" y="0"/>
                  <a:pt x="13" y="0"/>
                </a:cubicBezTo>
                <a:cubicBezTo>
                  <a:pt x="14" y="5"/>
                  <a:pt x="14" y="5"/>
                  <a:pt x="14" y="5"/>
                </a:cubicBezTo>
                <a:cubicBezTo>
                  <a:pt x="21" y="33"/>
                  <a:pt x="21" y="33"/>
                  <a:pt x="21" y="33"/>
                </a:cubicBezTo>
                <a:cubicBezTo>
                  <a:pt x="22" y="36"/>
                  <a:pt x="24" y="38"/>
                  <a:pt x="27" y="38"/>
                </a:cubicBezTo>
                <a:cubicBezTo>
                  <a:pt x="55" y="38"/>
                  <a:pt x="55" y="38"/>
                  <a:pt x="55" y="38"/>
                </a:cubicBezTo>
                <a:cubicBezTo>
                  <a:pt x="25" y="65"/>
                  <a:pt x="25" y="65"/>
                  <a:pt x="25" y="65"/>
                </a:cubicBezTo>
                <a:cubicBezTo>
                  <a:pt x="5" y="81"/>
                  <a:pt x="0" y="111"/>
                  <a:pt x="15" y="132"/>
                </a:cubicBezTo>
                <a:cubicBezTo>
                  <a:pt x="84" y="232"/>
                  <a:pt x="84" y="232"/>
                  <a:pt x="84" y="232"/>
                </a:cubicBezTo>
                <a:cubicBezTo>
                  <a:pt x="153" y="132"/>
                  <a:pt x="153" y="132"/>
                  <a:pt x="153" y="132"/>
                </a:cubicBezTo>
                <a:cubicBezTo>
                  <a:pt x="168" y="111"/>
                  <a:pt x="163" y="81"/>
                  <a:pt x="143" y="65"/>
                </a:cubicBezTo>
                <a:close/>
                <a:moveTo>
                  <a:pt x="134" y="119"/>
                </a:moveTo>
                <a:cubicBezTo>
                  <a:pt x="93" y="177"/>
                  <a:pt x="93" y="177"/>
                  <a:pt x="93" y="177"/>
                </a:cubicBezTo>
                <a:cubicBezTo>
                  <a:pt x="93" y="134"/>
                  <a:pt x="93" y="134"/>
                  <a:pt x="93" y="134"/>
                </a:cubicBezTo>
                <a:cubicBezTo>
                  <a:pt x="93" y="131"/>
                  <a:pt x="95" y="128"/>
                  <a:pt x="97" y="126"/>
                </a:cubicBezTo>
                <a:cubicBezTo>
                  <a:pt x="100" y="123"/>
                  <a:pt x="102" y="119"/>
                  <a:pt x="102" y="114"/>
                </a:cubicBezTo>
                <a:cubicBezTo>
                  <a:pt x="102" y="104"/>
                  <a:pt x="94" y="96"/>
                  <a:pt x="84" y="96"/>
                </a:cubicBezTo>
                <a:cubicBezTo>
                  <a:pt x="74" y="96"/>
                  <a:pt x="66" y="104"/>
                  <a:pt x="66" y="114"/>
                </a:cubicBezTo>
                <a:cubicBezTo>
                  <a:pt x="66" y="119"/>
                  <a:pt x="68" y="123"/>
                  <a:pt x="71" y="126"/>
                </a:cubicBezTo>
                <a:cubicBezTo>
                  <a:pt x="73" y="128"/>
                  <a:pt x="74" y="131"/>
                  <a:pt x="74" y="134"/>
                </a:cubicBezTo>
                <a:cubicBezTo>
                  <a:pt x="74" y="177"/>
                  <a:pt x="74" y="177"/>
                  <a:pt x="74" y="177"/>
                </a:cubicBezTo>
                <a:cubicBezTo>
                  <a:pt x="34" y="119"/>
                  <a:pt x="34" y="119"/>
                  <a:pt x="34" y="119"/>
                </a:cubicBezTo>
                <a:cubicBezTo>
                  <a:pt x="26" y="108"/>
                  <a:pt x="29" y="91"/>
                  <a:pt x="40" y="83"/>
                </a:cubicBezTo>
                <a:cubicBezTo>
                  <a:pt x="84" y="44"/>
                  <a:pt x="84" y="44"/>
                  <a:pt x="84" y="44"/>
                </a:cubicBezTo>
                <a:cubicBezTo>
                  <a:pt x="127" y="82"/>
                  <a:pt x="127" y="82"/>
                  <a:pt x="127" y="82"/>
                </a:cubicBezTo>
                <a:cubicBezTo>
                  <a:pt x="128" y="83"/>
                  <a:pt x="128" y="83"/>
                  <a:pt x="128" y="83"/>
                </a:cubicBezTo>
                <a:cubicBezTo>
                  <a:pt x="139" y="91"/>
                  <a:pt x="142" y="108"/>
                  <a:pt x="134" y="1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0" name="i$liḋe-Oval 6">
            <a:extLst>
              <a:ext uri="{FF2B5EF4-FFF2-40B4-BE49-F238E27FC236}">
                <a16:creationId xmlns:a16="http://schemas.microsoft.com/office/drawing/2014/main" xmlns="" id="{0C9D932A-05D6-4B92-99C6-87D3E25D7442}"/>
              </a:ext>
            </a:extLst>
          </p:cNvPr>
          <p:cNvSpPr/>
          <p:nvPr/>
        </p:nvSpPr>
        <p:spPr>
          <a:xfrm>
            <a:off x="6895647" y="1732042"/>
            <a:ext cx="1123570" cy="112357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1" name="i$liḋe-Freeform: Shape 7">
            <a:extLst>
              <a:ext uri="{FF2B5EF4-FFF2-40B4-BE49-F238E27FC236}">
                <a16:creationId xmlns:a16="http://schemas.microsoft.com/office/drawing/2014/main" xmlns="" id="{5C222DFC-326E-495B-9A4E-5B1D5DFE00CA}"/>
              </a:ext>
            </a:extLst>
          </p:cNvPr>
          <p:cNvSpPr/>
          <p:nvPr/>
        </p:nvSpPr>
        <p:spPr bwMode="auto">
          <a:xfrm>
            <a:off x="7162443" y="2020137"/>
            <a:ext cx="589979" cy="547380"/>
          </a:xfrm>
          <a:custGeom>
            <a:gdLst>
              <a:gd name="T0" fmla="*/ 142 w 241"/>
              <a:gd name="T1" fmla="*/ 137 h 224"/>
              <a:gd name="T2" fmla="*/ 150 w 241"/>
              <a:gd name="T3" fmla="*/ 97 h 224"/>
              <a:gd name="T4" fmla="*/ 132 w 241"/>
              <a:gd name="T5" fmla="*/ 115 h 224"/>
              <a:gd name="T6" fmla="*/ 110 w 241"/>
              <a:gd name="T7" fmla="*/ 115 h 224"/>
              <a:gd name="T8" fmla="*/ 110 w 241"/>
              <a:gd name="T9" fmla="*/ 92 h 224"/>
              <a:gd name="T10" fmla="*/ 127 w 241"/>
              <a:gd name="T11" fmla="*/ 74 h 224"/>
              <a:gd name="T12" fmla="*/ 88 w 241"/>
              <a:gd name="T13" fmla="*/ 83 h 224"/>
              <a:gd name="T14" fmla="*/ 78 w 241"/>
              <a:gd name="T15" fmla="*/ 120 h 224"/>
              <a:gd name="T16" fmla="*/ 3 w 241"/>
              <a:gd name="T17" fmla="*/ 195 h 224"/>
              <a:gd name="T18" fmla="*/ 3 w 241"/>
              <a:gd name="T19" fmla="*/ 206 h 224"/>
              <a:gd name="T20" fmla="*/ 19 w 241"/>
              <a:gd name="T21" fmla="*/ 222 h 224"/>
              <a:gd name="T22" fmla="*/ 25 w 241"/>
              <a:gd name="T23" fmla="*/ 224 h 224"/>
              <a:gd name="T24" fmla="*/ 30 w 241"/>
              <a:gd name="T25" fmla="*/ 222 h 224"/>
              <a:gd name="T26" fmla="*/ 105 w 241"/>
              <a:gd name="T27" fmla="*/ 147 h 224"/>
              <a:gd name="T28" fmla="*/ 142 w 241"/>
              <a:gd name="T29" fmla="*/ 137 h 224"/>
              <a:gd name="T30" fmla="*/ 27 w 241"/>
              <a:gd name="T31" fmla="*/ 206 h 224"/>
              <a:gd name="T32" fmla="*/ 19 w 241"/>
              <a:gd name="T33" fmla="*/ 206 h 224"/>
              <a:gd name="T34" fmla="*/ 19 w 241"/>
              <a:gd name="T35" fmla="*/ 198 h 224"/>
              <a:gd name="T36" fmla="*/ 27 w 241"/>
              <a:gd name="T37" fmla="*/ 198 h 224"/>
              <a:gd name="T38" fmla="*/ 27 w 241"/>
              <a:gd name="T39" fmla="*/ 206 h 224"/>
              <a:gd name="T40" fmla="*/ 236 w 241"/>
              <a:gd name="T41" fmla="*/ 0 h 224"/>
              <a:gd name="T42" fmla="*/ 19 w 241"/>
              <a:gd name="T43" fmla="*/ 0 h 224"/>
              <a:gd name="T44" fmla="*/ 14 w 241"/>
              <a:gd name="T45" fmla="*/ 5 h 224"/>
              <a:gd name="T46" fmla="*/ 14 w 241"/>
              <a:gd name="T47" fmla="*/ 171 h 224"/>
              <a:gd name="T48" fmla="*/ 38 w 241"/>
              <a:gd name="T49" fmla="*/ 147 h 224"/>
              <a:gd name="T50" fmla="*/ 38 w 241"/>
              <a:gd name="T51" fmla="*/ 48 h 224"/>
              <a:gd name="T52" fmla="*/ 217 w 241"/>
              <a:gd name="T53" fmla="*/ 48 h 224"/>
              <a:gd name="T54" fmla="*/ 217 w 241"/>
              <a:gd name="T55" fmla="*/ 170 h 224"/>
              <a:gd name="T56" fmla="*/ 95 w 241"/>
              <a:gd name="T57" fmla="*/ 170 h 224"/>
              <a:gd name="T58" fmla="*/ 72 w 241"/>
              <a:gd name="T59" fmla="*/ 193 h 224"/>
              <a:gd name="T60" fmla="*/ 222 w 241"/>
              <a:gd name="T61" fmla="*/ 193 h 224"/>
              <a:gd name="T62" fmla="*/ 241 w 241"/>
              <a:gd name="T63" fmla="*/ 175 h 224"/>
              <a:gd name="T64" fmla="*/ 241 w 241"/>
              <a:gd name="T65" fmla="*/ 5 h 224"/>
              <a:gd name="T66" fmla="*/ 236 w 241"/>
              <a:gd name="T67" fmla="*/ 0 h 224"/>
              <a:gd name="T68" fmla="*/ 47 w 241"/>
              <a:gd name="T69" fmla="*/ 32 h 224"/>
              <a:gd name="T70" fmla="*/ 39 w 241"/>
              <a:gd name="T71" fmla="*/ 24 h 224"/>
              <a:gd name="T72" fmla="*/ 47 w 241"/>
              <a:gd name="T73" fmla="*/ 15 h 224"/>
              <a:gd name="T74" fmla="*/ 55 w 241"/>
              <a:gd name="T75" fmla="*/ 24 h 224"/>
              <a:gd name="T76" fmla="*/ 47 w 241"/>
              <a:gd name="T77" fmla="*/ 32 h 224"/>
              <a:gd name="T78" fmla="*/ 77 w 241"/>
              <a:gd name="T79" fmla="*/ 32 h 224"/>
              <a:gd name="T80" fmla="*/ 69 w 241"/>
              <a:gd name="T81" fmla="*/ 24 h 224"/>
              <a:gd name="T82" fmla="*/ 77 w 241"/>
              <a:gd name="T83" fmla="*/ 15 h 224"/>
              <a:gd name="T84" fmla="*/ 85 w 241"/>
              <a:gd name="T85" fmla="*/ 24 h 224"/>
              <a:gd name="T86" fmla="*/ 77 w 241"/>
              <a:gd name="T87" fmla="*/ 32 h 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241" h="224">
                <a:moveTo>
                  <a:pt x="142" y="137"/>
                </a:moveTo>
                <a:cubicBezTo>
                  <a:pt x="153" y="126"/>
                  <a:pt x="155" y="110"/>
                  <a:pt x="150" y="97"/>
                </a:cubicBezTo>
                <a:cubicBezTo>
                  <a:pt x="132" y="115"/>
                  <a:pt x="132" y="115"/>
                  <a:pt x="132" y="115"/>
                </a:cubicBezTo>
                <a:cubicBezTo>
                  <a:pt x="126" y="121"/>
                  <a:pt x="116" y="121"/>
                  <a:pt x="110" y="115"/>
                </a:cubicBezTo>
                <a:cubicBezTo>
                  <a:pt x="104" y="108"/>
                  <a:pt x="104" y="98"/>
                  <a:pt x="110" y="92"/>
                </a:cubicBezTo>
                <a:cubicBezTo>
                  <a:pt x="127" y="74"/>
                  <a:pt x="127" y="74"/>
                  <a:pt x="127" y="74"/>
                </a:cubicBezTo>
                <a:cubicBezTo>
                  <a:pt x="114" y="70"/>
                  <a:pt x="99" y="73"/>
                  <a:pt x="88" y="83"/>
                </a:cubicBezTo>
                <a:cubicBezTo>
                  <a:pt x="78" y="93"/>
                  <a:pt x="75" y="107"/>
                  <a:pt x="78" y="120"/>
                </a:cubicBezTo>
                <a:cubicBezTo>
                  <a:pt x="3" y="195"/>
                  <a:pt x="3" y="195"/>
                  <a:pt x="3" y="195"/>
                </a:cubicBezTo>
                <a:cubicBezTo>
                  <a:pt x="0" y="198"/>
                  <a:pt x="0" y="203"/>
                  <a:pt x="3" y="206"/>
                </a:cubicBezTo>
                <a:cubicBezTo>
                  <a:pt x="19" y="222"/>
                  <a:pt x="19" y="222"/>
                  <a:pt x="19" y="222"/>
                </a:cubicBezTo>
                <a:cubicBezTo>
                  <a:pt x="21" y="223"/>
                  <a:pt x="23" y="224"/>
                  <a:pt x="25" y="224"/>
                </a:cubicBezTo>
                <a:cubicBezTo>
                  <a:pt x="27" y="224"/>
                  <a:pt x="29" y="223"/>
                  <a:pt x="30" y="222"/>
                </a:cubicBezTo>
                <a:cubicBezTo>
                  <a:pt x="105" y="147"/>
                  <a:pt x="105" y="147"/>
                  <a:pt x="105" y="147"/>
                </a:cubicBezTo>
                <a:cubicBezTo>
                  <a:pt x="118" y="150"/>
                  <a:pt x="132" y="147"/>
                  <a:pt x="142" y="137"/>
                </a:cubicBezTo>
                <a:close/>
                <a:moveTo>
                  <a:pt x="27" y="206"/>
                </a:moveTo>
                <a:cubicBezTo>
                  <a:pt x="25" y="208"/>
                  <a:pt x="21" y="208"/>
                  <a:pt x="19" y="206"/>
                </a:cubicBezTo>
                <a:cubicBezTo>
                  <a:pt x="17" y="204"/>
                  <a:pt x="17" y="200"/>
                  <a:pt x="19" y="198"/>
                </a:cubicBezTo>
                <a:cubicBezTo>
                  <a:pt x="21" y="195"/>
                  <a:pt x="25" y="195"/>
                  <a:pt x="27" y="198"/>
                </a:cubicBezTo>
                <a:cubicBezTo>
                  <a:pt x="30" y="200"/>
                  <a:pt x="30" y="204"/>
                  <a:pt x="27" y="206"/>
                </a:cubicBezTo>
                <a:close/>
                <a:moveTo>
                  <a:pt x="236" y="0"/>
                </a:moveTo>
                <a:cubicBezTo>
                  <a:pt x="19" y="0"/>
                  <a:pt x="19" y="0"/>
                  <a:pt x="19" y="0"/>
                </a:cubicBezTo>
                <a:cubicBezTo>
                  <a:pt x="16" y="0"/>
                  <a:pt x="14" y="2"/>
                  <a:pt x="14" y="5"/>
                </a:cubicBezTo>
                <a:cubicBezTo>
                  <a:pt x="14" y="171"/>
                  <a:pt x="14" y="171"/>
                  <a:pt x="14" y="171"/>
                </a:cubicBezTo>
                <a:cubicBezTo>
                  <a:pt x="38" y="147"/>
                  <a:pt x="38" y="147"/>
                  <a:pt x="38" y="147"/>
                </a:cubicBezTo>
                <a:cubicBezTo>
                  <a:pt x="38" y="48"/>
                  <a:pt x="38" y="48"/>
                  <a:pt x="38" y="48"/>
                </a:cubicBezTo>
                <a:cubicBezTo>
                  <a:pt x="217" y="48"/>
                  <a:pt x="217" y="48"/>
                  <a:pt x="217" y="48"/>
                </a:cubicBezTo>
                <a:cubicBezTo>
                  <a:pt x="217" y="170"/>
                  <a:pt x="217" y="170"/>
                  <a:pt x="217" y="170"/>
                </a:cubicBezTo>
                <a:cubicBezTo>
                  <a:pt x="95" y="170"/>
                  <a:pt x="95" y="170"/>
                  <a:pt x="95" y="170"/>
                </a:cubicBezTo>
                <a:cubicBezTo>
                  <a:pt x="72" y="193"/>
                  <a:pt x="72" y="193"/>
                  <a:pt x="72" y="193"/>
                </a:cubicBezTo>
                <a:cubicBezTo>
                  <a:pt x="222" y="193"/>
                  <a:pt x="222" y="193"/>
                  <a:pt x="222" y="193"/>
                </a:cubicBezTo>
                <a:cubicBezTo>
                  <a:pt x="233" y="193"/>
                  <a:pt x="241" y="185"/>
                  <a:pt x="241" y="175"/>
                </a:cubicBezTo>
                <a:cubicBezTo>
                  <a:pt x="241" y="5"/>
                  <a:pt x="241" y="5"/>
                  <a:pt x="241" y="5"/>
                </a:cubicBezTo>
                <a:cubicBezTo>
                  <a:pt x="241" y="2"/>
                  <a:pt x="239" y="0"/>
                  <a:pt x="236" y="0"/>
                </a:cubicBezTo>
                <a:close/>
                <a:moveTo>
                  <a:pt x="47" y="32"/>
                </a:moveTo>
                <a:cubicBezTo>
                  <a:pt x="42" y="32"/>
                  <a:pt x="39" y="28"/>
                  <a:pt x="39" y="24"/>
                </a:cubicBezTo>
                <a:cubicBezTo>
                  <a:pt x="39" y="19"/>
                  <a:pt x="42" y="15"/>
                  <a:pt x="47" y="15"/>
                </a:cubicBezTo>
                <a:cubicBezTo>
                  <a:pt x="52" y="15"/>
                  <a:pt x="55" y="19"/>
                  <a:pt x="55" y="24"/>
                </a:cubicBezTo>
                <a:cubicBezTo>
                  <a:pt x="55" y="28"/>
                  <a:pt x="52" y="32"/>
                  <a:pt x="47" y="32"/>
                </a:cubicBezTo>
                <a:close/>
                <a:moveTo>
                  <a:pt x="77" y="32"/>
                </a:moveTo>
                <a:cubicBezTo>
                  <a:pt x="72" y="32"/>
                  <a:pt x="69" y="28"/>
                  <a:pt x="69" y="24"/>
                </a:cubicBezTo>
                <a:cubicBezTo>
                  <a:pt x="69" y="19"/>
                  <a:pt x="72" y="15"/>
                  <a:pt x="77" y="15"/>
                </a:cubicBezTo>
                <a:cubicBezTo>
                  <a:pt x="81" y="15"/>
                  <a:pt x="85" y="19"/>
                  <a:pt x="85" y="24"/>
                </a:cubicBezTo>
                <a:cubicBezTo>
                  <a:pt x="85" y="28"/>
                  <a:pt x="81" y="32"/>
                  <a:pt x="77" y="3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2" name="i$liḋe-Oval 8">
            <a:extLst>
              <a:ext uri="{FF2B5EF4-FFF2-40B4-BE49-F238E27FC236}">
                <a16:creationId xmlns:a16="http://schemas.microsoft.com/office/drawing/2014/main" xmlns="" id="{FC4B3D33-C1B4-4FE5-AD81-D72CD50A1AE5}"/>
              </a:ext>
            </a:extLst>
          </p:cNvPr>
          <p:cNvSpPr/>
          <p:nvPr/>
        </p:nvSpPr>
        <p:spPr>
          <a:xfrm>
            <a:off x="4241742" y="1732042"/>
            <a:ext cx="1123570" cy="112357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3" name="i$liḋe-Freeform: Shape 9">
            <a:extLst>
              <a:ext uri="{FF2B5EF4-FFF2-40B4-BE49-F238E27FC236}">
                <a16:creationId xmlns:a16="http://schemas.microsoft.com/office/drawing/2014/main" xmlns="" id="{51D219F3-3C54-4534-9ED0-BA584A835EB6}"/>
              </a:ext>
            </a:extLst>
          </p:cNvPr>
          <p:cNvSpPr/>
          <p:nvPr/>
        </p:nvSpPr>
        <p:spPr bwMode="auto">
          <a:xfrm>
            <a:off x="4524512" y="2054215"/>
            <a:ext cx="558029" cy="479224"/>
          </a:xfrm>
          <a:custGeom>
            <a:gdLst>
              <a:gd name="T0" fmla="*/ 223 w 228"/>
              <a:gd name="T1" fmla="*/ 0 h 196"/>
              <a:gd name="T2" fmla="*/ 210 w 228"/>
              <a:gd name="T3" fmla="*/ 0 h 196"/>
              <a:gd name="T4" fmla="*/ 205 w 228"/>
              <a:gd name="T5" fmla="*/ 5 h 196"/>
              <a:gd name="T6" fmla="*/ 205 w 228"/>
              <a:gd name="T7" fmla="*/ 10 h 196"/>
              <a:gd name="T8" fmla="*/ 20 w 228"/>
              <a:gd name="T9" fmla="*/ 42 h 196"/>
              <a:gd name="T10" fmla="*/ 20 w 228"/>
              <a:gd name="T11" fmla="*/ 40 h 196"/>
              <a:gd name="T12" fmla="*/ 15 w 228"/>
              <a:gd name="T13" fmla="*/ 35 h 196"/>
              <a:gd name="T14" fmla="*/ 5 w 228"/>
              <a:gd name="T15" fmla="*/ 35 h 196"/>
              <a:gd name="T16" fmla="*/ 0 w 228"/>
              <a:gd name="T17" fmla="*/ 40 h 196"/>
              <a:gd name="T18" fmla="*/ 0 w 228"/>
              <a:gd name="T19" fmla="*/ 45 h 196"/>
              <a:gd name="T20" fmla="*/ 0 w 228"/>
              <a:gd name="T21" fmla="*/ 135 h 196"/>
              <a:gd name="T22" fmla="*/ 0 w 228"/>
              <a:gd name="T23" fmla="*/ 140 h 196"/>
              <a:gd name="T24" fmla="*/ 5 w 228"/>
              <a:gd name="T25" fmla="*/ 145 h 196"/>
              <a:gd name="T26" fmla="*/ 15 w 228"/>
              <a:gd name="T27" fmla="*/ 145 h 196"/>
              <a:gd name="T28" fmla="*/ 20 w 228"/>
              <a:gd name="T29" fmla="*/ 140 h 196"/>
              <a:gd name="T30" fmla="*/ 20 w 228"/>
              <a:gd name="T31" fmla="*/ 138 h 196"/>
              <a:gd name="T32" fmla="*/ 70 w 228"/>
              <a:gd name="T33" fmla="*/ 147 h 196"/>
              <a:gd name="T34" fmla="*/ 70 w 228"/>
              <a:gd name="T35" fmla="*/ 148 h 196"/>
              <a:gd name="T36" fmla="*/ 117 w 228"/>
              <a:gd name="T37" fmla="*/ 196 h 196"/>
              <a:gd name="T38" fmla="*/ 162 w 228"/>
              <a:gd name="T39" fmla="*/ 162 h 196"/>
              <a:gd name="T40" fmla="*/ 205 w 228"/>
              <a:gd name="T41" fmla="*/ 170 h 196"/>
              <a:gd name="T42" fmla="*/ 205 w 228"/>
              <a:gd name="T43" fmla="*/ 175 h 196"/>
              <a:gd name="T44" fmla="*/ 210 w 228"/>
              <a:gd name="T45" fmla="*/ 180 h 196"/>
              <a:gd name="T46" fmla="*/ 223 w 228"/>
              <a:gd name="T47" fmla="*/ 180 h 196"/>
              <a:gd name="T48" fmla="*/ 228 w 228"/>
              <a:gd name="T49" fmla="*/ 175 h 196"/>
              <a:gd name="T50" fmla="*/ 228 w 228"/>
              <a:gd name="T51" fmla="*/ 5 h 196"/>
              <a:gd name="T52" fmla="*/ 223 w 228"/>
              <a:gd name="T53" fmla="*/ 0 h 196"/>
              <a:gd name="T54" fmla="*/ 117 w 228"/>
              <a:gd name="T55" fmla="*/ 177 h 196"/>
              <a:gd name="T56" fmla="*/ 89 w 228"/>
              <a:gd name="T57" fmla="*/ 150 h 196"/>
              <a:gd name="T58" fmla="*/ 143 w 228"/>
              <a:gd name="T59" fmla="*/ 159 h 196"/>
              <a:gd name="T60" fmla="*/ 117 w 228"/>
              <a:gd name="T61" fmla="*/ 177 h 196"/>
              <a:gd name="T62" fmla="*/ 199 w 228"/>
              <a:gd name="T63" fmla="*/ 53 h 196"/>
              <a:gd name="T64" fmla="*/ 31 w 228"/>
              <a:gd name="T65" fmla="*/ 76 h 196"/>
              <a:gd name="T66" fmla="*/ 30 w 228"/>
              <a:gd name="T67" fmla="*/ 76 h 196"/>
              <a:gd name="T68" fmla="*/ 23 w 228"/>
              <a:gd name="T69" fmla="*/ 70 h 196"/>
              <a:gd name="T70" fmla="*/ 29 w 228"/>
              <a:gd name="T71" fmla="*/ 62 h 196"/>
              <a:gd name="T72" fmla="*/ 197 w 228"/>
              <a:gd name="T73" fmla="*/ 39 h 196"/>
              <a:gd name="T74" fmla="*/ 205 w 228"/>
              <a:gd name="T75" fmla="*/ 45 h 196"/>
              <a:gd name="T76" fmla="*/ 199 w 228"/>
              <a:gd name="T77" fmla="*/ 53 h 1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228" h="196">
                <a:moveTo>
                  <a:pt x="223" y="0"/>
                </a:moveTo>
                <a:cubicBezTo>
                  <a:pt x="210" y="0"/>
                  <a:pt x="210" y="0"/>
                  <a:pt x="210" y="0"/>
                </a:cubicBezTo>
                <a:cubicBezTo>
                  <a:pt x="207" y="0"/>
                  <a:pt x="205" y="2"/>
                  <a:pt x="205" y="5"/>
                </a:cubicBezTo>
                <a:cubicBezTo>
                  <a:pt x="205" y="10"/>
                  <a:pt x="205" y="10"/>
                  <a:pt x="205" y="10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0"/>
                  <a:pt x="20" y="40"/>
                  <a:pt x="20" y="40"/>
                </a:cubicBezTo>
                <a:cubicBezTo>
                  <a:pt x="20" y="37"/>
                  <a:pt x="18" y="35"/>
                  <a:pt x="15" y="35"/>
                </a:cubicBezTo>
                <a:cubicBezTo>
                  <a:pt x="5" y="35"/>
                  <a:pt x="5" y="35"/>
                  <a:pt x="5" y="35"/>
                </a:cubicBezTo>
                <a:cubicBezTo>
                  <a:pt x="2" y="35"/>
                  <a:pt x="0" y="37"/>
                  <a:pt x="0" y="40"/>
                </a:cubicBezTo>
                <a:cubicBezTo>
                  <a:pt x="0" y="45"/>
                  <a:pt x="0" y="45"/>
                  <a:pt x="0" y="45"/>
                </a:cubicBezTo>
                <a:cubicBezTo>
                  <a:pt x="0" y="135"/>
                  <a:pt x="0" y="135"/>
                  <a:pt x="0" y="135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43"/>
                  <a:pt x="2" y="145"/>
                  <a:pt x="5" y="145"/>
                </a:cubicBezTo>
                <a:cubicBezTo>
                  <a:pt x="15" y="145"/>
                  <a:pt x="15" y="145"/>
                  <a:pt x="15" y="145"/>
                </a:cubicBezTo>
                <a:cubicBezTo>
                  <a:pt x="18" y="145"/>
                  <a:pt x="20" y="143"/>
                  <a:pt x="20" y="140"/>
                </a:cubicBezTo>
                <a:cubicBezTo>
                  <a:pt x="20" y="138"/>
                  <a:pt x="20" y="138"/>
                  <a:pt x="20" y="138"/>
                </a:cubicBezTo>
                <a:cubicBezTo>
                  <a:pt x="70" y="147"/>
                  <a:pt x="70" y="147"/>
                  <a:pt x="70" y="147"/>
                </a:cubicBezTo>
                <a:cubicBezTo>
                  <a:pt x="70" y="147"/>
                  <a:pt x="70" y="148"/>
                  <a:pt x="70" y="148"/>
                </a:cubicBezTo>
                <a:cubicBezTo>
                  <a:pt x="70" y="175"/>
                  <a:pt x="91" y="196"/>
                  <a:pt x="117" y="196"/>
                </a:cubicBezTo>
                <a:cubicBezTo>
                  <a:pt x="138" y="196"/>
                  <a:pt x="156" y="182"/>
                  <a:pt x="162" y="162"/>
                </a:cubicBezTo>
                <a:cubicBezTo>
                  <a:pt x="205" y="170"/>
                  <a:pt x="205" y="170"/>
                  <a:pt x="205" y="170"/>
                </a:cubicBezTo>
                <a:cubicBezTo>
                  <a:pt x="205" y="175"/>
                  <a:pt x="205" y="175"/>
                  <a:pt x="205" y="175"/>
                </a:cubicBezTo>
                <a:cubicBezTo>
                  <a:pt x="205" y="178"/>
                  <a:pt x="207" y="180"/>
                  <a:pt x="210" y="180"/>
                </a:cubicBezTo>
                <a:cubicBezTo>
                  <a:pt x="223" y="180"/>
                  <a:pt x="223" y="180"/>
                  <a:pt x="223" y="180"/>
                </a:cubicBezTo>
                <a:cubicBezTo>
                  <a:pt x="226" y="180"/>
                  <a:pt x="228" y="178"/>
                  <a:pt x="228" y="175"/>
                </a:cubicBezTo>
                <a:cubicBezTo>
                  <a:pt x="228" y="5"/>
                  <a:pt x="228" y="5"/>
                  <a:pt x="228" y="5"/>
                </a:cubicBezTo>
                <a:cubicBezTo>
                  <a:pt x="228" y="2"/>
                  <a:pt x="226" y="0"/>
                  <a:pt x="223" y="0"/>
                </a:cubicBezTo>
                <a:moveTo>
                  <a:pt x="117" y="177"/>
                </a:moveTo>
                <a:cubicBezTo>
                  <a:pt x="102" y="177"/>
                  <a:pt x="90" y="165"/>
                  <a:pt x="89" y="150"/>
                </a:cubicBezTo>
                <a:cubicBezTo>
                  <a:pt x="143" y="159"/>
                  <a:pt x="143" y="159"/>
                  <a:pt x="143" y="159"/>
                </a:cubicBezTo>
                <a:cubicBezTo>
                  <a:pt x="139" y="170"/>
                  <a:pt x="129" y="177"/>
                  <a:pt x="117" y="177"/>
                </a:cubicBezTo>
                <a:moveTo>
                  <a:pt x="199" y="53"/>
                </a:moveTo>
                <a:cubicBezTo>
                  <a:pt x="31" y="76"/>
                  <a:pt x="31" y="76"/>
                  <a:pt x="31" y="76"/>
                </a:cubicBezTo>
                <a:cubicBezTo>
                  <a:pt x="30" y="76"/>
                  <a:pt x="30" y="76"/>
                  <a:pt x="30" y="76"/>
                </a:cubicBezTo>
                <a:cubicBezTo>
                  <a:pt x="26" y="76"/>
                  <a:pt x="23" y="73"/>
                  <a:pt x="23" y="70"/>
                </a:cubicBezTo>
                <a:cubicBezTo>
                  <a:pt x="22" y="66"/>
                  <a:pt x="25" y="62"/>
                  <a:pt x="29" y="62"/>
                </a:cubicBezTo>
                <a:cubicBezTo>
                  <a:pt x="197" y="39"/>
                  <a:pt x="197" y="39"/>
                  <a:pt x="197" y="39"/>
                </a:cubicBezTo>
                <a:cubicBezTo>
                  <a:pt x="201" y="38"/>
                  <a:pt x="204" y="41"/>
                  <a:pt x="205" y="45"/>
                </a:cubicBezTo>
                <a:cubicBezTo>
                  <a:pt x="205" y="49"/>
                  <a:pt x="203" y="52"/>
                  <a:pt x="199" y="53"/>
                </a:cubicBezTo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4" name="i$liḋe-Oval 10">
            <a:extLst>
              <a:ext uri="{FF2B5EF4-FFF2-40B4-BE49-F238E27FC236}">
                <a16:creationId xmlns:a16="http://schemas.microsoft.com/office/drawing/2014/main" xmlns="" id="{3D1C6954-2EA0-41D2-92BF-763AF0C817B2}"/>
              </a:ext>
            </a:extLst>
          </p:cNvPr>
          <p:cNvSpPr/>
          <p:nvPr/>
        </p:nvSpPr>
        <p:spPr>
          <a:xfrm>
            <a:off x="1335199" y="1750957"/>
            <a:ext cx="1123570" cy="1123570"/>
          </a:xfrm>
          <a:prstGeom prst="ellipse">
            <a:avLst/>
          </a:prstGeom>
          <a:solidFill>
            <a:srgbClr val="3A41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5" name="i$liḋe-Freeform: Shape 11">
            <a:extLst>
              <a:ext uri="{FF2B5EF4-FFF2-40B4-BE49-F238E27FC236}">
                <a16:creationId xmlns:a16="http://schemas.microsoft.com/office/drawing/2014/main" xmlns="" id="{659EA1C2-5F67-404C-B35C-C01BD7EC24FD}"/>
              </a:ext>
            </a:extLst>
          </p:cNvPr>
          <p:cNvSpPr/>
          <p:nvPr/>
        </p:nvSpPr>
        <p:spPr bwMode="auto">
          <a:xfrm>
            <a:off x="1603061" y="1980481"/>
            <a:ext cx="587847" cy="664522"/>
          </a:xfrm>
          <a:custGeom>
            <a:gdLst>
              <a:gd name="T0" fmla="*/ 62 w 240"/>
              <a:gd name="T1" fmla="*/ 49 h 272"/>
              <a:gd name="T2" fmla="*/ 35 w 240"/>
              <a:gd name="T3" fmla="*/ 35 h 272"/>
              <a:gd name="T4" fmla="*/ 49 w 240"/>
              <a:gd name="T5" fmla="*/ 62 h 272"/>
              <a:gd name="T6" fmla="*/ 62 w 240"/>
              <a:gd name="T7" fmla="*/ 62 h 272"/>
              <a:gd name="T8" fmla="*/ 9 w 240"/>
              <a:gd name="T9" fmla="*/ 111 h 272"/>
              <a:gd name="T10" fmla="*/ 9 w 240"/>
              <a:gd name="T11" fmla="*/ 130 h 272"/>
              <a:gd name="T12" fmla="*/ 38 w 240"/>
              <a:gd name="T13" fmla="*/ 120 h 272"/>
              <a:gd name="T14" fmla="*/ 120 w 240"/>
              <a:gd name="T15" fmla="*/ 38 h 272"/>
              <a:gd name="T16" fmla="*/ 129 w 240"/>
              <a:gd name="T17" fmla="*/ 10 h 272"/>
              <a:gd name="T18" fmla="*/ 111 w 240"/>
              <a:gd name="T19" fmla="*/ 10 h 272"/>
              <a:gd name="T20" fmla="*/ 120 w 240"/>
              <a:gd name="T21" fmla="*/ 38 h 272"/>
              <a:gd name="T22" fmla="*/ 107 w 240"/>
              <a:gd name="T23" fmla="*/ 272 h 272"/>
              <a:gd name="T24" fmla="*/ 153 w 240"/>
              <a:gd name="T25" fmla="*/ 253 h 272"/>
              <a:gd name="T26" fmla="*/ 87 w 240"/>
              <a:gd name="T27" fmla="*/ 244 h 272"/>
              <a:gd name="T28" fmla="*/ 205 w 240"/>
              <a:gd name="T29" fmla="*/ 35 h 272"/>
              <a:gd name="T30" fmla="*/ 178 w 240"/>
              <a:gd name="T31" fmla="*/ 49 h 272"/>
              <a:gd name="T32" fmla="*/ 185 w 240"/>
              <a:gd name="T33" fmla="*/ 65 h 272"/>
              <a:gd name="T34" fmla="*/ 205 w 240"/>
              <a:gd name="T35" fmla="*/ 49 h 272"/>
              <a:gd name="T36" fmla="*/ 120 w 240"/>
              <a:gd name="T37" fmla="*/ 49 h 272"/>
              <a:gd name="T38" fmla="*/ 61 w 240"/>
              <a:gd name="T39" fmla="*/ 156 h 272"/>
              <a:gd name="T40" fmla="*/ 78 w 240"/>
              <a:gd name="T41" fmla="*/ 186 h 272"/>
              <a:gd name="T42" fmla="*/ 75 w 240"/>
              <a:gd name="T43" fmla="*/ 199 h 272"/>
              <a:gd name="T44" fmla="*/ 69 w 240"/>
              <a:gd name="T45" fmla="*/ 229 h 272"/>
              <a:gd name="T46" fmla="*/ 166 w 240"/>
              <a:gd name="T47" fmla="*/ 235 h 272"/>
              <a:gd name="T48" fmla="*/ 171 w 240"/>
              <a:gd name="T49" fmla="*/ 204 h 272"/>
              <a:gd name="T50" fmla="*/ 162 w 240"/>
              <a:gd name="T51" fmla="*/ 199 h 272"/>
              <a:gd name="T52" fmla="*/ 178 w 240"/>
              <a:gd name="T53" fmla="*/ 158 h 272"/>
              <a:gd name="T54" fmla="*/ 120 w 240"/>
              <a:gd name="T55" fmla="*/ 49 h 272"/>
              <a:gd name="T56" fmla="*/ 117 w 240"/>
              <a:gd name="T57" fmla="*/ 136 h 272"/>
              <a:gd name="T58" fmla="*/ 120 w 240"/>
              <a:gd name="T59" fmla="*/ 170 h 272"/>
              <a:gd name="T60" fmla="*/ 143 w 240"/>
              <a:gd name="T61" fmla="*/ 186 h 272"/>
              <a:gd name="T62" fmla="*/ 127 w 240"/>
              <a:gd name="T63" fmla="*/ 199 h 272"/>
              <a:gd name="T64" fmla="*/ 141 w 240"/>
              <a:gd name="T65" fmla="*/ 136 h 272"/>
              <a:gd name="T66" fmla="*/ 141 w 240"/>
              <a:gd name="T67" fmla="*/ 107 h 272"/>
              <a:gd name="T68" fmla="*/ 125 w 240"/>
              <a:gd name="T69" fmla="*/ 127 h 272"/>
              <a:gd name="T70" fmla="*/ 111 w 240"/>
              <a:gd name="T71" fmla="*/ 111 h 272"/>
              <a:gd name="T72" fmla="*/ 85 w 240"/>
              <a:gd name="T73" fmla="*/ 122 h 272"/>
              <a:gd name="T74" fmla="*/ 107 w 240"/>
              <a:gd name="T75" fmla="*/ 136 h 272"/>
              <a:gd name="T76" fmla="*/ 97 w 240"/>
              <a:gd name="T77" fmla="*/ 199 h 272"/>
              <a:gd name="T78" fmla="*/ 78 w 240"/>
              <a:gd name="T79" fmla="*/ 147 h 272"/>
              <a:gd name="T80" fmla="*/ 77 w 240"/>
              <a:gd name="T81" fmla="*/ 146 h 272"/>
              <a:gd name="T82" fmla="*/ 120 w 240"/>
              <a:gd name="T83" fmla="*/ 68 h 272"/>
              <a:gd name="T84" fmla="*/ 162 w 240"/>
              <a:gd name="T85" fmla="*/ 147 h 272"/>
              <a:gd name="T86" fmla="*/ 138 w 240"/>
              <a:gd name="T87" fmla="*/ 117 h 272"/>
              <a:gd name="T88" fmla="*/ 147 w 240"/>
              <a:gd name="T89" fmla="*/ 122 h 272"/>
              <a:gd name="T90" fmla="*/ 135 w 240"/>
              <a:gd name="T91" fmla="*/ 127 h 272"/>
              <a:gd name="T92" fmla="*/ 100 w 240"/>
              <a:gd name="T93" fmla="*/ 127 h 272"/>
              <a:gd name="T94" fmla="*/ 100 w 240"/>
              <a:gd name="T95" fmla="*/ 116 h 272"/>
              <a:gd name="T96" fmla="*/ 107 w 240"/>
              <a:gd name="T97" fmla="*/ 127 h 272"/>
              <a:gd name="T98" fmla="*/ 212 w 240"/>
              <a:gd name="T99" fmla="*/ 111 h 272"/>
              <a:gd name="T100" fmla="*/ 212 w 240"/>
              <a:gd name="T101" fmla="*/ 130 h 272"/>
              <a:gd name="T102" fmla="*/ 240 w 240"/>
              <a:gd name="T103" fmla="*/ 120 h 2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240" h="272">
                <a:moveTo>
                  <a:pt x="62" y="62"/>
                </a:moveTo>
                <a:cubicBezTo>
                  <a:pt x="66" y="58"/>
                  <a:pt x="66" y="52"/>
                  <a:pt x="62" y="49"/>
                </a:cubicBezTo>
                <a:cubicBezTo>
                  <a:pt x="49" y="35"/>
                  <a:pt x="49" y="35"/>
                  <a:pt x="49" y="35"/>
                </a:cubicBezTo>
                <a:cubicBezTo>
                  <a:pt x="45" y="32"/>
                  <a:pt x="39" y="32"/>
                  <a:pt x="35" y="35"/>
                </a:cubicBezTo>
                <a:cubicBezTo>
                  <a:pt x="32" y="39"/>
                  <a:pt x="32" y="45"/>
                  <a:pt x="35" y="49"/>
                </a:cubicBezTo>
                <a:cubicBezTo>
                  <a:pt x="49" y="62"/>
                  <a:pt x="49" y="62"/>
                  <a:pt x="49" y="62"/>
                </a:cubicBezTo>
                <a:cubicBezTo>
                  <a:pt x="50" y="64"/>
                  <a:pt x="53" y="65"/>
                  <a:pt x="55" y="65"/>
                </a:cubicBezTo>
                <a:cubicBezTo>
                  <a:pt x="58" y="65"/>
                  <a:pt x="60" y="64"/>
                  <a:pt x="62" y="62"/>
                </a:cubicBezTo>
                <a:moveTo>
                  <a:pt x="28" y="111"/>
                </a:moveTo>
                <a:cubicBezTo>
                  <a:pt x="9" y="111"/>
                  <a:pt x="9" y="111"/>
                  <a:pt x="9" y="111"/>
                </a:cubicBezTo>
                <a:cubicBezTo>
                  <a:pt x="4" y="111"/>
                  <a:pt x="0" y="115"/>
                  <a:pt x="0" y="120"/>
                </a:cubicBezTo>
                <a:cubicBezTo>
                  <a:pt x="0" y="125"/>
                  <a:pt x="4" y="130"/>
                  <a:pt x="9" y="130"/>
                </a:cubicBezTo>
                <a:cubicBezTo>
                  <a:pt x="28" y="130"/>
                  <a:pt x="28" y="130"/>
                  <a:pt x="28" y="130"/>
                </a:cubicBezTo>
                <a:cubicBezTo>
                  <a:pt x="34" y="130"/>
                  <a:pt x="38" y="125"/>
                  <a:pt x="38" y="120"/>
                </a:cubicBezTo>
                <a:cubicBezTo>
                  <a:pt x="38" y="115"/>
                  <a:pt x="34" y="111"/>
                  <a:pt x="28" y="111"/>
                </a:cubicBezTo>
                <a:moveTo>
                  <a:pt x="120" y="38"/>
                </a:moveTo>
                <a:cubicBezTo>
                  <a:pt x="125" y="38"/>
                  <a:pt x="129" y="34"/>
                  <a:pt x="129" y="29"/>
                </a:cubicBezTo>
                <a:cubicBezTo>
                  <a:pt x="129" y="10"/>
                  <a:pt x="129" y="10"/>
                  <a:pt x="129" y="10"/>
                </a:cubicBezTo>
                <a:cubicBezTo>
                  <a:pt x="129" y="4"/>
                  <a:pt x="125" y="0"/>
                  <a:pt x="120" y="0"/>
                </a:cubicBezTo>
                <a:cubicBezTo>
                  <a:pt x="115" y="0"/>
                  <a:pt x="111" y="4"/>
                  <a:pt x="111" y="10"/>
                </a:cubicBezTo>
                <a:cubicBezTo>
                  <a:pt x="111" y="29"/>
                  <a:pt x="111" y="29"/>
                  <a:pt x="111" y="29"/>
                </a:cubicBezTo>
                <a:cubicBezTo>
                  <a:pt x="111" y="34"/>
                  <a:pt x="115" y="38"/>
                  <a:pt x="120" y="38"/>
                </a:cubicBezTo>
                <a:moveTo>
                  <a:pt x="87" y="253"/>
                </a:moveTo>
                <a:cubicBezTo>
                  <a:pt x="87" y="264"/>
                  <a:pt x="96" y="272"/>
                  <a:pt x="107" y="272"/>
                </a:cubicBezTo>
                <a:cubicBezTo>
                  <a:pt x="133" y="272"/>
                  <a:pt x="133" y="272"/>
                  <a:pt x="133" y="272"/>
                </a:cubicBezTo>
                <a:cubicBezTo>
                  <a:pt x="144" y="272"/>
                  <a:pt x="153" y="264"/>
                  <a:pt x="153" y="253"/>
                </a:cubicBezTo>
                <a:cubicBezTo>
                  <a:pt x="153" y="244"/>
                  <a:pt x="153" y="244"/>
                  <a:pt x="153" y="244"/>
                </a:cubicBezTo>
                <a:cubicBezTo>
                  <a:pt x="87" y="244"/>
                  <a:pt x="87" y="244"/>
                  <a:pt x="87" y="244"/>
                </a:cubicBezTo>
                <a:cubicBezTo>
                  <a:pt x="87" y="253"/>
                  <a:pt x="87" y="253"/>
                  <a:pt x="87" y="253"/>
                </a:cubicBezTo>
                <a:close/>
                <a:moveTo>
                  <a:pt x="205" y="35"/>
                </a:moveTo>
                <a:cubicBezTo>
                  <a:pt x="201" y="32"/>
                  <a:pt x="195" y="32"/>
                  <a:pt x="192" y="35"/>
                </a:cubicBezTo>
                <a:cubicBezTo>
                  <a:pt x="178" y="49"/>
                  <a:pt x="178" y="49"/>
                  <a:pt x="178" y="49"/>
                </a:cubicBezTo>
                <a:cubicBezTo>
                  <a:pt x="174" y="52"/>
                  <a:pt x="174" y="58"/>
                  <a:pt x="178" y="62"/>
                </a:cubicBezTo>
                <a:cubicBezTo>
                  <a:pt x="180" y="64"/>
                  <a:pt x="182" y="65"/>
                  <a:pt x="185" y="65"/>
                </a:cubicBezTo>
                <a:cubicBezTo>
                  <a:pt x="187" y="65"/>
                  <a:pt x="190" y="64"/>
                  <a:pt x="192" y="62"/>
                </a:cubicBezTo>
                <a:cubicBezTo>
                  <a:pt x="205" y="49"/>
                  <a:pt x="205" y="49"/>
                  <a:pt x="205" y="49"/>
                </a:cubicBezTo>
                <a:cubicBezTo>
                  <a:pt x="209" y="45"/>
                  <a:pt x="209" y="39"/>
                  <a:pt x="205" y="35"/>
                </a:cubicBezTo>
                <a:moveTo>
                  <a:pt x="120" y="49"/>
                </a:moveTo>
                <a:cubicBezTo>
                  <a:pt x="81" y="49"/>
                  <a:pt x="50" y="80"/>
                  <a:pt x="50" y="118"/>
                </a:cubicBezTo>
                <a:cubicBezTo>
                  <a:pt x="50" y="132"/>
                  <a:pt x="54" y="145"/>
                  <a:pt x="61" y="156"/>
                </a:cubicBezTo>
                <a:cubicBezTo>
                  <a:pt x="62" y="157"/>
                  <a:pt x="62" y="158"/>
                  <a:pt x="62" y="158"/>
                </a:cubicBezTo>
                <a:cubicBezTo>
                  <a:pt x="75" y="176"/>
                  <a:pt x="78" y="182"/>
                  <a:pt x="78" y="186"/>
                </a:cubicBezTo>
                <a:cubicBezTo>
                  <a:pt x="78" y="199"/>
                  <a:pt x="78" y="199"/>
                  <a:pt x="78" y="199"/>
                </a:cubicBezTo>
                <a:cubicBezTo>
                  <a:pt x="75" y="199"/>
                  <a:pt x="75" y="199"/>
                  <a:pt x="75" y="199"/>
                </a:cubicBezTo>
                <a:cubicBezTo>
                  <a:pt x="71" y="199"/>
                  <a:pt x="69" y="200"/>
                  <a:pt x="69" y="204"/>
                </a:cubicBezTo>
                <a:cubicBezTo>
                  <a:pt x="69" y="229"/>
                  <a:pt x="69" y="229"/>
                  <a:pt x="69" y="229"/>
                </a:cubicBezTo>
                <a:cubicBezTo>
                  <a:pt x="69" y="233"/>
                  <a:pt x="71" y="235"/>
                  <a:pt x="75" y="235"/>
                </a:cubicBezTo>
                <a:cubicBezTo>
                  <a:pt x="166" y="235"/>
                  <a:pt x="166" y="235"/>
                  <a:pt x="166" y="235"/>
                </a:cubicBezTo>
                <a:cubicBezTo>
                  <a:pt x="169" y="235"/>
                  <a:pt x="171" y="233"/>
                  <a:pt x="171" y="229"/>
                </a:cubicBezTo>
                <a:cubicBezTo>
                  <a:pt x="171" y="204"/>
                  <a:pt x="171" y="204"/>
                  <a:pt x="171" y="204"/>
                </a:cubicBezTo>
                <a:cubicBezTo>
                  <a:pt x="171" y="200"/>
                  <a:pt x="169" y="199"/>
                  <a:pt x="166" y="199"/>
                </a:cubicBezTo>
                <a:cubicBezTo>
                  <a:pt x="162" y="199"/>
                  <a:pt x="162" y="199"/>
                  <a:pt x="162" y="199"/>
                </a:cubicBezTo>
                <a:cubicBezTo>
                  <a:pt x="162" y="186"/>
                  <a:pt x="162" y="186"/>
                  <a:pt x="162" y="186"/>
                </a:cubicBezTo>
                <a:cubicBezTo>
                  <a:pt x="162" y="183"/>
                  <a:pt x="163" y="178"/>
                  <a:pt x="178" y="158"/>
                </a:cubicBezTo>
                <a:cubicBezTo>
                  <a:pt x="186" y="146"/>
                  <a:pt x="190" y="133"/>
                  <a:pt x="190" y="118"/>
                </a:cubicBezTo>
                <a:cubicBezTo>
                  <a:pt x="190" y="80"/>
                  <a:pt x="159" y="49"/>
                  <a:pt x="120" y="49"/>
                </a:cubicBezTo>
                <a:moveTo>
                  <a:pt x="120" y="170"/>
                </a:moveTo>
                <a:cubicBezTo>
                  <a:pt x="117" y="136"/>
                  <a:pt x="117" y="136"/>
                  <a:pt x="117" y="136"/>
                </a:cubicBezTo>
                <a:cubicBezTo>
                  <a:pt x="124" y="136"/>
                  <a:pt x="124" y="136"/>
                  <a:pt x="124" y="136"/>
                </a:cubicBezTo>
                <a:lnTo>
                  <a:pt x="120" y="170"/>
                </a:lnTo>
                <a:close/>
                <a:moveTo>
                  <a:pt x="162" y="147"/>
                </a:moveTo>
                <a:cubicBezTo>
                  <a:pt x="147" y="168"/>
                  <a:pt x="143" y="176"/>
                  <a:pt x="143" y="186"/>
                </a:cubicBezTo>
                <a:cubicBezTo>
                  <a:pt x="143" y="199"/>
                  <a:pt x="143" y="199"/>
                  <a:pt x="143" y="199"/>
                </a:cubicBezTo>
                <a:cubicBezTo>
                  <a:pt x="127" y="199"/>
                  <a:pt x="127" y="199"/>
                  <a:pt x="127" y="199"/>
                </a:cubicBezTo>
                <a:cubicBezTo>
                  <a:pt x="134" y="136"/>
                  <a:pt x="134" y="136"/>
                  <a:pt x="134" y="136"/>
                </a:cubicBezTo>
                <a:cubicBezTo>
                  <a:pt x="141" y="136"/>
                  <a:pt x="141" y="136"/>
                  <a:pt x="141" y="136"/>
                </a:cubicBezTo>
                <a:cubicBezTo>
                  <a:pt x="149" y="136"/>
                  <a:pt x="156" y="130"/>
                  <a:pt x="156" y="122"/>
                </a:cubicBezTo>
                <a:cubicBezTo>
                  <a:pt x="156" y="113"/>
                  <a:pt x="149" y="107"/>
                  <a:pt x="141" y="107"/>
                </a:cubicBezTo>
                <a:cubicBezTo>
                  <a:pt x="137" y="107"/>
                  <a:pt x="134" y="108"/>
                  <a:pt x="131" y="111"/>
                </a:cubicBezTo>
                <a:cubicBezTo>
                  <a:pt x="127" y="115"/>
                  <a:pt x="125" y="122"/>
                  <a:pt x="125" y="127"/>
                </a:cubicBezTo>
                <a:cubicBezTo>
                  <a:pt x="116" y="127"/>
                  <a:pt x="116" y="127"/>
                  <a:pt x="116" y="127"/>
                </a:cubicBezTo>
                <a:cubicBezTo>
                  <a:pt x="116" y="122"/>
                  <a:pt x="115" y="116"/>
                  <a:pt x="111" y="111"/>
                </a:cubicBezTo>
                <a:cubicBezTo>
                  <a:pt x="108" y="108"/>
                  <a:pt x="104" y="107"/>
                  <a:pt x="100" y="107"/>
                </a:cubicBezTo>
                <a:cubicBezTo>
                  <a:pt x="92" y="107"/>
                  <a:pt x="85" y="113"/>
                  <a:pt x="85" y="122"/>
                </a:cubicBezTo>
                <a:cubicBezTo>
                  <a:pt x="85" y="130"/>
                  <a:pt x="92" y="136"/>
                  <a:pt x="100" y="136"/>
                </a:cubicBezTo>
                <a:cubicBezTo>
                  <a:pt x="107" y="136"/>
                  <a:pt x="107" y="136"/>
                  <a:pt x="107" y="136"/>
                </a:cubicBezTo>
                <a:cubicBezTo>
                  <a:pt x="114" y="199"/>
                  <a:pt x="114" y="199"/>
                  <a:pt x="114" y="199"/>
                </a:cubicBezTo>
                <a:cubicBezTo>
                  <a:pt x="97" y="199"/>
                  <a:pt x="97" y="199"/>
                  <a:pt x="97" y="199"/>
                </a:cubicBezTo>
                <a:cubicBezTo>
                  <a:pt x="97" y="186"/>
                  <a:pt x="97" y="186"/>
                  <a:pt x="97" y="186"/>
                </a:cubicBezTo>
                <a:cubicBezTo>
                  <a:pt x="97" y="177"/>
                  <a:pt x="93" y="168"/>
                  <a:pt x="78" y="147"/>
                </a:cubicBezTo>
                <a:cubicBezTo>
                  <a:pt x="78" y="147"/>
                  <a:pt x="78" y="147"/>
                  <a:pt x="78" y="147"/>
                </a:cubicBezTo>
                <a:cubicBezTo>
                  <a:pt x="77" y="146"/>
                  <a:pt x="77" y="146"/>
                  <a:pt x="77" y="146"/>
                </a:cubicBezTo>
                <a:cubicBezTo>
                  <a:pt x="71" y="138"/>
                  <a:pt x="68" y="128"/>
                  <a:pt x="68" y="118"/>
                </a:cubicBezTo>
                <a:cubicBezTo>
                  <a:pt x="68" y="91"/>
                  <a:pt x="92" y="68"/>
                  <a:pt x="120" y="68"/>
                </a:cubicBezTo>
                <a:cubicBezTo>
                  <a:pt x="148" y="68"/>
                  <a:pt x="172" y="91"/>
                  <a:pt x="172" y="118"/>
                </a:cubicBezTo>
                <a:cubicBezTo>
                  <a:pt x="172" y="129"/>
                  <a:pt x="168" y="139"/>
                  <a:pt x="162" y="147"/>
                </a:cubicBezTo>
                <a:moveTo>
                  <a:pt x="135" y="127"/>
                </a:moveTo>
                <a:cubicBezTo>
                  <a:pt x="135" y="124"/>
                  <a:pt x="136" y="119"/>
                  <a:pt x="138" y="117"/>
                </a:cubicBezTo>
                <a:cubicBezTo>
                  <a:pt x="139" y="116"/>
                  <a:pt x="140" y="116"/>
                  <a:pt x="141" y="116"/>
                </a:cubicBezTo>
                <a:cubicBezTo>
                  <a:pt x="144" y="116"/>
                  <a:pt x="147" y="119"/>
                  <a:pt x="147" y="122"/>
                </a:cubicBezTo>
                <a:cubicBezTo>
                  <a:pt x="147" y="125"/>
                  <a:pt x="144" y="127"/>
                  <a:pt x="141" y="127"/>
                </a:cubicBezTo>
                <a:cubicBezTo>
                  <a:pt x="135" y="127"/>
                  <a:pt x="135" y="127"/>
                  <a:pt x="135" y="127"/>
                </a:cubicBezTo>
                <a:close/>
                <a:moveTo>
                  <a:pt x="107" y="127"/>
                </a:moveTo>
                <a:cubicBezTo>
                  <a:pt x="100" y="127"/>
                  <a:pt x="100" y="127"/>
                  <a:pt x="100" y="127"/>
                </a:cubicBezTo>
                <a:cubicBezTo>
                  <a:pt x="97" y="127"/>
                  <a:pt x="94" y="125"/>
                  <a:pt x="94" y="122"/>
                </a:cubicBezTo>
                <a:cubicBezTo>
                  <a:pt x="94" y="119"/>
                  <a:pt x="97" y="116"/>
                  <a:pt x="100" y="116"/>
                </a:cubicBezTo>
                <a:cubicBezTo>
                  <a:pt x="102" y="116"/>
                  <a:pt x="103" y="117"/>
                  <a:pt x="104" y="118"/>
                </a:cubicBezTo>
                <a:cubicBezTo>
                  <a:pt x="106" y="120"/>
                  <a:pt x="107" y="124"/>
                  <a:pt x="107" y="127"/>
                </a:cubicBezTo>
                <a:moveTo>
                  <a:pt x="231" y="111"/>
                </a:moveTo>
                <a:cubicBezTo>
                  <a:pt x="212" y="111"/>
                  <a:pt x="212" y="111"/>
                  <a:pt x="212" y="111"/>
                </a:cubicBezTo>
                <a:cubicBezTo>
                  <a:pt x="206" y="111"/>
                  <a:pt x="202" y="115"/>
                  <a:pt x="202" y="120"/>
                </a:cubicBezTo>
                <a:cubicBezTo>
                  <a:pt x="202" y="125"/>
                  <a:pt x="206" y="130"/>
                  <a:pt x="212" y="130"/>
                </a:cubicBezTo>
                <a:cubicBezTo>
                  <a:pt x="231" y="130"/>
                  <a:pt x="231" y="130"/>
                  <a:pt x="231" y="130"/>
                </a:cubicBezTo>
                <a:cubicBezTo>
                  <a:pt x="236" y="130"/>
                  <a:pt x="240" y="125"/>
                  <a:pt x="240" y="120"/>
                </a:cubicBezTo>
                <a:cubicBezTo>
                  <a:pt x="240" y="115"/>
                  <a:pt x="236" y="111"/>
                  <a:pt x="231" y="111"/>
                </a:cubicBezTo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5" name="i$liḋe-TextBox 35">
            <a:extLst>
              <a:ext uri="{FF2B5EF4-FFF2-40B4-BE49-F238E27FC236}">
                <a16:creationId xmlns:a16="http://schemas.microsoft.com/office/drawing/2014/main" xmlns="" id="{90FCD3EC-CBF1-4C12-B8A4-FD775FD141D5}"/>
              </a:ext>
            </a:extLst>
          </p:cNvPr>
          <p:cNvSpPr txBox="1"/>
          <p:nvPr/>
        </p:nvSpPr>
        <p:spPr bwMode="auto">
          <a:xfrm>
            <a:off x="688975" y="3208477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rmAutofit lnSpcReduction="10000"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zh-CN" altLang="en-US" sz="2000" b="1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编码协助</a:t>
            </a:r>
          </a:p>
        </p:txBody>
      </p:sp>
      <p:sp>
        <p:nvSpPr>
          <p:cNvPr id="26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688975" y="3619785"/>
            <a:ext cx="2347947" cy="212934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提供了一个可补全代码、支持代码折叠和分割窗口的智能、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可配置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的编辑器，可帮助用户更快、更轻松地完成编写代码的工作。</a:t>
            </a:r>
          </a:p>
        </p:txBody>
      </p:sp>
      <p:sp>
        <p:nvSpPr>
          <p:cNvPr id="23" name="i$liḋe-TextBox 33">
            <a:extLst>
              <a:ext uri="{FF2B5EF4-FFF2-40B4-BE49-F238E27FC236}">
                <a16:creationId xmlns:a16="http://schemas.microsoft.com/office/drawing/2014/main" xmlns="" id="{0F93618B-505C-42B6-94E9-84117B0AFD52}"/>
              </a:ext>
            </a:extLst>
          </p:cNvPr>
          <p:cNvSpPr txBox="1"/>
          <p:nvPr/>
        </p:nvSpPr>
        <p:spPr bwMode="auto">
          <a:xfrm>
            <a:off x="3599754" y="3208477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zh-CN" altLang="en-US" sz="20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项目代码导航</a:t>
            </a:r>
          </a:p>
        </p:txBody>
      </p:sp>
      <p:sp>
        <p:nvSpPr>
          <p:cNvPr id="20" name="iS1ide-TextBox 31">
            <a:extLst>
              <a:ext uri="{FF2B5EF4-FFF2-40B4-BE49-F238E27FC236}">
                <a16:creationId xmlns:a16="http://schemas.microsoft.com/office/drawing/2014/main" xmlns="" id="{D78B19AF-8A51-4BB9-BAE4-1627DCA59D72}"/>
              </a:ext>
            </a:extLst>
          </p:cNvPr>
          <p:cNvSpPr txBox="1"/>
          <p:nvPr/>
        </p:nvSpPr>
        <p:spPr bwMode="auto">
          <a:xfrm>
            <a:off x="6337239" y="3208477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zh-CN" altLang="en-US" sz="20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代码分析</a:t>
            </a:r>
          </a:p>
        </p:txBody>
      </p:sp>
      <p:sp>
        <p:nvSpPr>
          <p:cNvPr id="18" name="iS1ide-TextBox 29">
            <a:extLst>
              <a:ext uri="{FF2B5EF4-FFF2-40B4-BE49-F238E27FC236}">
                <a16:creationId xmlns:a16="http://schemas.microsoft.com/office/drawing/2014/main" xmlns="" id="{CB1A9DA0-7121-450C-89C1-60198F1E5B21}"/>
              </a:ext>
            </a:extLst>
          </p:cNvPr>
          <p:cNvSpPr txBox="1"/>
          <p:nvPr/>
        </p:nvSpPr>
        <p:spPr bwMode="auto">
          <a:xfrm>
            <a:off x="9074683" y="3208477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en-US" altLang="zh-CN" sz="2000" b="1" smtClean="0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重构</a:t>
            </a:r>
          </a:p>
        </p:txBody>
      </p:sp>
      <p:sp>
        <p:nvSpPr>
          <p:cNvPr id="40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3584575" y="3789442"/>
            <a:ext cx="2347947" cy="212934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可帮助用户从一个文件导航至另一个文件，从方法调用处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导航至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方法定义处，甚至可以穿过类的层次。若用户学会使用相应的快捷键，甚至能更快地导航。</a:t>
            </a:r>
          </a:p>
        </p:txBody>
      </p:sp>
      <p:sp>
        <p:nvSpPr>
          <p:cNvPr id="41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6365757" y="3734594"/>
            <a:ext cx="2347947" cy="150249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用户可使用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的编程语法、错误高亮、智能检测以及一键式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代码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快速补全等功能优化代码。</a:t>
            </a:r>
          </a:p>
        </p:txBody>
      </p:sp>
      <p:sp>
        <p:nvSpPr>
          <p:cNvPr id="42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9161428" y="3734594"/>
            <a:ext cx="2347947" cy="150249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有了该功能，用户便能在项目范围内轻松地进行重命名，提取方法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、变量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、常量等，以及进行前推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后退重构。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程序的常用开发工具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——PyCharm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7" name="i$liḋe-Oval 4">
            <a:extLst>
              <a:ext uri="{FF2B5EF4-FFF2-40B4-BE49-F238E27FC236}">
                <a16:creationId xmlns:a16="http://schemas.microsoft.com/office/drawing/2014/main" xmlns="" id="{DAA5AA26-409F-4F68-BD1B-899629DEB706}"/>
              </a:ext>
            </a:extLst>
          </p:cNvPr>
          <p:cNvSpPr/>
          <p:nvPr/>
        </p:nvSpPr>
        <p:spPr>
          <a:xfrm>
            <a:off x="9576635" y="1753394"/>
            <a:ext cx="1123570" cy="112357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8" name="i$liḋe-Freeform: Shape 5">
            <a:extLst>
              <a:ext uri="{FF2B5EF4-FFF2-40B4-BE49-F238E27FC236}">
                <a16:creationId xmlns:a16="http://schemas.microsoft.com/office/drawing/2014/main" xmlns="" id="{AA790EEB-F0EE-478B-863E-97B1BCB11A87}"/>
              </a:ext>
            </a:extLst>
          </p:cNvPr>
          <p:cNvSpPr/>
          <p:nvPr/>
        </p:nvSpPr>
        <p:spPr bwMode="auto">
          <a:xfrm>
            <a:off x="9932886" y="2030840"/>
            <a:ext cx="411068" cy="568679"/>
          </a:xfrm>
          <a:custGeom>
            <a:gdLst>
              <a:gd name="T0" fmla="*/ 143 w 168"/>
              <a:gd name="T1" fmla="*/ 65 h 232"/>
              <a:gd name="T2" fmla="*/ 113 w 168"/>
              <a:gd name="T3" fmla="*/ 38 h 232"/>
              <a:gd name="T4" fmla="*/ 141 w 168"/>
              <a:gd name="T5" fmla="*/ 38 h 232"/>
              <a:gd name="T6" fmla="*/ 147 w 168"/>
              <a:gd name="T7" fmla="*/ 33 h 232"/>
              <a:gd name="T8" fmla="*/ 154 w 168"/>
              <a:gd name="T9" fmla="*/ 5 h 232"/>
              <a:gd name="T10" fmla="*/ 155 w 168"/>
              <a:gd name="T11" fmla="*/ 0 h 232"/>
              <a:gd name="T12" fmla="*/ 13 w 168"/>
              <a:gd name="T13" fmla="*/ 0 h 232"/>
              <a:gd name="T14" fmla="*/ 14 w 168"/>
              <a:gd name="T15" fmla="*/ 5 h 232"/>
              <a:gd name="T16" fmla="*/ 21 w 168"/>
              <a:gd name="T17" fmla="*/ 33 h 232"/>
              <a:gd name="T18" fmla="*/ 27 w 168"/>
              <a:gd name="T19" fmla="*/ 38 h 232"/>
              <a:gd name="T20" fmla="*/ 55 w 168"/>
              <a:gd name="T21" fmla="*/ 38 h 232"/>
              <a:gd name="T22" fmla="*/ 25 w 168"/>
              <a:gd name="T23" fmla="*/ 65 h 232"/>
              <a:gd name="T24" fmla="*/ 15 w 168"/>
              <a:gd name="T25" fmla="*/ 132 h 232"/>
              <a:gd name="T26" fmla="*/ 84 w 168"/>
              <a:gd name="T27" fmla="*/ 232 h 232"/>
              <a:gd name="T28" fmla="*/ 153 w 168"/>
              <a:gd name="T29" fmla="*/ 132 h 232"/>
              <a:gd name="T30" fmla="*/ 143 w 168"/>
              <a:gd name="T31" fmla="*/ 65 h 232"/>
              <a:gd name="T32" fmla="*/ 134 w 168"/>
              <a:gd name="T33" fmla="*/ 119 h 232"/>
              <a:gd name="T34" fmla="*/ 93 w 168"/>
              <a:gd name="T35" fmla="*/ 177 h 232"/>
              <a:gd name="T36" fmla="*/ 93 w 168"/>
              <a:gd name="T37" fmla="*/ 134 h 232"/>
              <a:gd name="T38" fmla="*/ 97 w 168"/>
              <a:gd name="T39" fmla="*/ 126 h 232"/>
              <a:gd name="T40" fmla="*/ 102 w 168"/>
              <a:gd name="T41" fmla="*/ 114 h 232"/>
              <a:gd name="T42" fmla="*/ 84 w 168"/>
              <a:gd name="T43" fmla="*/ 96 h 232"/>
              <a:gd name="T44" fmla="*/ 66 w 168"/>
              <a:gd name="T45" fmla="*/ 114 h 232"/>
              <a:gd name="T46" fmla="*/ 71 w 168"/>
              <a:gd name="T47" fmla="*/ 126 h 232"/>
              <a:gd name="T48" fmla="*/ 74 w 168"/>
              <a:gd name="T49" fmla="*/ 134 h 232"/>
              <a:gd name="T50" fmla="*/ 74 w 168"/>
              <a:gd name="T51" fmla="*/ 177 h 232"/>
              <a:gd name="T52" fmla="*/ 34 w 168"/>
              <a:gd name="T53" fmla="*/ 119 h 232"/>
              <a:gd name="T54" fmla="*/ 40 w 168"/>
              <a:gd name="T55" fmla="*/ 83 h 232"/>
              <a:gd name="T56" fmla="*/ 84 w 168"/>
              <a:gd name="T57" fmla="*/ 44 h 232"/>
              <a:gd name="T58" fmla="*/ 127 w 168"/>
              <a:gd name="T59" fmla="*/ 82 h 232"/>
              <a:gd name="T60" fmla="*/ 128 w 168"/>
              <a:gd name="T61" fmla="*/ 83 h 232"/>
              <a:gd name="T62" fmla="*/ 134 w 168"/>
              <a:gd name="T63" fmla="*/ 119 h 2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68" h="231">
                <a:moveTo>
                  <a:pt x="143" y="65"/>
                </a:moveTo>
                <a:cubicBezTo>
                  <a:pt x="113" y="38"/>
                  <a:pt x="113" y="38"/>
                  <a:pt x="113" y="38"/>
                </a:cubicBezTo>
                <a:cubicBezTo>
                  <a:pt x="141" y="38"/>
                  <a:pt x="141" y="38"/>
                  <a:pt x="141" y="38"/>
                </a:cubicBezTo>
                <a:cubicBezTo>
                  <a:pt x="143" y="38"/>
                  <a:pt x="146" y="36"/>
                  <a:pt x="147" y="33"/>
                </a:cubicBezTo>
                <a:cubicBezTo>
                  <a:pt x="154" y="5"/>
                  <a:pt x="154" y="5"/>
                  <a:pt x="154" y="5"/>
                </a:cubicBezTo>
                <a:cubicBezTo>
                  <a:pt x="155" y="0"/>
                  <a:pt x="155" y="0"/>
                  <a:pt x="155" y="0"/>
                </a:cubicBezTo>
                <a:cubicBezTo>
                  <a:pt x="13" y="0"/>
                  <a:pt x="13" y="0"/>
                  <a:pt x="13" y="0"/>
                </a:cubicBezTo>
                <a:cubicBezTo>
                  <a:pt x="14" y="5"/>
                  <a:pt x="14" y="5"/>
                  <a:pt x="14" y="5"/>
                </a:cubicBezTo>
                <a:cubicBezTo>
                  <a:pt x="21" y="33"/>
                  <a:pt x="21" y="33"/>
                  <a:pt x="21" y="33"/>
                </a:cubicBezTo>
                <a:cubicBezTo>
                  <a:pt x="22" y="36"/>
                  <a:pt x="24" y="38"/>
                  <a:pt x="27" y="38"/>
                </a:cubicBezTo>
                <a:cubicBezTo>
                  <a:pt x="55" y="38"/>
                  <a:pt x="55" y="38"/>
                  <a:pt x="55" y="38"/>
                </a:cubicBezTo>
                <a:cubicBezTo>
                  <a:pt x="25" y="65"/>
                  <a:pt x="25" y="65"/>
                  <a:pt x="25" y="65"/>
                </a:cubicBezTo>
                <a:cubicBezTo>
                  <a:pt x="5" y="81"/>
                  <a:pt x="0" y="111"/>
                  <a:pt x="15" y="132"/>
                </a:cubicBezTo>
                <a:cubicBezTo>
                  <a:pt x="84" y="232"/>
                  <a:pt x="84" y="232"/>
                  <a:pt x="84" y="232"/>
                </a:cubicBezTo>
                <a:cubicBezTo>
                  <a:pt x="153" y="132"/>
                  <a:pt x="153" y="132"/>
                  <a:pt x="153" y="132"/>
                </a:cubicBezTo>
                <a:cubicBezTo>
                  <a:pt x="168" y="111"/>
                  <a:pt x="163" y="81"/>
                  <a:pt x="143" y="65"/>
                </a:cubicBezTo>
                <a:close/>
                <a:moveTo>
                  <a:pt x="134" y="119"/>
                </a:moveTo>
                <a:cubicBezTo>
                  <a:pt x="93" y="177"/>
                  <a:pt x="93" y="177"/>
                  <a:pt x="93" y="177"/>
                </a:cubicBezTo>
                <a:cubicBezTo>
                  <a:pt x="93" y="134"/>
                  <a:pt x="93" y="134"/>
                  <a:pt x="93" y="134"/>
                </a:cubicBezTo>
                <a:cubicBezTo>
                  <a:pt x="93" y="131"/>
                  <a:pt x="95" y="128"/>
                  <a:pt x="97" y="126"/>
                </a:cubicBezTo>
                <a:cubicBezTo>
                  <a:pt x="100" y="123"/>
                  <a:pt x="102" y="119"/>
                  <a:pt x="102" y="114"/>
                </a:cubicBezTo>
                <a:cubicBezTo>
                  <a:pt x="102" y="104"/>
                  <a:pt x="94" y="96"/>
                  <a:pt x="84" y="96"/>
                </a:cubicBezTo>
                <a:cubicBezTo>
                  <a:pt x="74" y="96"/>
                  <a:pt x="66" y="104"/>
                  <a:pt x="66" y="114"/>
                </a:cubicBezTo>
                <a:cubicBezTo>
                  <a:pt x="66" y="119"/>
                  <a:pt x="68" y="123"/>
                  <a:pt x="71" y="126"/>
                </a:cubicBezTo>
                <a:cubicBezTo>
                  <a:pt x="73" y="128"/>
                  <a:pt x="74" y="131"/>
                  <a:pt x="74" y="134"/>
                </a:cubicBezTo>
                <a:cubicBezTo>
                  <a:pt x="74" y="177"/>
                  <a:pt x="74" y="177"/>
                  <a:pt x="74" y="177"/>
                </a:cubicBezTo>
                <a:cubicBezTo>
                  <a:pt x="34" y="119"/>
                  <a:pt x="34" y="119"/>
                  <a:pt x="34" y="119"/>
                </a:cubicBezTo>
                <a:cubicBezTo>
                  <a:pt x="26" y="108"/>
                  <a:pt x="29" y="91"/>
                  <a:pt x="40" y="83"/>
                </a:cubicBezTo>
                <a:cubicBezTo>
                  <a:pt x="84" y="44"/>
                  <a:pt x="84" y="44"/>
                  <a:pt x="84" y="44"/>
                </a:cubicBezTo>
                <a:cubicBezTo>
                  <a:pt x="127" y="82"/>
                  <a:pt x="127" y="82"/>
                  <a:pt x="127" y="82"/>
                </a:cubicBezTo>
                <a:cubicBezTo>
                  <a:pt x="128" y="83"/>
                  <a:pt x="128" y="83"/>
                  <a:pt x="128" y="83"/>
                </a:cubicBezTo>
                <a:cubicBezTo>
                  <a:pt x="139" y="91"/>
                  <a:pt x="142" y="108"/>
                  <a:pt x="134" y="1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0" name="i$liḋe-Oval 6">
            <a:extLst>
              <a:ext uri="{FF2B5EF4-FFF2-40B4-BE49-F238E27FC236}">
                <a16:creationId xmlns:a16="http://schemas.microsoft.com/office/drawing/2014/main" xmlns="" id="{0C9D932A-05D6-4B92-99C6-87D3E25D7442}"/>
              </a:ext>
            </a:extLst>
          </p:cNvPr>
          <p:cNvSpPr/>
          <p:nvPr/>
        </p:nvSpPr>
        <p:spPr>
          <a:xfrm>
            <a:off x="6944107" y="1753394"/>
            <a:ext cx="1123570" cy="112357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1" name="i$liḋe-Freeform: Shape 7">
            <a:extLst>
              <a:ext uri="{FF2B5EF4-FFF2-40B4-BE49-F238E27FC236}">
                <a16:creationId xmlns:a16="http://schemas.microsoft.com/office/drawing/2014/main" xmlns="" id="{5C222DFC-326E-495B-9A4E-5B1D5DFE00CA}"/>
              </a:ext>
            </a:extLst>
          </p:cNvPr>
          <p:cNvSpPr/>
          <p:nvPr/>
        </p:nvSpPr>
        <p:spPr bwMode="auto">
          <a:xfrm>
            <a:off x="7210903" y="2041489"/>
            <a:ext cx="589979" cy="547380"/>
          </a:xfrm>
          <a:custGeom>
            <a:gdLst>
              <a:gd name="T0" fmla="*/ 142 w 241"/>
              <a:gd name="T1" fmla="*/ 137 h 224"/>
              <a:gd name="T2" fmla="*/ 150 w 241"/>
              <a:gd name="T3" fmla="*/ 97 h 224"/>
              <a:gd name="T4" fmla="*/ 132 w 241"/>
              <a:gd name="T5" fmla="*/ 115 h 224"/>
              <a:gd name="T6" fmla="*/ 110 w 241"/>
              <a:gd name="T7" fmla="*/ 115 h 224"/>
              <a:gd name="T8" fmla="*/ 110 w 241"/>
              <a:gd name="T9" fmla="*/ 92 h 224"/>
              <a:gd name="T10" fmla="*/ 127 w 241"/>
              <a:gd name="T11" fmla="*/ 74 h 224"/>
              <a:gd name="T12" fmla="*/ 88 w 241"/>
              <a:gd name="T13" fmla="*/ 83 h 224"/>
              <a:gd name="T14" fmla="*/ 78 w 241"/>
              <a:gd name="T15" fmla="*/ 120 h 224"/>
              <a:gd name="T16" fmla="*/ 3 w 241"/>
              <a:gd name="T17" fmla="*/ 195 h 224"/>
              <a:gd name="T18" fmla="*/ 3 w 241"/>
              <a:gd name="T19" fmla="*/ 206 h 224"/>
              <a:gd name="T20" fmla="*/ 19 w 241"/>
              <a:gd name="T21" fmla="*/ 222 h 224"/>
              <a:gd name="T22" fmla="*/ 25 w 241"/>
              <a:gd name="T23" fmla="*/ 224 h 224"/>
              <a:gd name="T24" fmla="*/ 30 w 241"/>
              <a:gd name="T25" fmla="*/ 222 h 224"/>
              <a:gd name="T26" fmla="*/ 105 w 241"/>
              <a:gd name="T27" fmla="*/ 147 h 224"/>
              <a:gd name="T28" fmla="*/ 142 w 241"/>
              <a:gd name="T29" fmla="*/ 137 h 224"/>
              <a:gd name="T30" fmla="*/ 27 w 241"/>
              <a:gd name="T31" fmla="*/ 206 h 224"/>
              <a:gd name="T32" fmla="*/ 19 w 241"/>
              <a:gd name="T33" fmla="*/ 206 h 224"/>
              <a:gd name="T34" fmla="*/ 19 w 241"/>
              <a:gd name="T35" fmla="*/ 198 h 224"/>
              <a:gd name="T36" fmla="*/ 27 w 241"/>
              <a:gd name="T37" fmla="*/ 198 h 224"/>
              <a:gd name="T38" fmla="*/ 27 w 241"/>
              <a:gd name="T39" fmla="*/ 206 h 224"/>
              <a:gd name="T40" fmla="*/ 236 w 241"/>
              <a:gd name="T41" fmla="*/ 0 h 224"/>
              <a:gd name="T42" fmla="*/ 19 w 241"/>
              <a:gd name="T43" fmla="*/ 0 h 224"/>
              <a:gd name="T44" fmla="*/ 14 w 241"/>
              <a:gd name="T45" fmla="*/ 5 h 224"/>
              <a:gd name="T46" fmla="*/ 14 w 241"/>
              <a:gd name="T47" fmla="*/ 171 h 224"/>
              <a:gd name="T48" fmla="*/ 38 w 241"/>
              <a:gd name="T49" fmla="*/ 147 h 224"/>
              <a:gd name="T50" fmla="*/ 38 w 241"/>
              <a:gd name="T51" fmla="*/ 48 h 224"/>
              <a:gd name="T52" fmla="*/ 217 w 241"/>
              <a:gd name="T53" fmla="*/ 48 h 224"/>
              <a:gd name="T54" fmla="*/ 217 w 241"/>
              <a:gd name="T55" fmla="*/ 170 h 224"/>
              <a:gd name="T56" fmla="*/ 95 w 241"/>
              <a:gd name="T57" fmla="*/ 170 h 224"/>
              <a:gd name="T58" fmla="*/ 72 w 241"/>
              <a:gd name="T59" fmla="*/ 193 h 224"/>
              <a:gd name="T60" fmla="*/ 222 w 241"/>
              <a:gd name="T61" fmla="*/ 193 h 224"/>
              <a:gd name="T62" fmla="*/ 241 w 241"/>
              <a:gd name="T63" fmla="*/ 175 h 224"/>
              <a:gd name="T64" fmla="*/ 241 w 241"/>
              <a:gd name="T65" fmla="*/ 5 h 224"/>
              <a:gd name="T66" fmla="*/ 236 w 241"/>
              <a:gd name="T67" fmla="*/ 0 h 224"/>
              <a:gd name="T68" fmla="*/ 47 w 241"/>
              <a:gd name="T69" fmla="*/ 32 h 224"/>
              <a:gd name="T70" fmla="*/ 39 w 241"/>
              <a:gd name="T71" fmla="*/ 24 h 224"/>
              <a:gd name="T72" fmla="*/ 47 w 241"/>
              <a:gd name="T73" fmla="*/ 15 h 224"/>
              <a:gd name="T74" fmla="*/ 55 w 241"/>
              <a:gd name="T75" fmla="*/ 24 h 224"/>
              <a:gd name="T76" fmla="*/ 47 w 241"/>
              <a:gd name="T77" fmla="*/ 32 h 224"/>
              <a:gd name="T78" fmla="*/ 77 w 241"/>
              <a:gd name="T79" fmla="*/ 32 h 224"/>
              <a:gd name="T80" fmla="*/ 69 w 241"/>
              <a:gd name="T81" fmla="*/ 24 h 224"/>
              <a:gd name="T82" fmla="*/ 77 w 241"/>
              <a:gd name="T83" fmla="*/ 15 h 224"/>
              <a:gd name="T84" fmla="*/ 85 w 241"/>
              <a:gd name="T85" fmla="*/ 24 h 224"/>
              <a:gd name="T86" fmla="*/ 77 w 241"/>
              <a:gd name="T87" fmla="*/ 32 h 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241" h="224">
                <a:moveTo>
                  <a:pt x="142" y="137"/>
                </a:moveTo>
                <a:cubicBezTo>
                  <a:pt x="153" y="126"/>
                  <a:pt x="155" y="110"/>
                  <a:pt x="150" y="97"/>
                </a:cubicBezTo>
                <a:cubicBezTo>
                  <a:pt x="132" y="115"/>
                  <a:pt x="132" y="115"/>
                  <a:pt x="132" y="115"/>
                </a:cubicBezTo>
                <a:cubicBezTo>
                  <a:pt x="126" y="121"/>
                  <a:pt x="116" y="121"/>
                  <a:pt x="110" y="115"/>
                </a:cubicBezTo>
                <a:cubicBezTo>
                  <a:pt x="104" y="108"/>
                  <a:pt x="104" y="98"/>
                  <a:pt x="110" y="92"/>
                </a:cubicBezTo>
                <a:cubicBezTo>
                  <a:pt x="127" y="74"/>
                  <a:pt x="127" y="74"/>
                  <a:pt x="127" y="74"/>
                </a:cubicBezTo>
                <a:cubicBezTo>
                  <a:pt x="114" y="70"/>
                  <a:pt x="99" y="73"/>
                  <a:pt x="88" y="83"/>
                </a:cubicBezTo>
                <a:cubicBezTo>
                  <a:pt x="78" y="93"/>
                  <a:pt x="75" y="107"/>
                  <a:pt x="78" y="120"/>
                </a:cubicBezTo>
                <a:cubicBezTo>
                  <a:pt x="3" y="195"/>
                  <a:pt x="3" y="195"/>
                  <a:pt x="3" y="195"/>
                </a:cubicBezTo>
                <a:cubicBezTo>
                  <a:pt x="0" y="198"/>
                  <a:pt x="0" y="203"/>
                  <a:pt x="3" y="206"/>
                </a:cubicBezTo>
                <a:cubicBezTo>
                  <a:pt x="19" y="222"/>
                  <a:pt x="19" y="222"/>
                  <a:pt x="19" y="222"/>
                </a:cubicBezTo>
                <a:cubicBezTo>
                  <a:pt x="21" y="223"/>
                  <a:pt x="23" y="224"/>
                  <a:pt x="25" y="224"/>
                </a:cubicBezTo>
                <a:cubicBezTo>
                  <a:pt x="27" y="224"/>
                  <a:pt x="29" y="223"/>
                  <a:pt x="30" y="222"/>
                </a:cubicBezTo>
                <a:cubicBezTo>
                  <a:pt x="105" y="147"/>
                  <a:pt x="105" y="147"/>
                  <a:pt x="105" y="147"/>
                </a:cubicBezTo>
                <a:cubicBezTo>
                  <a:pt x="118" y="150"/>
                  <a:pt x="132" y="147"/>
                  <a:pt x="142" y="137"/>
                </a:cubicBezTo>
                <a:close/>
                <a:moveTo>
                  <a:pt x="27" y="206"/>
                </a:moveTo>
                <a:cubicBezTo>
                  <a:pt x="25" y="208"/>
                  <a:pt x="21" y="208"/>
                  <a:pt x="19" y="206"/>
                </a:cubicBezTo>
                <a:cubicBezTo>
                  <a:pt x="17" y="204"/>
                  <a:pt x="17" y="200"/>
                  <a:pt x="19" y="198"/>
                </a:cubicBezTo>
                <a:cubicBezTo>
                  <a:pt x="21" y="195"/>
                  <a:pt x="25" y="195"/>
                  <a:pt x="27" y="198"/>
                </a:cubicBezTo>
                <a:cubicBezTo>
                  <a:pt x="30" y="200"/>
                  <a:pt x="30" y="204"/>
                  <a:pt x="27" y="206"/>
                </a:cubicBezTo>
                <a:close/>
                <a:moveTo>
                  <a:pt x="236" y="0"/>
                </a:moveTo>
                <a:cubicBezTo>
                  <a:pt x="19" y="0"/>
                  <a:pt x="19" y="0"/>
                  <a:pt x="19" y="0"/>
                </a:cubicBezTo>
                <a:cubicBezTo>
                  <a:pt x="16" y="0"/>
                  <a:pt x="14" y="2"/>
                  <a:pt x="14" y="5"/>
                </a:cubicBezTo>
                <a:cubicBezTo>
                  <a:pt x="14" y="171"/>
                  <a:pt x="14" y="171"/>
                  <a:pt x="14" y="171"/>
                </a:cubicBezTo>
                <a:cubicBezTo>
                  <a:pt x="38" y="147"/>
                  <a:pt x="38" y="147"/>
                  <a:pt x="38" y="147"/>
                </a:cubicBezTo>
                <a:cubicBezTo>
                  <a:pt x="38" y="48"/>
                  <a:pt x="38" y="48"/>
                  <a:pt x="38" y="48"/>
                </a:cubicBezTo>
                <a:cubicBezTo>
                  <a:pt x="217" y="48"/>
                  <a:pt x="217" y="48"/>
                  <a:pt x="217" y="48"/>
                </a:cubicBezTo>
                <a:cubicBezTo>
                  <a:pt x="217" y="170"/>
                  <a:pt x="217" y="170"/>
                  <a:pt x="217" y="170"/>
                </a:cubicBezTo>
                <a:cubicBezTo>
                  <a:pt x="95" y="170"/>
                  <a:pt x="95" y="170"/>
                  <a:pt x="95" y="170"/>
                </a:cubicBezTo>
                <a:cubicBezTo>
                  <a:pt x="72" y="193"/>
                  <a:pt x="72" y="193"/>
                  <a:pt x="72" y="193"/>
                </a:cubicBezTo>
                <a:cubicBezTo>
                  <a:pt x="222" y="193"/>
                  <a:pt x="222" y="193"/>
                  <a:pt x="222" y="193"/>
                </a:cubicBezTo>
                <a:cubicBezTo>
                  <a:pt x="233" y="193"/>
                  <a:pt x="241" y="185"/>
                  <a:pt x="241" y="175"/>
                </a:cubicBezTo>
                <a:cubicBezTo>
                  <a:pt x="241" y="5"/>
                  <a:pt x="241" y="5"/>
                  <a:pt x="241" y="5"/>
                </a:cubicBezTo>
                <a:cubicBezTo>
                  <a:pt x="241" y="2"/>
                  <a:pt x="239" y="0"/>
                  <a:pt x="236" y="0"/>
                </a:cubicBezTo>
                <a:close/>
                <a:moveTo>
                  <a:pt x="47" y="32"/>
                </a:moveTo>
                <a:cubicBezTo>
                  <a:pt x="42" y="32"/>
                  <a:pt x="39" y="28"/>
                  <a:pt x="39" y="24"/>
                </a:cubicBezTo>
                <a:cubicBezTo>
                  <a:pt x="39" y="19"/>
                  <a:pt x="42" y="15"/>
                  <a:pt x="47" y="15"/>
                </a:cubicBezTo>
                <a:cubicBezTo>
                  <a:pt x="52" y="15"/>
                  <a:pt x="55" y="19"/>
                  <a:pt x="55" y="24"/>
                </a:cubicBezTo>
                <a:cubicBezTo>
                  <a:pt x="55" y="28"/>
                  <a:pt x="52" y="32"/>
                  <a:pt x="47" y="32"/>
                </a:cubicBezTo>
                <a:close/>
                <a:moveTo>
                  <a:pt x="77" y="32"/>
                </a:moveTo>
                <a:cubicBezTo>
                  <a:pt x="72" y="32"/>
                  <a:pt x="69" y="28"/>
                  <a:pt x="69" y="24"/>
                </a:cubicBezTo>
                <a:cubicBezTo>
                  <a:pt x="69" y="19"/>
                  <a:pt x="72" y="15"/>
                  <a:pt x="77" y="15"/>
                </a:cubicBezTo>
                <a:cubicBezTo>
                  <a:pt x="81" y="15"/>
                  <a:pt x="85" y="19"/>
                  <a:pt x="85" y="24"/>
                </a:cubicBezTo>
                <a:cubicBezTo>
                  <a:pt x="85" y="28"/>
                  <a:pt x="81" y="32"/>
                  <a:pt x="77" y="3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2" name="i$liḋe-Oval 8">
            <a:extLst>
              <a:ext uri="{FF2B5EF4-FFF2-40B4-BE49-F238E27FC236}">
                <a16:creationId xmlns:a16="http://schemas.microsoft.com/office/drawing/2014/main" xmlns="" id="{FC4B3D33-C1B4-4FE5-AD81-D72CD50A1AE5}"/>
              </a:ext>
            </a:extLst>
          </p:cNvPr>
          <p:cNvSpPr/>
          <p:nvPr/>
        </p:nvSpPr>
        <p:spPr>
          <a:xfrm>
            <a:off x="4214002" y="1753394"/>
            <a:ext cx="1123570" cy="112357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3" name="i$liḋe-Freeform: Shape 9">
            <a:extLst>
              <a:ext uri="{FF2B5EF4-FFF2-40B4-BE49-F238E27FC236}">
                <a16:creationId xmlns:a16="http://schemas.microsoft.com/office/drawing/2014/main" xmlns="" id="{51D219F3-3C54-4534-9ED0-BA584A835EB6}"/>
              </a:ext>
            </a:extLst>
          </p:cNvPr>
          <p:cNvSpPr/>
          <p:nvPr/>
        </p:nvSpPr>
        <p:spPr bwMode="auto">
          <a:xfrm>
            <a:off x="4496772" y="2075567"/>
            <a:ext cx="558029" cy="479224"/>
          </a:xfrm>
          <a:custGeom>
            <a:gdLst>
              <a:gd name="T0" fmla="*/ 223 w 228"/>
              <a:gd name="T1" fmla="*/ 0 h 196"/>
              <a:gd name="T2" fmla="*/ 210 w 228"/>
              <a:gd name="T3" fmla="*/ 0 h 196"/>
              <a:gd name="T4" fmla="*/ 205 w 228"/>
              <a:gd name="T5" fmla="*/ 5 h 196"/>
              <a:gd name="T6" fmla="*/ 205 w 228"/>
              <a:gd name="T7" fmla="*/ 10 h 196"/>
              <a:gd name="T8" fmla="*/ 20 w 228"/>
              <a:gd name="T9" fmla="*/ 42 h 196"/>
              <a:gd name="T10" fmla="*/ 20 w 228"/>
              <a:gd name="T11" fmla="*/ 40 h 196"/>
              <a:gd name="T12" fmla="*/ 15 w 228"/>
              <a:gd name="T13" fmla="*/ 35 h 196"/>
              <a:gd name="T14" fmla="*/ 5 w 228"/>
              <a:gd name="T15" fmla="*/ 35 h 196"/>
              <a:gd name="T16" fmla="*/ 0 w 228"/>
              <a:gd name="T17" fmla="*/ 40 h 196"/>
              <a:gd name="T18" fmla="*/ 0 w 228"/>
              <a:gd name="T19" fmla="*/ 45 h 196"/>
              <a:gd name="T20" fmla="*/ 0 w 228"/>
              <a:gd name="T21" fmla="*/ 135 h 196"/>
              <a:gd name="T22" fmla="*/ 0 w 228"/>
              <a:gd name="T23" fmla="*/ 140 h 196"/>
              <a:gd name="T24" fmla="*/ 5 w 228"/>
              <a:gd name="T25" fmla="*/ 145 h 196"/>
              <a:gd name="T26" fmla="*/ 15 w 228"/>
              <a:gd name="T27" fmla="*/ 145 h 196"/>
              <a:gd name="T28" fmla="*/ 20 w 228"/>
              <a:gd name="T29" fmla="*/ 140 h 196"/>
              <a:gd name="T30" fmla="*/ 20 w 228"/>
              <a:gd name="T31" fmla="*/ 138 h 196"/>
              <a:gd name="T32" fmla="*/ 70 w 228"/>
              <a:gd name="T33" fmla="*/ 147 h 196"/>
              <a:gd name="T34" fmla="*/ 70 w 228"/>
              <a:gd name="T35" fmla="*/ 148 h 196"/>
              <a:gd name="T36" fmla="*/ 117 w 228"/>
              <a:gd name="T37" fmla="*/ 196 h 196"/>
              <a:gd name="T38" fmla="*/ 162 w 228"/>
              <a:gd name="T39" fmla="*/ 162 h 196"/>
              <a:gd name="T40" fmla="*/ 205 w 228"/>
              <a:gd name="T41" fmla="*/ 170 h 196"/>
              <a:gd name="T42" fmla="*/ 205 w 228"/>
              <a:gd name="T43" fmla="*/ 175 h 196"/>
              <a:gd name="T44" fmla="*/ 210 w 228"/>
              <a:gd name="T45" fmla="*/ 180 h 196"/>
              <a:gd name="T46" fmla="*/ 223 w 228"/>
              <a:gd name="T47" fmla="*/ 180 h 196"/>
              <a:gd name="T48" fmla="*/ 228 w 228"/>
              <a:gd name="T49" fmla="*/ 175 h 196"/>
              <a:gd name="T50" fmla="*/ 228 w 228"/>
              <a:gd name="T51" fmla="*/ 5 h 196"/>
              <a:gd name="T52" fmla="*/ 223 w 228"/>
              <a:gd name="T53" fmla="*/ 0 h 196"/>
              <a:gd name="T54" fmla="*/ 117 w 228"/>
              <a:gd name="T55" fmla="*/ 177 h 196"/>
              <a:gd name="T56" fmla="*/ 89 w 228"/>
              <a:gd name="T57" fmla="*/ 150 h 196"/>
              <a:gd name="T58" fmla="*/ 143 w 228"/>
              <a:gd name="T59" fmla="*/ 159 h 196"/>
              <a:gd name="T60" fmla="*/ 117 w 228"/>
              <a:gd name="T61" fmla="*/ 177 h 196"/>
              <a:gd name="T62" fmla="*/ 199 w 228"/>
              <a:gd name="T63" fmla="*/ 53 h 196"/>
              <a:gd name="T64" fmla="*/ 31 w 228"/>
              <a:gd name="T65" fmla="*/ 76 h 196"/>
              <a:gd name="T66" fmla="*/ 30 w 228"/>
              <a:gd name="T67" fmla="*/ 76 h 196"/>
              <a:gd name="T68" fmla="*/ 23 w 228"/>
              <a:gd name="T69" fmla="*/ 70 h 196"/>
              <a:gd name="T70" fmla="*/ 29 w 228"/>
              <a:gd name="T71" fmla="*/ 62 h 196"/>
              <a:gd name="T72" fmla="*/ 197 w 228"/>
              <a:gd name="T73" fmla="*/ 39 h 196"/>
              <a:gd name="T74" fmla="*/ 205 w 228"/>
              <a:gd name="T75" fmla="*/ 45 h 196"/>
              <a:gd name="T76" fmla="*/ 199 w 228"/>
              <a:gd name="T77" fmla="*/ 53 h 1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228" h="196">
                <a:moveTo>
                  <a:pt x="223" y="0"/>
                </a:moveTo>
                <a:cubicBezTo>
                  <a:pt x="210" y="0"/>
                  <a:pt x="210" y="0"/>
                  <a:pt x="210" y="0"/>
                </a:cubicBezTo>
                <a:cubicBezTo>
                  <a:pt x="207" y="0"/>
                  <a:pt x="205" y="2"/>
                  <a:pt x="205" y="5"/>
                </a:cubicBezTo>
                <a:cubicBezTo>
                  <a:pt x="205" y="10"/>
                  <a:pt x="205" y="10"/>
                  <a:pt x="205" y="10"/>
                </a:cubicBezTo>
                <a:cubicBezTo>
                  <a:pt x="20" y="42"/>
                  <a:pt x="20" y="42"/>
                  <a:pt x="20" y="42"/>
                </a:cubicBezTo>
                <a:cubicBezTo>
                  <a:pt x="20" y="40"/>
                  <a:pt x="20" y="40"/>
                  <a:pt x="20" y="40"/>
                </a:cubicBezTo>
                <a:cubicBezTo>
                  <a:pt x="20" y="37"/>
                  <a:pt x="18" y="35"/>
                  <a:pt x="15" y="35"/>
                </a:cubicBezTo>
                <a:cubicBezTo>
                  <a:pt x="5" y="35"/>
                  <a:pt x="5" y="35"/>
                  <a:pt x="5" y="35"/>
                </a:cubicBezTo>
                <a:cubicBezTo>
                  <a:pt x="2" y="35"/>
                  <a:pt x="0" y="37"/>
                  <a:pt x="0" y="40"/>
                </a:cubicBezTo>
                <a:cubicBezTo>
                  <a:pt x="0" y="45"/>
                  <a:pt x="0" y="45"/>
                  <a:pt x="0" y="45"/>
                </a:cubicBezTo>
                <a:cubicBezTo>
                  <a:pt x="0" y="135"/>
                  <a:pt x="0" y="135"/>
                  <a:pt x="0" y="135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43"/>
                  <a:pt x="2" y="145"/>
                  <a:pt x="5" y="145"/>
                </a:cubicBezTo>
                <a:cubicBezTo>
                  <a:pt x="15" y="145"/>
                  <a:pt x="15" y="145"/>
                  <a:pt x="15" y="145"/>
                </a:cubicBezTo>
                <a:cubicBezTo>
                  <a:pt x="18" y="145"/>
                  <a:pt x="20" y="143"/>
                  <a:pt x="20" y="140"/>
                </a:cubicBezTo>
                <a:cubicBezTo>
                  <a:pt x="20" y="138"/>
                  <a:pt x="20" y="138"/>
                  <a:pt x="20" y="138"/>
                </a:cubicBezTo>
                <a:cubicBezTo>
                  <a:pt x="70" y="147"/>
                  <a:pt x="70" y="147"/>
                  <a:pt x="70" y="147"/>
                </a:cubicBezTo>
                <a:cubicBezTo>
                  <a:pt x="70" y="147"/>
                  <a:pt x="70" y="148"/>
                  <a:pt x="70" y="148"/>
                </a:cubicBezTo>
                <a:cubicBezTo>
                  <a:pt x="70" y="175"/>
                  <a:pt x="91" y="196"/>
                  <a:pt x="117" y="196"/>
                </a:cubicBezTo>
                <a:cubicBezTo>
                  <a:pt x="138" y="196"/>
                  <a:pt x="156" y="182"/>
                  <a:pt x="162" y="162"/>
                </a:cubicBezTo>
                <a:cubicBezTo>
                  <a:pt x="205" y="170"/>
                  <a:pt x="205" y="170"/>
                  <a:pt x="205" y="170"/>
                </a:cubicBezTo>
                <a:cubicBezTo>
                  <a:pt x="205" y="175"/>
                  <a:pt x="205" y="175"/>
                  <a:pt x="205" y="175"/>
                </a:cubicBezTo>
                <a:cubicBezTo>
                  <a:pt x="205" y="178"/>
                  <a:pt x="207" y="180"/>
                  <a:pt x="210" y="180"/>
                </a:cubicBezTo>
                <a:cubicBezTo>
                  <a:pt x="223" y="180"/>
                  <a:pt x="223" y="180"/>
                  <a:pt x="223" y="180"/>
                </a:cubicBezTo>
                <a:cubicBezTo>
                  <a:pt x="226" y="180"/>
                  <a:pt x="228" y="178"/>
                  <a:pt x="228" y="175"/>
                </a:cubicBezTo>
                <a:cubicBezTo>
                  <a:pt x="228" y="5"/>
                  <a:pt x="228" y="5"/>
                  <a:pt x="228" y="5"/>
                </a:cubicBezTo>
                <a:cubicBezTo>
                  <a:pt x="228" y="2"/>
                  <a:pt x="226" y="0"/>
                  <a:pt x="223" y="0"/>
                </a:cubicBezTo>
                <a:moveTo>
                  <a:pt x="117" y="177"/>
                </a:moveTo>
                <a:cubicBezTo>
                  <a:pt x="102" y="177"/>
                  <a:pt x="90" y="165"/>
                  <a:pt x="89" y="150"/>
                </a:cubicBezTo>
                <a:cubicBezTo>
                  <a:pt x="143" y="159"/>
                  <a:pt x="143" y="159"/>
                  <a:pt x="143" y="159"/>
                </a:cubicBezTo>
                <a:cubicBezTo>
                  <a:pt x="139" y="170"/>
                  <a:pt x="129" y="177"/>
                  <a:pt x="117" y="177"/>
                </a:cubicBezTo>
                <a:moveTo>
                  <a:pt x="199" y="53"/>
                </a:moveTo>
                <a:cubicBezTo>
                  <a:pt x="31" y="76"/>
                  <a:pt x="31" y="76"/>
                  <a:pt x="31" y="76"/>
                </a:cubicBezTo>
                <a:cubicBezTo>
                  <a:pt x="30" y="76"/>
                  <a:pt x="30" y="76"/>
                  <a:pt x="30" y="76"/>
                </a:cubicBezTo>
                <a:cubicBezTo>
                  <a:pt x="26" y="76"/>
                  <a:pt x="23" y="73"/>
                  <a:pt x="23" y="70"/>
                </a:cubicBezTo>
                <a:cubicBezTo>
                  <a:pt x="22" y="66"/>
                  <a:pt x="25" y="62"/>
                  <a:pt x="29" y="62"/>
                </a:cubicBezTo>
                <a:cubicBezTo>
                  <a:pt x="197" y="39"/>
                  <a:pt x="197" y="39"/>
                  <a:pt x="197" y="39"/>
                </a:cubicBezTo>
                <a:cubicBezTo>
                  <a:pt x="201" y="38"/>
                  <a:pt x="204" y="41"/>
                  <a:pt x="205" y="45"/>
                </a:cubicBezTo>
                <a:cubicBezTo>
                  <a:pt x="205" y="49"/>
                  <a:pt x="203" y="52"/>
                  <a:pt x="199" y="53"/>
                </a:cubicBezTo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4" name="i$liḋe-Oval 10">
            <a:extLst>
              <a:ext uri="{FF2B5EF4-FFF2-40B4-BE49-F238E27FC236}">
                <a16:creationId xmlns:a16="http://schemas.microsoft.com/office/drawing/2014/main" xmlns="" id="{3D1C6954-2EA0-41D2-92BF-763AF0C817B2}"/>
              </a:ext>
            </a:extLst>
          </p:cNvPr>
          <p:cNvSpPr/>
          <p:nvPr/>
        </p:nvSpPr>
        <p:spPr>
          <a:xfrm>
            <a:off x="1307459" y="1772309"/>
            <a:ext cx="1123570" cy="1123570"/>
          </a:xfrm>
          <a:prstGeom prst="ellipse">
            <a:avLst/>
          </a:prstGeom>
          <a:solidFill>
            <a:srgbClr val="3A41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5" name="i$liḋe-Freeform: Shape 11">
            <a:extLst>
              <a:ext uri="{FF2B5EF4-FFF2-40B4-BE49-F238E27FC236}">
                <a16:creationId xmlns:a16="http://schemas.microsoft.com/office/drawing/2014/main" xmlns="" id="{659EA1C2-5F67-404C-B35C-C01BD7EC24FD}"/>
              </a:ext>
            </a:extLst>
          </p:cNvPr>
          <p:cNvSpPr/>
          <p:nvPr/>
        </p:nvSpPr>
        <p:spPr bwMode="auto">
          <a:xfrm>
            <a:off x="1575321" y="2001833"/>
            <a:ext cx="587847" cy="664522"/>
          </a:xfrm>
          <a:custGeom>
            <a:gdLst>
              <a:gd name="T0" fmla="*/ 62 w 240"/>
              <a:gd name="T1" fmla="*/ 49 h 272"/>
              <a:gd name="T2" fmla="*/ 35 w 240"/>
              <a:gd name="T3" fmla="*/ 35 h 272"/>
              <a:gd name="T4" fmla="*/ 49 w 240"/>
              <a:gd name="T5" fmla="*/ 62 h 272"/>
              <a:gd name="T6" fmla="*/ 62 w 240"/>
              <a:gd name="T7" fmla="*/ 62 h 272"/>
              <a:gd name="T8" fmla="*/ 9 w 240"/>
              <a:gd name="T9" fmla="*/ 111 h 272"/>
              <a:gd name="T10" fmla="*/ 9 w 240"/>
              <a:gd name="T11" fmla="*/ 130 h 272"/>
              <a:gd name="T12" fmla="*/ 38 w 240"/>
              <a:gd name="T13" fmla="*/ 120 h 272"/>
              <a:gd name="T14" fmla="*/ 120 w 240"/>
              <a:gd name="T15" fmla="*/ 38 h 272"/>
              <a:gd name="T16" fmla="*/ 129 w 240"/>
              <a:gd name="T17" fmla="*/ 10 h 272"/>
              <a:gd name="T18" fmla="*/ 111 w 240"/>
              <a:gd name="T19" fmla="*/ 10 h 272"/>
              <a:gd name="T20" fmla="*/ 120 w 240"/>
              <a:gd name="T21" fmla="*/ 38 h 272"/>
              <a:gd name="T22" fmla="*/ 107 w 240"/>
              <a:gd name="T23" fmla="*/ 272 h 272"/>
              <a:gd name="T24" fmla="*/ 153 w 240"/>
              <a:gd name="T25" fmla="*/ 253 h 272"/>
              <a:gd name="T26" fmla="*/ 87 w 240"/>
              <a:gd name="T27" fmla="*/ 244 h 272"/>
              <a:gd name="T28" fmla="*/ 205 w 240"/>
              <a:gd name="T29" fmla="*/ 35 h 272"/>
              <a:gd name="T30" fmla="*/ 178 w 240"/>
              <a:gd name="T31" fmla="*/ 49 h 272"/>
              <a:gd name="T32" fmla="*/ 185 w 240"/>
              <a:gd name="T33" fmla="*/ 65 h 272"/>
              <a:gd name="T34" fmla="*/ 205 w 240"/>
              <a:gd name="T35" fmla="*/ 49 h 272"/>
              <a:gd name="T36" fmla="*/ 120 w 240"/>
              <a:gd name="T37" fmla="*/ 49 h 272"/>
              <a:gd name="T38" fmla="*/ 61 w 240"/>
              <a:gd name="T39" fmla="*/ 156 h 272"/>
              <a:gd name="T40" fmla="*/ 78 w 240"/>
              <a:gd name="T41" fmla="*/ 186 h 272"/>
              <a:gd name="T42" fmla="*/ 75 w 240"/>
              <a:gd name="T43" fmla="*/ 199 h 272"/>
              <a:gd name="T44" fmla="*/ 69 w 240"/>
              <a:gd name="T45" fmla="*/ 229 h 272"/>
              <a:gd name="T46" fmla="*/ 166 w 240"/>
              <a:gd name="T47" fmla="*/ 235 h 272"/>
              <a:gd name="T48" fmla="*/ 171 w 240"/>
              <a:gd name="T49" fmla="*/ 204 h 272"/>
              <a:gd name="T50" fmla="*/ 162 w 240"/>
              <a:gd name="T51" fmla="*/ 199 h 272"/>
              <a:gd name="T52" fmla="*/ 178 w 240"/>
              <a:gd name="T53" fmla="*/ 158 h 272"/>
              <a:gd name="T54" fmla="*/ 120 w 240"/>
              <a:gd name="T55" fmla="*/ 49 h 272"/>
              <a:gd name="T56" fmla="*/ 117 w 240"/>
              <a:gd name="T57" fmla="*/ 136 h 272"/>
              <a:gd name="T58" fmla="*/ 120 w 240"/>
              <a:gd name="T59" fmla="*/ 170 h 272"/>
              <a:gd name="T60" fmla="*/ 143 w 240"/>
              <a:gd name="T61" fmla="*/ 186 h 272"/>
              <a:gd name="T62" fmla="*/ 127 w 240"/>
              <a:gd name="T63" fmla="*/ 199 h 272"/>
              <a:gd name="T64" fmla="*/ 141 w 240"/>
              <a:gd name="T65" fmla="*/ 136 h 272"/>
              <a:gd name="T66" fmla="*/ 141 w 240"/>
              <a:gd name="T67" fmla="*/ 107 h 272"/>
              <a:gd name="T68" fmla="*/ 125 w 240"/>
              <a:gd name="T69" fmla="*/ 127 h 272"/>
              <a:gd name="T70" fmla="*/ 111 w 240"/>
              <a:gd name="T71" fmla="*/ 111 h 272"/>
              <a:gd name="T72" fmla="*/ 85 w 240"/>
              <a:gd name="T73" fmla="*/ 122 h 272"/>
              <a:gd name="T74" fmla="*/ 107 w 240"/>
              <a:gd name="T75" fmla="*/ 136 h 272"/>
              <a:gd name="T76" fmla="*/ 97 w 240"/>
              <a:gd name="T77" fmla="*/ 199 h 272"/>
              <a:gd name="T78" fmla="*/ 78 w 240"/>
              <a:gd name="T79" fmla="*/ 147 h 272"/>
              <a:gd name="T80" fmla="*/ 77 w 240"/>
              <a:gd name="T81" fmla="*/ 146 h 272"/>
              <a:gd name="T82" fmla="*/ 120 w 240"/>
              <a:gd name="T83" fmla="*/ 68 h 272"/>
              <a:gd name="T84" fmla="*/ 162 w 240"/>
              <a:gd name="T85" fmla="*/ 147 h 272"/>
              <a:gd name="T86" fmla="*/ 138 w 240"/>
              <a:gd name="T87" fmla="*/ 117 h 272"/>
              <a:gd name="T88" fmla="*/ 147 w 240"/>
              <a:gd name="T89" fmla="*/ 122 h 272"/>
              <a:gd name="T90" fmla="*/ 135 w 240"/>
              <a:gd name="T91" fmla="*/ 127 h 272"/>
              <a:gd name="T92" fmla="*/ 100 w 240"/>
              <a:gd name="T93" fmla="*/ 127 h 272"/>
              <a:gd name="T94" fmla="*/ 100 w 240"/>
              <a:gd name="T95" fmla="*/ 116 h 272"/>
              <a:gd name="T96" fmla="*/ 107 w 240"/>
              <a:gd name="T97" fmla="*/ 127 h 272"/>
              <a:gd name="T98" fmla="*/ 212 w 240"/>
              <a:gd name="T99" fmla="*/ 111 h 272"/>
              <a:gd name="T100" fmla="*/ 212 w 240"/>
              <a:gd name="T101" fmla="*/ 130 h 272"/>
              <a:gd name="T102" fmla="*/ 240 w 240"/>
              <a:gd name="T103" fmla="*/ 120 h 2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240" h="272">
                <a:moveTo>
                  <a:pt x="62" y="62"/>
                </a:moveTo>
                <a:cubicBezTo>
                  <a:pt x="66" y="58"/>
                  <a:pt x="66" y="52"/>
                  <a:pt x="62" y="49"/>
                </a:cubicBezTo>
                <a:cubicBezTo>
                  <a:pt x="49" y="35"/>
                  <a:pt x="49" y="35"/>
                  <a:pt x="49" y="35"/>
                </a:cubicBezTo>
                <a:cubicBezTo>
                  <a:pt x="45" y="32"/>
                  <a:pt x="39" y="32"/>
                  <a:pt x="35" y="35"/>
                </a:cubicBezTo>
                <a:cubicBezTo>
                  <a:pt x="32" y="39"/>
                  <a:pt x="32" y="45"/>
                  <a:pt x="35" y="49"/>
                </a:cubicBezTo>
                <a:cubicBezTo>
                  <a:pt x="49" y="62"/>
                  <a:pt x="49" y="62"/>
                  <a:pt x="49" y="62"/>
                </a:cubicBezTo>
                <a:cubicBezTo>
                  <a:pt x="50" y="64"/>
                  <a:pt x="53" y="65"/>
                  <a:pt x="55" y="65"/>
                </a:cubicBezTo>
                <a:cubicBezTo>
                  <a:pt x="58" y="65"/>
                  <a:pt x="60" y="64"/>
                  <a:pt x="62" y="62"/>
                </a:cubicBezTo>
                <a:moveTo>
                  <a:pt x="28" y="111"/>
                </a:moveTo>
                <a:cubicBezTo>
                  <a:pt x="9" y="111"/>
                  <a:pt x="9" y="111"/>
                  <a:pt x="9" y="111"/>
                </a:cubicBezTo>
                <a:cubicBezTo>
                  <a:pt x="4" y="111"/>
                  <a:pt x="0" y="115"/>
                  <a:pt x="0" y="120"/>
                </a:cubicBezTo>
                <a:cubicBezTo>
                  <a:pt x="0" y="125"/>
                  <a:pt x="4" y="130"/>
                  <a:pt x="9" y="130"/>
                </a:cubicBezTo>
                <a:cubicBezTo>
                  <a:pt x="28" y="130"/>
                  <a:pt x="28" y="130"/>
                  <a:pt x="28" y="130"/>
                </a:cubicBezTo>
                <a:cubicBezTo>
                  <a:pt x="34" y="130"/>
                  <a:pt x="38" y="125"/>
                  <a:pt x="38" y="120"/>
                </a:cubicBezTo>
                <a:cubicBezTo>
                  <a:pt x="38" y="115"/>
                  <a:pt x="34" y="111"/>
                  <a:pt x="28" y="111"/>
                </a:cubicBezTo>
                <a:moveTo>
                  <a:pt x="120" y="38"/>
                </a:moveTo>
                <a:cubicBezTo>
                  <a:pt x="125" y="38"/>
                  <a:pt x="129" y="34"/>
                  <a:pt x="129" y="29"/>
                </a:cubicBezTo>
                <a:cubicBezTo>
                  <a:pt x="129" y="10"/>
                  <a:pt x="129" y="10"/>
                  <a:pt x="129" y="10"/>
                </a:cubicBezTo>
                <a:cubicBezTo>
                  <a:pt x="129" y="4"/>
                  <a:pt x="125" y="0"/>
                  <a:pt x="120" y="0"/>
                </a:cubicBezTo>
                <a:cubicBezTo>
                  <a:pt x="115" y="0"/>
                  <a:pt x="111" y="4"/>
                  <a:pt x="111" y="10"/>
                </a:cubicBezTo>
                <a:cubicBezTo>
                  <a:pt x="111" y="29"/>
                  <a:pt x="111" y="29"/>
                  <a:pt x="111" y="29"/>
                </a:cubicBezTo>
                <a:cubicBezTo>
                  <a:pt x="111" y="34"/>
                  <a:pt x="115" y="38"/>
                  <a:pt x="120" y="38"/>
                </a:cubicBezTo>
                <a:moveTo>
                  <a:pt x="87" y="253"/>
                </a:moveTo>
                <a:cubicBezTo>
                  <a:pt x="87" y="264"/>
                  <a:pt x="96" y="272"/>
                  <a:pt x="107" y="272"/>
                </a:cubicBezTo>
                <a:cubicBezTo>
                  <a:pt x="133" y="272"/>
                  <a:pt x="133" y="272"/>
                  <a:pt x="133" y="272"/>
                </a:cubicBezTo>
                <a:cubicBezTo>
                  <a:pt x="144" y="272"/>
                  <a:pt x="153" y="264"/>
                  <a:pt x="153" y="253"/>
                </a:cubicBezTo>
                <a:cubicBezTo>
                  <a:pt x="153" y="244"/>
                  <a:pt x="153" y="244"/>
                  <a:pt x="153" y="244"/>
                </a:cubicBezTo>
                <a:cubicBezTo>
                  <a:pt x="87" y="244"/>
                  <a:pt x="87" y="244"/>
                  <a:pt x="87" y="244"/>
                </a:cubicBezTo>
                <a:cubicBezTo>
                  <a:pt x="87" y="253"/>
                  <a:pt x="87" y="253"/>
                  <a:pt x="87" y="253"/>
                </a:cubicBezTo>
                <a:close/>
                <a:moveTo>
                  <a:pt x="205" y="35"/>
                </a:moveTo>
                <a:cubicBezTo>
                  <a:pt x="201" y="32"/>
                  <a:pt x="195" y="32"/>
                  <a:pt x="192" y="35"/>
                </a:cubicBezTo>
                <a:cubicBezTo>
                  <a:pt x="178" y="49"/>
                  <a:pt x="178" y="49"/>
                  <a:pt x="178" y="49"/>
                </a:cubicBezTo>
                <a:cubicBezTo>
                  <a:pt x="174" y="52"/>
                  <a:pt x="174" y="58"/>
                  <a:pt x="178" y="62"/>
                </a:cubicBezTo>
                <a:cubicBezTo>
                  <a:pt x="180" y="64"/>
                  <a:pt x="182" y="65"/>
                  <a:pt x="185" y="65"/>
                </a:cubicBezTo>
                <a:cubicBezTo>
                  <a:pt x="187" y="65"/>
                  <a:pt x="190" y="64"/>
                  <a:pt x="192" y="62"/>
                </a:cubicBezTo>
                <a:cubicBezTo>
                  <a:pt x="205" y="49"/>
                  <a:pt x="205" y="49"/>
                  <a:pt x="205" y="49"/>
                </a:cubicBezTo>
                <a:cubicBezTo>
                  <a:pt x="209" y="45"/>
                  <a:pt x="209" y="39"/>
                  <a:pt x="205" y="35"/>
                </a:cubicBezTo>
                <a:moveTo>
                  <a:pt x="120" y="49"/>
                </a:moveTo>
                <a:cubicBezTo>
                  <a:pt x="81" y="49"/>
                  <a:pt x="50" y="80"/>
                  <a:pt x="50" y="118"/>
                </a:cubicBezTo>
                <a:cubicBezTo>
                  <a:pt x="50" y="132"/>
                  <a:pt x="54" y="145"/>
                  <a:pt x="61" y="156"/>
                </a:cubicBezTo>
                <a:cubicBezTo>
                  <a:pt x="62" y="157"/>
                  <a:pt x="62" y="158"/>
                  <a:pt x="62" y="158"/>
                </a:cubicBezTo>
                <a:cubicBezTo>
                  <a:pt x="75" y="176"/>
                  <a:pt x="78" y="182"/>
                  <a:pt x="78" y="186"/>
                </a:cubicBezTo>
                <a:cubicBezTo>
                  <a:pt x="78" y="199"/>
                  <a:pt x="78" y="199"/>
                  <a:pt x="78" y="199"/>
                </a:cubicBezTo>
                <a:cubicBezTo>
                  <a:pt x="75" y="199"/>
                  <a:pt x="75" y="199"/>
                  <a:pt x="75" y="199"/>
                </a:cubicBezTo>
                <a:cubicBezTo>
                  <a:pt x="71" y="199"/>
                  <a:pt x="69" y="200"/>
                  <a:pt x="69" y="204"/>
                </a:cubicBezTo>
                <a:cubicBezTo>
                  <a:pt x="69" y="229"/>
                  <a:pt x="69" y="229"/>
                  <a:pt x="69" y="229"/>
                </a:cubicBezTo>
                <a:cubicBezTo>
                  <a:pt x="69" y="233"/>
                  <a:pt x="71" y="235"/>
                  <a:pt x="75" y="235"/>
                </a:cubicBezTo>
                <a:cubicBezTo>
                  <a:pt x="166" y="235"/>
                  <a:pt x="166" y="235"/>
                  <a:pt x="166" y="235"/>
                </a:cubicBezTo>
                <a:cubicBezTo>
                  <a:pt x="169" y="235"/>
                  <a:pt x="171" y="233"/>
                  <a:pt x="171" y="229"/>
                </a:cubicBezTo>
                <a:cubicBezTo>
                  <a:pt x="171" y="204"/>
                  <a:pt x="171" y="204"/>
                  <a:pt x="171" y="204"/>
                </a:cubicBezTo>
                <a:cubicBezTo>
                  <a:pt x="171" y="200"/>
                  <a:pt x="169" y="199"/>
                  <a:pt x="166" y="199"/>
                </a:cubicBezTo>
                <a:cubicBezTo>
                  <a:pt x="162" y="199"/>
                  <a:pt x="162" y="199"/>
                  <a:pt x="162" y="199"/>
                </a:cubicBezTo>
                <a:cubicBezTo>
                  <a:pt x="162" y="186"/>
                  <a:pt x="162" y="186"/>
                  <a:pt x="162" y="186"/>
                </a:cubicBezTo>
                <a:cubicBezTo>
                  <a:pt x="162" y="183"/>
                  <a:pt x="163" y="178"/>
                  <a:pt x="178" y="158"/>
                </a:cubicBezTo>
                <a:cubicBezTo>
                  <a:pt x="186" y="146"/>
                  <a:pt x="190" y="133"/>
                  <a:pt x="190" y="118"/>
                </a:cubicBezTo>
                <a:cubicBezTo>
                  <a:pt x="190" y="80"/>
                  <a:pt x="159" y="49"/>
                  <a:pt x="120" y="49"/>
                </a:cubicBezTo>
                <a:moveTo>
                  <a:pt x="120" y="170"/>
                </a:moveTo>
                <a:cubicBezTo>
                  <a:pt x="117" y="136"/>
                  <a:pt x="117" y="136"/>
                  <a:pt x="117" y="136"/>
                </a:cubicBezTo>
                <a:cubicBezTo>
                  <a:pt x="124" y="136"/>
                  <a:pt x="124" y="136"/>
                  <a:pt x="124" y="136"/>
                </a:cubicBezTo>
                <a:lnTo>
                  <a:pt x="120" y="170"/>
                </a:lnTo>
                <a:close/>
                <a:moveTo>
                  <a:pt x="162" y="147"/>
                </a:moveTo>
                <a:cubicBezTo>
                  <a:pt x="147" y="168"/>
                  <a:pt x="143" y="176"/>
                  <a:pt x="143" y="186"/>
                </a:cubicBezTo>
                <a:cubicBezTo>
                  <a:pt x="143" y="199"/>
                  <a:pt x="143" y="199"/>
                  <a:pt x="143" y="199"/>
                </a:cubicBezTo>
                <a:cubicBezTo>
                  <a:pt x="127" y="199"/>
                  <a:pt x="127" y="199"/>
                  <a:pt x="127" y="199"/>
                </a:cubicBezTo>
                <a:cubicBezTo>
                  <a:pt x="134" y="136"/>
                  <a:pt x="134" y="136"/>
                  <a:pt x="134" y="136"/>
                </a:cubicBezTo>
                <a:cubicBezTo>
                  <a:pt x="141" y="136"/>
                  <a:pt x="141" y="136"/>
                  <a:pt x="141" y="136"/>
                </a:cubicBezTo>
                <a:cubicBezTo>
                  <a:pt x="149" y="136"/>
                  <a:pt x="156" y="130"/>
                  <a:pt x="156" y="122"/>
                </a:cubicBezTo>
                <a:cubicBezTo>
                  <a:pt x="156" y="113"/>
                  <a:pt x="149" y="107"/>
                  <a:pt x="141" y="107"/>
                </a:cubicBezTo>
                <a:cubicBezTo>
                  <a:pt x="137" y="107"/>
                  <a:pt x="134" y="108"/>
                  <a:pt x="131" y="111"/>
                </a:cubicBezTo>
                <a:cubicBezTo>
                  <a:pt x="127" y="115"/>
                  <a:pt x="125" y="122"/>
                  <a:pt x="125" y="127"/>
                </a:cubicBezTo>
                <a:cubicBezTo>
                  <a:pt x="116" y="127"/>
                  <a:pt x="116" y="127"/>
                  <a:pt x="116" y="127"/>
                </a:cubicBezTo>
                <a:cubicBezTo>
                  <a:pt x="116" y="122"/>
                  <a:pt x="115" y="116"/>
                  <a:pt x="111" y="111"/>
                </a:cubicBezTo>
                <a:cubicBezTo>
                  <a:pt x="108" y="108"/>
                  <a:pt x="104" y="107"/>
                  <a:pt x="100" y="107"/>
                </a:cubicBezTo>
                <a:cubicBezTo>
                  <a:pt x="92" y="107"/>
                  <a:pt x="85" y="113"/>
                  <a:pt x="85" y="122"/>
                </a:cubicBezTo>
                <a:cubicBezTo>
                  <a:pt x="85" y="130"/>
                  <a:pt x="92" y="136"/>
                  <a:pt x="100" y="136"/>
                </a:cubicBezTo>
                <a:cubicBezTo>
                  <a:pt x="107" y="136"/>
                  <a:pt x="107" y="136"/>
                  <a:pt x="107" y="136"/>
                </a:cubicBezTo>
                <a:cubicBezTo>
                  <a:pt x="114" y="199"/>
                  <a:pt x="114" y="199"/>
                  <a:pt x="114" y="199"/>
                </a:cubicBezTo>
                <a:cubicBezTo>
                  <a:pt x="97" y="199"/>
                  <a:pt x="97" y="199"/>
                  <a:pt x="97" y="199"/>
                </a:cubicBezTo>
                <a:cubicBezTo>
                  <a:pt x="97" y="186"/>
                  <a:pt x="97" y="186"/>
                  <a:pt x="97" y="186"/>
                </a:cubicBezTo>
                <a:cubicBezTo>
                  <a:pt x="97" y="177"/>
                  <a:pt x="93" y="168"/>
                  <a:pt x="78" y="147"/>
                </a:cubicBezTo>
                <a:cubicBezTo>
                  <a:pt x="78" y="147"/>
                  <a:pt x="78" y="147"/>
                  <a:pt x="78" y="147"/>
                </a:cubicBezTo>
                <a:cubicBezTo>
                  <a:pt x="77" y="146"/>
                  <a:pt x="77" y="146"/>
                  <a:pt x="77" y="146"/>
                </a:cubicBezTo>
                <a:cubicBezTo>
                  <a:pt x="71" y="138"/>
                  <a:pt x="68" y="128"/>
                  <a:pt x="68" y="118"/>
                </a:cubicBezTo>
                <a:cubicBezTo>
                  <a:pt x="68" y="91"/>
                  <a:pt x="92" y="68"/>
                  <a:pt x="120" y="68"/>
                </a:cubicBezTo>
                <a:cubicBezTo>
                  <a:pt x="148" y="68"/>
                  <a:pt x="172" y="91"/>
                  <a:pt x="172" y="118"/>
                </a:cubicBezTo>
                <a:cubicBezTo>
                  <a:pt x="172" y="129"/>
                  <a:pt x="168" y="139"/>
                  <a:pt x="162" y="147"/>
                </a:cubicBezTo>
                <a:moveTo>
                  <a:pt x="135" y="127"/>
                </a:moveTo>
                <a:cubicBezTo>
                  <a:pt x="135" y="124"/>
                  <a:pt x="136" y="119"/>
                  <a:pt x="138" y="117"/>
                </a:cubicBezTo>
                <a:cubicBezTo>
                  <a:pt x="139" y="116"/>
                  <a:pt x="140" y="116"/>
                  <a:pt x="141" y="116"/>
                </a:cubicBezTo>
                <a:cubicBezTo>
                  <a:pt x="144" y="116"/>
                  <a:pt x="147" y="119"/>
                  <a:pt x="147" y="122"/>
                </a:cubicBezTo>
                <a:cubicBezTo>
                  <a:pt x="147" y="125"/>
                  <a:pt x="144" y="127"/>
                  <a:pt x="141" y="127"/>
                </a:cubicBezTo>
                <a:cubicBezTo>
                  <a:pt x="135" y="127"/>
                  <a:pt x="135" y="127"/>
                  <a:pt x="135" y="127"/>
                </a:cubicBezTo>
                <a:close/>
                <a:moveTo>
                  <a:pt x="107" y="127"/>
                </a:moveTo>
                <a:cubicBezTo>
                  <a:pt x="100" y="127"/>
                  <a:pt x="100" y="127"/>
                  <a:pt x="100" y="127"/>
                </a:cubicBezTo>
                <a:cubicBezTo>
                  <a:pt x="97" y="127"/>
                  <a:pt x="94" y="125"/>
                  <a:pt x="94" y="122"/>
                </a:cubicBezTo>
                <a:cubicBezTo>
                  <a:pt x="94" y="119"/>
                  <a:pt x="97" y="116"/>
                  <a:pt x="100" y="116"/>
                </a:cubicBezTo>
                <a:cubicBezTo>
                  <a:pt x="102" y="116"/>
                  <a:pt x="103" y="117"/>
                  <a:pt x="104" y="118"/>
                </a:cubicBezTo>
                <a:cubicBezTo>
                  <a:pt x="106" y="120"/>
                  <a:pt x="107" y="124"/>
                  <a:pt x="107" y="127"/>
                </a:cubicBezTo>
                <a:moveTo>
                  <a:pt x="231" y="111"/>
                </a:moveTo>
                <a:cubicBezTo>
                  <a:pt x="212" y="111"/>
                  <a:pt x="212" y="111"/>
                  <a:pt x="212" y="111"/>
                </a:cubicBezTo>
                <a:cubicBezTo>
                  <a:pt x="206" y="111"/>
                  <a:pt x="202" y="115"/>
                  <a:pt x="202" y="120"/>
                </a:cubicBezTo>
                <a:cubicBezTo>
                  <a:pt x="202" y="125"/>
                  <a:pt x="206" y="130"/>
                  <a:pt x="212" y="130"/>
                </a:cubicBezTo>
                <a:cubicBezTo>
                  <a:pt x="231" y="130"/>
                  <a:pt x="231" y="130"/>
                  <a:pt x="231" y="130"/>
                </a:cubicBezTo>
                <a:cubicBezTo>
                  <a:pt x="236" y="130"/>
                  <a:pt x="240" y="125"/>
                  <a:pt x="240" y="120"/>
                </a:cubicBezTo>
                <a:cubicBezTo>
                  <a:pt x="240" y="115"/>
                  <a:pt x="236" y="111"/>
                  <a:pt x="231" y="111"/>
                </a:cubicBezTo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5" name="i$liḋe-TextBox 35">
            <a:extLst>
              <a:ext uri="{FF2B5EF4-FFF2-40B4-BE49-F238E27FC236}">
                <a16:creationId xmlns:a16="http://schemas.microsoft.com/office/drawing/2014/main" xmlns="" id="{90FCD3EC-CBF1-4C12-B8A4-FD775FD141D5}"/>
              </a:ext>
            </a:extLst>
          </p:cNvPr>
          <p:cNvSpPr txBox="1"/>
          <p:nvPr/>
        </p:nvSpPr>
        <p:spPr bwMode="auto">
          <a:xfrm>
            <a:off x="661235" y="3229829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rmAutofit lnSpcReduction="10000"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zh-CN" altLang="en-US" sz="2000" b="1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支持</a:t>
            </a:r>
            <a:r>
              <a:rPr lang="en-US" altLang="zh-CN" sz="2000" b="1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Django</a:t>
            </a:r>
            <a:endParaRPr lang="zh-CN" altLang="en-US" sz="2000" b="1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6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676944" y="3641137"/>
            <a:ext cx="2422692" cy="212934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有了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自带的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HTML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CSS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和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JavaScript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编辑器，用户可以更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快速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地通过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Django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框架进行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Web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开发。此外，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还支持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CoffeeScript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Mako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和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Jinja2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</p:txBody>
      </p:sp>
      <p:sp>
        <p:nvSpPr>
          <p:cNvPr id="23" name="i$liḋe-TextBox 33">
            <a:extLst>
              <a:ext uri="{FF2B5EF4-FFF2-40B4-BE49-F238E27FC236}">
                <a16:creationId xmlns:a16="http://schemas.microsoft.com/office/drawing/2014/main" xmlns="" id="{0F93618B-505C-42B6-94E9-84117B0AFD52}"/>
              </a:ext>
            </a:extLst>
          </p:cNvPr>
          <p:cNvSpPr txBox="1"/>
          <p:nvPr/>
        </p:nvSpPr>
        <p:spPr bwMode="auto">
          <a:xfrm>
            <a:off x="3572014" y="3229829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zh-CN" altLang="en-US" sz="20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集成版本控制</a:t>
            </a:r>
          </a:p>
        </p:txBody>
      </p:sp>
      <p:sp>
        <p:nvSpPr>
          <p:cNvPr id="20" name="iS1ide-TextBox 31">
            <a:extLst>
              <a:ext uri="{FF2B5EF4-FFF2-40B4-BE49-F238E27FC236}">
                <a16:creationId xmlns:a16="http://schemas.microsoft.com/office/drawing/2014/main" xmlns="" id="{D78B19AF-8A51-4BB9-BAE4-1627DCA59D72}"/>
              </a:ext>
            </a:extLst>
          </p:cNvPr>
          <p:cNvSpPr txBox="1"/>
          <p:nvPr/>
        </p:nvSpPr>
        <p:spPr bwMode="auto">
          <a:xfrm>
            <a:off x="6385699" y="3229829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zh-CN" altLang="en-US" sz="20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具有图形页面调试器</a:t>
            </a:r>
          </a:p>
        </p:txBody>
      </p:sp>
      <p:sp>
        <p:nvSpPr>
          <p:cNvPr id="18" name="iS1ide-TextBox 29">
            <a:extLst>
              <a:ext uri="{FF2B5EF4-FFF2-40B4-BE49-F238E27FC236}">
                <a16:creationId xmlns:a16="http://schemas.microsoft.com/office/drawing/2014/main" xmlns="" id="{CB1A9DA0-7121-450C-89C1-60198F1E5B21}"/>
              </a:ext>
            </a:extLst>
          </p:cNvPr>
          <p:cNvSpPr txBox="1"/>
          <p:nvPr/>
        </p:nvSpPr>
        <p:spPr bwMode="auto">
          <a:xfrm>
            <a:off x="8998483" y="3229829"/>
            <a:ext cx="2347947" cy="283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ctr"/>
            <a:r>
              <a:rPr lang="zh-CN" altLang="en-US" sz="20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集成的单元测试</a:t>
            </a:r>
          </a:p>
        </p:txBody>
      </p:sp>
      <p:sp>
        <p:nvSpPr>
          <p:cNvPr id="40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3556835" y="3670005"/>
            <a:ext cx="2347947" cy="136734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登录、退出、视图拆分与合并等功能都集成在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统一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</a:t>
            </a:r>
            <a:r>
              <a:rPr lang="en-US" altLang="zh-CN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VCS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用户界面中。</a:t>
            </a:r>
          </a:p>
        </p:txBody>
      </p:sp>
      <p:sp>
        <p:nvSpPr>
          <p:cNvPr id="41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6414217" y="4039394"/>
            <a:ext cx="2347947" cy="150249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用户可以用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自带的、功能全面的调试器对</a:t>
            </a:r>
            <a:r>
              <a:rPr lang="en-US" altLang="zh-CN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或者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Django 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应用程序以及测试单元进行调整，该调试器自带断点、步进、多画面视图、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以及评估表达式等功能。</a:t>
            </a:r>
          </a:p>
        </p:txBody>
      </p:sp>
      <p:sp>
        <p:nvSpPr>
          <p:cNvPr id="42" name="i$liḋe-TextBox 36">
            <a:extLst>
              <a:ext uri="{FF2B5EF4-FFF2-40B4-BE49-F238E27FC236}">
                <a16:creationId xmlns:a16="http://schemas.microsoft.com/office/drawing/2014/main" xmlns="" id="{D796CC2A-A11C-4244-8C4A-A96C542611BD}"/>
              </a:ext>
            </a:extLst>
          </p:cNvPr>
          <p:cNvSpPr txBox="1"/>
          <p:nvPr/>
        </p:nvSpPr>
        <p:spPr bwMode="auto">
          <a:xfrm>
            <a:off x="9085228" y="3755946"/>
            <a:ext cx="2347947" cy="150249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ctr" anchorCtr="1">
            <a:noAutofit/>
            <a:scene3d>
              <a:camera prst="orthographicFront"/>
              <a:lightRig rig="threePt" dir="t"/>
            </a:scene3d>
            <a:sp3d>
              <a:bevelT w="0" h="0"/>
            </a:sp3d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用户可以在一个文件夹内运行一个测试文件、单个测试类、一</a:t>
            </a:r>
            <a:r>
              <a:rPr lang="zh-CN" altLang="en-US" sz="160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个方法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或者所有测试项目。</a:t>
            </a:r>
          </a:p>
        </p:txBody>
      </p:sp>
    </p:spTree>
    <p:extLst>
      <p:ext uri="{BB962C8B-B14F-4D97-AF65-F5344CB8AC3E}">
        <p14:creationId xmlns:p14="http://schemas.microsoft.com/office/powerpoint/2010/main" val="4018431355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．交互式编程与脚本式编程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175" y="1603242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）交互式</a:t>
            </a:r>
            <a:r>
              <a:rPr lang="zh-CN" altLang="en-US" sz="2000" b="1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编程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0" y="3510851"/>
            <a:ext cx="12206061" cy="6858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文本框 335"/>
          <p:cNvSpPr txBox="1"/>
          <p:nvPr/>
        </p:nvSpPr>
        <p:spPr>
          <a:xfrm>
            <a:off x="754227" y="3623840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print ("Hello, Python!")</a:t>
            </a:r>
            <a:endParaRPr lang="zh-CN" altLang="en-US" sz="20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文本框 335"/>
          <p:cNvSpPr txBox="1"/>
          <p:nvPr/>
        </p:nvSpPr>
        <p:spPr>
          <a:xfrm>
            <a:off x="754227" y="2092705"/>
            <a:ext cx="10460418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打开命令提示符窗口，在窗口命令提示符“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后输入“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命令来启动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解释器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，进入交互式编程，会出现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提示符“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&gt;&gt;&gt;”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提示符“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&gt;&gt;&gt;”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后输入以下语句，然后按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【Enter】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键查看运行效果。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文本框 335"/>
          <p:cNvSpPr txBox="1"/>
          <p:nvPr/>
        </p:nvSpPr>
        <p:spPr>
          <a:xfrm>
            <a:off x="754227" y="4344194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以上语句的运行结果如下。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0" y="4894482"/>
            <a:ext cx="12206061" cy="6858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8" name="文本框 335"/>
          <p:cNvSpPr txBox="1"/>
          <p:nvPr/>
        </p:nvSpPr>
        <p:spPr>
          <a:xfrm>
            <a:off x="754227" y="5007471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Hello, Python!</a:t>
            </a:r>
            <a:endParaRPr lang="zh-CN" altLang="en-US" sz="20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．交互式编程与脚本式编程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175" y="1603242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）脚本式编程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0" y="3307719"/>
            <a:ext cx="12206061" cy="6858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文本框 335"/>
          <p:cNvSpPr txBox="1"/>
          <p:nvPr/>
        </p:nvSpPr>
        <p:spPr>
          <a:xfrm>
            <a:off x="754227" y="3420708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print ("Hello, Python!")</a:t>
            </a:r>
            <a:endParaRPr lang="zh-CN" altLang="en-US" sz="20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文本框 335"/>
          <p:cNvSpPr txBox="1"/>
          <p:nvPr/>
        </p:nvSpPr>
        <p:spPr>
          <a:xfrm>
            <a:off x="754227" y="2092705"/>
            <a:ext cx="1046041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先把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语句写好，保存在扩展名为“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.py”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的文件里，然后从外部调用这个文件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。将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如下代码输入“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hello.py”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文件（保存路径为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D:\PyCharmProject\Test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）中。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文本框 335"/>
          <p:cNvSpPr txBox="1"/>
          <p:nvPr/>
        </p:nvSpPr>
        <p:spPr>
          <a:xfrm>
            <a:off x="754227" y="4191694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打开命令提示符窗口，然后在窗口命令提示符“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后输入以下命令运行该脚本文件。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0" y="4847943"/>
            <a:ext cx="12206061" cy="6858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8" name="文本框 335"/>
          <p:cNvSpPr txBox="1"/>
          <p:nvPr/>
        </p:nvSpPr>
        <p:spPr>
          <a:xfrm>
            <a:off x="754227" y="4960932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D:\PycharmProject\Test\hello.py</a:t>
            </a:r>
            <a:endParaRPr lang="zh-CN" altLang="en-US" sz="20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文本框 335"/>
          <p:cNvSpPr txBox="1"/>
          <p:nvPr/>
        </p:nvSpPr>
        <p:spPr>
          <a:xfrm>
            <a:off x="754227" y="5688678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输出结果如下。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0" y="6279701"/>
            <a:ext cx="12206061" cy="6858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9" name="文本框 335"/>
          <p:cNvSpPr txBox="1"/>
          <p:nvPr/>
        </p:nvSpPr>
        <p:spPr>
          <a:xfrm>
            <a:off x="754227" y="6392690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Hello, Python!</a:t>
            </a:r>
            <a:endParaRPr lang="zh-CN" altLang="en-US" sz="20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3959146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6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3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默认的编码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-7712" y="6477795"/>
            <a:ext cx="12206061" cy="38179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0" y="2515394"/>
            <a:ext cx="12206061" cy="259080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文本框 335"/>
          <p:cNvSpPr txBox="1"/>
          <p:nvPr/>
        </p:nvSpPr>
        <p:spPr>
          <a:xfrm>
            <a:off x="754227" y="3378625"/>
            <a:ext cx="1046041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在默认情况下，</a:t>
            </a: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3 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源代码文件以</a:t>
            </a: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UTF-8 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为编码，所有字符串都是</a:t>
            </a: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unicode 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字符串</a:t>
            </a:r>
            <a:r>
              <a:rPr lang="zh-CN" altLang="en-US" sz="20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。当然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也可以为源代码文件指定不同的编码。</a:t>
            </a:r>
            <a:endParaRPr lang="zh-CN" altLang="en-US" sz="20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7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标识符的基本要求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-7712" y="6477795"/>
            <a:ext cx="12206061" cy="38179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任意多边形 63"/>
          <p:cNvSpPr/>
          <p:nvPr/>
        </p:nvSpPr>
        <p:spPr>
          <a:xfrm>
            <a:off x="4402875" y="1876163"/>
            <a:ext cx="1629626" cy="1606436"/>
          </a:xfrm>
          <a:custGeom>
            <a:gdLst>
              <a:gd name="connsiteX0" fmla="*/ 615064 w 1870190"/>
              <a:gd name="connsiteY0" fmla="*/ 0 h 1843677"/>
              <a:gd name="connsiteX1" fmla="*/ 1049979 w 1870190"/>
              <a:gd name="connsiteY1" fmla="*/ 180148 h 1843677"/>
              <a:gd name="connsiteX2" fmla="*/ 1870190 w 1870190"/>
              <a:gd name="connsiteY2" fmla="*/ 1000359 h 1843677"/>
              <a:gd name="connsiteX3" fmla="*/ 1828048 w 1870190"/>
              <a:gd name="connsiteY3" fmla="*/ 1002487 h 1843677"/>
              <a:gd name="connsiteX4" fmla="*/ 986041 w 1870190"/>
              <a:gd name="connsiteY4" fmla="*/ 1763755 h 1843677"/>
              <a:gd name="connsiteX5" fmla="*/ 973843 w 1870190"/>
              <a:gd name="connsiteY5" fmla="*/ 1843677 h 1843677"/>
              <a:gd name="connsiteX6" fmla="*/ 180147 w 1870190"/>
              <a:gd name="connsiteY6" fmla="*/ 1049981 h 1843677"/>
              <a:gd name="connsiteX7" fmla="*/ 180147 w 1870190"/>
              <a:gd name="connsiteY7" fmla="*/ 180148 h 1843677"/>
              <a:gd name="connsiteX8" fmla="*/ 615064 w 1870190"/>
              <a:gd name="connsiteY8" fmla="*/ 0 h 18436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70190" h="1843677">
                <a:moveTo>
                  <a:pt x="615064" y="0"/>
                </a:moveTo>
                <a:cubicBezTo>
                  <a:pt x="772472" y="1"/>
                  <a:pt x="929881" y="60049"/>
                  <a:pt x="1049979" y="180148"/>
                </a:cubicBezTo>
                <a:lnTo>
                  <a:pt x="1870190" y="1000359"/>
                </a:lnTo>
                <a:lnTo>
                  <a:pt x="1828048" y="1002487"/>
                </a:lnTo>
                <a:cubicBezTo>
                  <a:pt x="1408674" y="1045077"/>
                  <a:pt x="1069131" y="1357708"/>
                  <a:pt x="986041" y="1763755"/>
                </a:cubicBezTo>
                <a:lnTo>
                  <a:pt x="973843" y="1843677"/>
                </a:lnTo>
                <a:lnTo>
                  <a:pt x="180147" y="1049981"/>
                </a:lnTo>
                <a:cubicBezTo>
                  <a:pt x="-60050" y="809784"/>
                  <a:pt x="-60050" y="420345"/>
                  <a:pt x="180147" y="180148"/>
                </a:cubicBezTo>
                <a:cubicBezTo>
                  <a:pt x="300246" y="60049"/>
                  <a:pt x="457654" y="1"/>
                  <a:pt x="615064" y="0"/>
                </a:cubicBezTo>
                <a:close/>
              </a:path>
            </a:pathLst>
          </a:custGeom>
          <a:solidFill>
            <a:srgbClr val="3A4187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>
              <a:defRPr/>
            </a:pPr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任意多边形 64"/>
          <p:cNvSpPr/>
          <p:nvPr/>
        </p:nvSpPr>
        <p:spPr>
          <a:xfrm>
            <a:off x="6182284" y="1894003"/>
            <a:ext cx="1616007" cy="1641036"/>
          </a:xfrm>
          <a:custGeom>
            <a:gdLst>
              <a:gd name="connsiteX0" fmla="*/ 1239496 w 1854559"/>
              <a:gd name="connsiteY0" fmla="*/ 0 h 1883386"/>
              <a:gd name="connsiteX1" fmla="*/ 1674412 w 1854559"/>
              <a:gd name="connsiteY1" fmla="*/ 180147 h 1883386"/>
              <a:gd name="connsiteX2" fmla="*/ 1674413 w 1854559"/>
              <a:gd name="connsiteY2" fmla="*/ 1049980 h 1883386"/>
              <a:gd name="connsiteX3" fmla="*/ 841007 w 1854559"/>
              <a:gd name="connsiteY3" fmla="*/ 1883386 h 1883386"/>
              <a:gd name="connsiteX4" fmla="*/ 838743 w 1854559"/>
              <a:gd name="connsiteY4" fmla="*/ 1838559 h 1883386"/>
              <a:gd name="connsiteX5" fmla="*/ 77475 w 1854559"/>
              <a:gd name="connsiteY5" fmla="*/ 996552 h 1883386"/>
              <a:gd name="connsiteX6" fmla="*/ 0 w 1854559"/>
              <a:gd name="connsiteY6" fmla="*/ 984728 h 1883386"/>
              <a:gd name="connsiteX7" fmla="*/ 804580 w 1854559"/>
              <a:gd name="connsiteY7" fmla="*/ 180147 h 1883386"/>
              <a:gd name="connsiteX8" fmla="*/ 1239496 w 1854559"/>
              <a:gd name="connsiteY8" fmla="*/ 0 h 1883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54559" h="1883386">
                <a:moveTo>
                  <a:pt x="1239496" y="0"/>
                </a:moveTo>
                <a:cubicBezTo>
                  <a:pt x="1396905" y="0"/>
                  <a:pt x="1554314" y="60049"/>
                  <a:pt x="1674412" y="180147"/>
                </a:cubicBezTo>
                <a:cubicBezTo>
                  <a:pt x="1914609" y="420344"/>
                  <a:pt x="1914609" y="809783"/>
                  <a:pt x="1674413" y="1049980"/>
                </a:cubicBezTo>
                <a:lnTo>
                  <a:pt x="841007" y="1883386"/>
                </a:lnTo>
                <a:lnTo>
                  <a:pt x="838743" y="1838559"/>
                </a:lnTo>
                <a:cubicBezTo>
                  <a:pt x="796153" y="1419185"/>
                  <a:pt x="483523" y="1079642"/>
                  <a:pt x="77475" y="996552"/>
                </a:cubicBezTo>
                <a:lnTo>
                  <a:pt x="0" y="984728"/>
                </a:lnTo>
                <a:lnTo>
                  <a:pt x="804580" y="180147"/>
                </a:lnTo>
                <a:cubicBezTo>
                  <a:pt x="924679" y="60049"/>
                  <a:pt x="1082088" y="0"/>
                  <a:pt x="1239496" y="0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>
              <a:defRPr/>
            </a:pPr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任意多边形 65"/>
          <p:cNvSpPr/>
          <p:nvPr/>
        </p:nvSpPr>
        <p:spPr>
          <a:xfrm>
            <a:off x="6180149" y="3630241"/>
            <a:ext cx="1622630" cy="1645643"/>
          </a:xfrm>
          <a:custGeom>
            <a:gdLst>
              <a:gd name="connsiteX0" fmla="*/ 843318 w 1862160"/>
              <a:gd name="connsiteY0" fmla="*/ 0 h 1888674"/>
              <a:gd name="connsiteX1" fmla="*/ 1682013 w 1862160"/>
              <a:gd name="connsiteY1" fmla="*/ 838695 h 1888674"/>
              <a:gd name="connsiteX2" fmla="*/ 1682013 w 1862160"/>
              <a:gd name="connsiteY2" fmla="*/ 1708527 h 1888674"/>
              <a:gd name="connsiteX3" fmla="*/ 812180 w 1862160"/>
              <a:gd name="connsiteY3" fmla="*/ 1708527 h 1888674"/>
              <a:gd name="connsiteX4" fmla="*/ 0 w 1862160"/>
              <a:gd name="connsiteY4" fmla="*/ 896347 h 1888674"/>
              <a:gd name="connsiteX5" fmla="*/ 79922 w 1862160"/>
              <a:gd name="connsiteY5" fmla="*/ 884149 h 1888674"/>
              <a:gd name="connsiteX6" fmla="*/ 841190 w 1862160"/>
              <a:gd name="connsiteY6" fmla="*/ 42142 h 1888674"/>
              <a:gd name="connsiteX7" fmla="*/ 843318 w 1862160"/>
              <a:gd name="connsiteY7" fmla="*/ 0 h 18886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62160" h="1888674">
                <a:moveTo>
                  <a:pt x="843318" y="0"/>
                </a:moveTo>
                <a:lnTo>
                  <a:pt x="1682013" y="838695"/>
                </a:lnTo>
                <a:cubicBezTo>
                  <a:pt x="1922209" y="1078891"/>
                  <a:pt x="1922209" y="1468330"/>
                  <a:pt x="1682013" y="1708527"/>
                </a:cubicBezTo>
                <a:cubicBezTo>
                  <a:pt x="1441816" y="1948724"/>
                  <a:pt x="1052377" y="1948724"/>
                  <a:pt x="812180" y="1708527"/>
                </a:cubicBezTo>
                <a:lnTo>
                  <a:pt x="0" y="896347"/>
                </a:lnTo>
                <a:lnTo>
                  <a:pt x="79922" y="884149"/>
                </a:lnTo>
                <a:cubicBezTo>
                  <a:pt x="485970" y="801060"/>
                  <a:pt x="798600" y="461516"/>
                  <a:pt x="841190" y="42142"/>
                </a:cubicBezTo>
                <a:lnTo>
                  <a:pt x="843318" y="0"/>
                </a:lnTo>
                <a:close/>
              </a:path>
            </a:pathLst>
          </a:custGeom>
          <a:solidFill>
            <a:schemeClr val="accent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>
              <a:defRPr/>
            </a:pPr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任意多边形 66"/>
          <p:cNvSpPr/>
          <p:nvPr/>
        </p:nvSpPr>
        <p:spPr>
          <a:xfrm>
            <a:off x="4398384" y="3682476"/>
            <a:ext cx="1636459" cy="1611251"/>
          </a:xfrm>
          <a:custGeom>
            <a:gdLst>
              <a:gd name="connsiteX0" fmla="*/ 979371 w 1878030"/>
              <a:gd name="connsiteY0" fmla="*/ 0 h 1849202"/>
              <a:gd name="connsiteX1" fmla="*/ 991195 w 1878030"/>
              <a:gd name="connsiteY1" fmla="*/ 77475 h 1849202"/>
              <a:gd name="connsiteX2" fmla="*/ 1833202 w 1878030"/>
              <a:gd name="connsiteY2" fmla="*/ 838743 h 1849202"/>
              <a:gd name="connsiteX3" fmla="*/ 1878030 w 1878030"/>
              <a:gd name="connsiteY3" fmla="*/ 841007 h 1849202"/>
              <a:gd name="connsiteX4" fmla="*/ 1049980 w 1878030"/>
              <a:gd name="connsiteY4" fmla="*/ 1669055 h 1849202"/>
              <a:gd name="connsiteX5" fmla="*/ 180148 w 1878030"/>
              <a:gd name="connsiteY5" fmla="*/ 1669055 h 1849202"/>
              <a:gd name="connsiteX6" fmla="*/ 0 w 1878030"/>
              <a:gd name="connsiteY6" fmla="*/ 1234138 h 1849202"/>
              <a:gd name="connsiteX7" fmla="*/ 180148 w 1878030"/>
              <a:gd name="connsiteY7" fmla="*/ 799223 h 1849202"/>
              <a:gd name="connsiteX8" fmla="*/ 979371 w 1878030"/>
              <a:gd name="connsiteY8" fmla="*/ 0 h 18492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78030" h="1849202">
                <a:moveTo>
                  <a:pt x="979371" y="0"/>
                </a:moveTo>
                <a:lnTo>
                  <a:pt x="991195" y="77475"/>
                </a:lnTo>
                <a:cubicBezTo>
                  <a:pt x="1074285" y="483523"/>
                  <a:pt x="1413828" y="796153"/>
                  <a:pt x="1833202" y="838743"/>
                </a:cubicBezTo>
                <a:lnTo>
                  <a:pt x="1878030" y="841007"/>
                </a:lnTo>
                <a:lnTo>
                  <a:pt x="1049980" y="1669055"/>
                </a:lnTo>
                <a:cubicBezTo>
                  <a:pt x="809784" y="1909252"/>
                  <a:pt x="420345" y="1909252"/>
                  <a:pt x="180148" y="1669055"/>
                </a:cubicBezTo>
                <a:cubicBezTo>
                  <a:pt x="60049" y="1548956"/>
                  <a:pt x="1" y="1391548"/>
                  <a:pt x="0" y="1234138"/>
                </a:cubicBezTo>
                <a:cubicBezTo>
                  <a:pt x="1" y="1076730"/>
                  <a:pt x="60049" y="919321"/>
                  <a:pt x="180148" y="799223"/>
                </a:cubicBezTo>
                <a:lnTo>
                  <a:pt x="979371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>
              <a:defRPr/>
            </a:pPr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任意多边形 70"/>
          <p:cNvSpPr/>
          <p:nvPr/>
        </p:nvSpPr>
        <p:spPr>
          <a:xfrm>
            <a:off x="5218352" y="3603630"/>
            <a:ext cx="862920" cy="841831"/>
          </a:xfrm>
          <a:custGeom>
            <a:gdLst>
              <a:gd name="connsiteX0" fmla="*/ 0 w 990303"/>
              <a:gd name="connsiteY0" fmla="*/ 0 h 966152"/>
              <a:gd name="connsiteX1" fmla="*/ 391212 w 990303"/>
              <a:gd name="connsiteY1" fmla="*/ 0 h 966152"/>
              <a:gd name="connsiteX2" fmla="*/ 400871 w 990303"/>
              <a:gd name="connsiteY2" fmla="*/ 95820 h 966152"/>
              <a:gd name="connsiteX3" fmla="*/ 990303 w 990303"/>
              <a:gd name="connsiteY3" fmla="*/ 576220 h 966152"/>
              <a:gd name="connsiteX4" fmla="*/ 990303 w 990303"/>
              <a:gd name="connsiteY4" fmla="*/ 966152 h 966152"/>
              <a:gd name="connsiteX5" fmla="*/ 3835 w 990303"/>
              <a:gd name="connsiteY5" fmla="*/ 75949 h 966152"/>
              <a:gd name="connsiteX6" fmla="*/ 0 w 990303"/>
              <a:gd name="connsiteY6" fmla="*/ 0 h 9661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0302" h="966152">
                <a:moveTo>
                  <a:pt x="0" y="0"/>
                </a:moveTo>
                <a:lnTo>
                  <a:pt x="391212" y="0"/>
                </a:lnTo>
                <a:lnTo>
                  <a:pt x="400871" y="95820"/>
                </a:lnTo>
                <a:cubicBezTo>
                  <a:pt x="456974" y="369984"/>
                  <a:pt x="699554" y="576220"/>
                  <a:pt x="990303" y="576220"/>
                </a:cubicBezTo>
                <a:lnTo>
                  <a:pt x="990303" y="966152"/>
                </a:lnTo>
                <a:cubicBezTo>
                  <a:pt x="476893" y="966152"/>
                  <a:pt x="54615" y="575963"/>
                  <a:pt x="3835" y="75949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  <a:sp3d prstMaterial="softEdge"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/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任意多边形 71"/>
          <p:cNvSpPr/>
          <p:nvPr/>
        </p:nvSpPr>
        <p:spPr>
          <a:xfrm>
            <a:off x="5217235" y="2717479"/>
            <a:ext cx="864039" cy="886154"/>
          </a:xfrm>
          <a:custGeom>
            <a:gdLst>
              <a:gd name="connsiteX0" fmla="*/ 991587 w 991587"/>
              <a:gd name="connsiteY0" fmla="*/ 0 h 1017022"/>
              <a:gd name="connsiteX1" fmla="*/ 991587 w 991587"/>
              <a:gd name="connsiteY1" fmla="*/ 389932 h 1017022"/>
              <a:gd name="connsiteX2" fmla="*/ 389932 w 991587"/>
              <a:gd name="connsiteY2" fmla="*/ 991587 h 1017022"/>
              <a:gd name="connsiteX3" fmla="*/ 392496 w 991587"/>
              <a:gd name="connsiteY3" fmla="*/ 1017022 h 1017022"/>
              <a:gd name="connsiteX4" fmla="*/ 1284 w 991587"/>
              <a:gd name="connsiteY4" fmla="*/ 1017022 h 1017022"/>
              <a:gd name="connsiteX5" fmla="*/ 0 w 991587"/>
              <a:gd name="connsiteY5" fmla="*/ 991587 h 1017022"/>
              <a:gd name="connsiteX6" fmla="*/ 991587 w 991587"/>
              <a:gd name="connsiteY6" fmla="*/ 0 h 10170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1587" h="1017022">
                <a:moveTo>
                  <a:pt x="991587" y="0"/>
                </a:moveTo>
                <a:lnTo>
                  <a:pt x="991587" y="389932"/>
                </a:lnTo>
                <a:cubicBezTo>
                  <a:pt x="659302" y="389932"/>
                  <a:pt x="389932" y="659302"/>
                  <a:pt x="389932" y="991587"/>
                </a:cubicBezTo>
                <a:lnTo>
                  <a:pt x="392496" y="1017022"/>
                </a:lnTo>
                <a:lnTo>
                  <a:pt x="1284" y="1017022"/>
                </a:lnTo>
                <a:lnTo>
                  <a:pt x="0" y="991587"/>
                </a:lnTo>
                <a:cubicBezTo>
                  <a:pt x="0" y="443949"/>
                  <a:pt x="443949" y="0"/>
                  <a:pt x="991587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  <a:sp3d prstMaterial="softEdge"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>
              <a:defRPr/>
            </a:pPr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任意多边形 72"/>
          <p:cNvSpPr/>
          <p:nvPr/>
        </p:nvSpPr>
        <p:spPr>
          <a:xfrm>
            <a:off x="6081271" y="3603630"/>
            <a:ext cx="862920" cy="841831"/>
          </a:xfrm>
          <a:custGeom>
            <a:gdLst>
              <a:gd name="connsiteX0" fmla="*/ 599091 w 990303"/>
              <a:gd name="connsiteY0" fmla="*/ 0 h 966152"/>
              <a:gd name="connsiteX1" fmla="*/ 990303 w 990303"/>
              <a:gd name="connsiteY1" fmla="*/ 0 h 966152"/>
              <a:gd name="connsiteX2" fmla="*/ 986468 w 990303"/>
              <a:gd name="connsiteY2" fmla="*/ 75949 h 966152"/>
              <a:gd name="connsiteX3" fmla="*/ 0 w 990303"/>
              <a:gd name="connsiteY3" fmla="*/ 966152 h 966152"/>
              <a:gd name="connsiteX4" fmla="*/ 0 w 990303"/>
              <a:gd name="connsiteY4" fmla="*/ 576220 h 966152"/>
              <a:gd name="connsiteX5" fmla="*/ 589432 w 990303"/>
              <a:gd name="connsiteY5" fmla="*/ 95820 h 966152"/>
              <a:gd name="connsiteX6" fmla="*/ 599091 w 990303"/>
              <a:gd name="connsiteY6" fmla="*/ 0 h 9661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0302" h="966152">
                <a:moveTo>
                  <a:pt x="599091" y="0"/>
                </a:moveTo>
                <a:lnTo>
                  <a:pt x="990303" y="0"/>
                </a:lnTo>
                <a:lnTo>
                  <a:pt x="986468" y="75949"/>
                </a:lnTo>
                <a:cubicBezTo>
                  <a:pt x="935689" y="575963"/>
                  <a:pt x="513411" y="966152"/>
                  <a:pt x="0" y="966152"/>
                </a:cubicBezTo>
                <a:lnTo>
                  <a:pt x="0" y="576220"/>
                </a:lnTo>
                <a:cubicBezTo>
                  <a:pt x="290750" y="576220"/>
                  <a:pt x="533330" y="369984"/>
                  <a:pt x="589432" y="95820"/>
                </a:cubicBezTo>
                <a:lnTo>
                  <a:pt x="599091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  <a:sp3d prstMaterial="softEdge"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/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任意多边形 73"/>
          <p:cNvSpPr/>
          <p:nvPr/>
        </p:nvSpPr>
        <p:spPr>
          <a:xfrm>
            <a:off x="6081274" y="2717479"/>
            <a:ext cx="864039" cy="886154"/>
          </a:xfrm>
          <a:custGeom>
            <a:gdLst>
              <a:gd name="connsiteX0" fmla="*/ 0 w 991587"/>
              <a:gd name="connsiteY0" fmla="*/ 0 h 1017022"/>
              <a:gd name="connsiteX1" fmla="*/ 991587 w 991587"/>
              <a:gd name="connsiteY1" fmla="*/ 991587 h 1017022"/>
              <a:gd name="connsiteX2" fmla="*/ 990303 w 991587"/>
              <a:gd name="connsiteY2" fmla="*/ 1017022 h 1017022"/>
              <a:gd name="connsiteX3" fmla="*/ 599091 w 991587"/>
              <a:gd name="connsiteY3" fmla="*/ 1017022 h 1017022"/>
              <a:gd name="connsiteX4" fmla="*/ 601655 w 991587"/>
              <a:gd name="connsiteY4" fmla="*/ 991587 h 1017022"/>
              <a:gd name="connsiteX5" fmla="*/ 0 w 991587"/>
              <a:gd name="connsiteY5" fmla="*/ 389932 h 1017022"/>
              <a:gd name="connsiteX6" fmla="*/ 0 w 991587"/>
              <a:gd name="connsiteY6" fmla="*/ 0 h 10170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1587" h="1017022">
                <a:moveTo>
                  <a:pt x="0" y="0"/>
                </a:moveTo>
                <a:cubicBezTo>
                  <a:pt x="547638" y="0"/>
                  <a:pt x="991587" y="443949"/>
                  <a:pt x="991587" y="991587"/>
                </a:cubicBezTo>
                <a:lnTo>
                  <a:pt x="990303" y="1017022"/>
                </a:lnTo>
                <a:lnTo>
                  <a:pt x="599091" y="1017022"/>
                </a:lnTo>
                <a:lnTo>
                  <a:pt x="601655" y="991587"/>
                </a:lnTo>
                <a:cubicBezTo>
                  <a:pt x="601655" y="659302"/>
                  <a:pt x="332285" y="389932"/>
                  <a:pt x="0" y="389932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  <a:scene3d>
            <a:camera prst="orthographicFront"/>
            <a:lightRig rig="threePt" dir="t"/>
          </a:scene3d>
          <a:sp3d prstMaterial="softEdge"/>
        </p:spPr>
        <p:txBody>
          <a:bodyPr lIns="121878" tIns="60939" rIns="121878" bIns="60939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41">
              <a:defRPr/>
            </a:pPr>
            <a:endParaRPr lang="zh-CN" altLang="en-US" sz="237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774700" y="1941307"/>
            <a:ext cx="3478390" cy="1323397"/>
          </a:xfrm>
          <a:prstGeom prst="rect">
            <a:avLst/>
          </a:prstGeom>
        </p:spPr>
        <p:txBody>
          <a:bodyPr wrap="square" lIns="121878" tIns="60939" rIns="121878" bIns="60939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（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1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）标识符中的第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1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个字符必须是字母表中的字母或下划线“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_”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959706" y="4634354"/>
            <a:ext cx="3293367" cy="884302"/>
          </a:xfrm>
          <a:prstGeom prst="rect">
            <a:avLst/>
          </a:prstGeom>
        </p:spPr>
        <p:txBody>
          <a:bodyPr wrap="square" lIns="121878" tIns="60939" rIns="121878" bIns="60939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（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4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）在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Python 3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中，非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ASCII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标识符是允许使用的。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7927975" y="1917099"/>
            <a:ext cx="3276600" cy="1323397"/>
          </a:xfrm>
          <a:prstGeom prst="rect">
            <a:avLst/>
          </a:prstGeom>
        </p:spPr>
        <p:txBody>
          <a:bodyPr wrap="square" lIns="121878" tIns="60939" rIns="121878" bIns="60939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（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2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）标识符从第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2 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个字符开始可以是字母、数字或下划线“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_”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927975" y="4610145"/>
            <a:ext cx="3276600" cy="484193"/>
          </a:xfrm>
          <a:prstGeom prst="rect">
            <a:avLst/>
          </a:prstGeom>
        </p:spPr>
        <p:txBody>
          <a:bodyPr wrap="square" lIns="121878" tIns="60939" rIns="121878" bIns="60939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（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3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rPr>
              <a:t>）标识符对大小写敏感。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5" name="AutoShape 4"/>
          <p:cNvSpPr/>
          <p:nvPr/>
        </p:nvSpPr>
        <p:spPr bwMode="auto">
          <a:xfrm>
            <a:off x="4684405" y="2125059"/>
            <a:ext cx="463408" cy="465498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7428" y="17466"/>
                </a:moveTo>
                <a:cubicBezTo>
                  <a:pt x="16669" y="16923"/>
                  <a:pt x="15846" y="16465"/>
                  <a:pt x="14963" y="16121"/>
                </a:cubicBezTo>
                <a:cubicBezTo>
                  <a:pt x="15595" y="14609"/>
                  <a:pt x="15967" y="12928"/>
                  <a:pt x="16010" y="11148"/>
                </a:cubicBezTo>
                <a:lnTo>
                  <a:pt x="20188" y="11148"/>
                </a:lnTo>
                <a:cubicBezTo>
                  <a:pt x="20097" y="13612"/>
                  <a:pt x="19065" y="15838"/>
                  <a:pt x="17428" y="17466"/>
                </a:cubicBezTo>
                <a:moveTo>
                  <a:pt x="1411" y="11148"/>
                </a:moveTo>
                <a:lnTo>
                  <a:pt x="5589" y="11148"/>
                </a:lnTo>
                <a:cubicBezTo>
                  <a:pt x="5632" y="12928"/>
                  <a:pt x="6004" y="14609"/>
                  <a:pt x="6636" y="16121"/>
                </a:cubicBezTo>
                <a:cubicBezTo>
                  <a:pt x="5753" y="16465"/>
                  <a:pt x="4931" y="16923"/>
                  <a:pt x="4171" y="17466"/>
                </a:cubicBezTo>
                <a:cubicBezTo>
                  <a:pt x="2534" y="15838"/>
                  <a:pt x="1502" y="13612"/>
                  <a:pt x="1411" y="11148"/>
                </a:cubicBezTo>
                <a:moveTo>
                  <a:pt x="3785" y="4553"/>
                </a:moveTo>
                <a:cubicBezTo>
                  <a:pt x="4579" y="5170"/>
                  <a:pt x="5448" y="5691"/>
                  <a:pt x="6388" y="6084"/>
                </a:cubicBezTo>
                <a:cubicBezTo>
                  <a:pt x="5901" y="7433"/>
                  <a:pt x="5627" y="8908"/>
                  <a:pt x="5589" y="10451"/>
                </a:cubicBezTo>
                <a:lnTo>
                  <a:pt x="1411" y="10451"/>
                </a:lnTo>
                <a:cubicBezTo>
                  <a:pt x="1494" y="8190"/>
                  <a:pt x="2376" y="6135"/>
                  <a:pt x="3785" y="4553"/>
                </a:cubicBezTo>
                <a:moveTo>
                  <a:pt x="11148" y="10451"/>
                </a:moveTo>
                <a:lnTo>
                  <a:pt x="11148" y="6950"/>
                </a:lnTo>
                <a:cubicBezTo>
                  <a:pt x="12339" y="6913"/>
                  <a:pt x="13484" y="6696"/>
                  <a:pt x="14558" y="6324"/>
                </a:cubicBezTo>
                <a:cubicBezTo>
                  <a:pt x="15018" y="7598"/>
                  <a:pt x="15276" y="8992"/>
                  <a:pt x="15314" y="10451"/>
                </a:cubicBezTo>
                <a:cubicBezTo>
                  <a:pt x="15314" y="10451"/>
                  <a:pt x="11148" y="10451"/>
                  <a:pt x="11148" y="10451"/>
                </a:cubicBezTo>
                <a:close/>
                <a:moveTo>
                  <a:pt x="14311" y="15882"/>
                </a:moveTo>
                <a:cubicBezTo>
                  <a:pt x="13309" y="15559"/>
                  <a:pt x="12247" y="15380"/>
                  <a:pt x="11148" y="15346"/>
                </a:cubicBezTo>
                <a:lnTo>
                  <a:pt x="11148" y="11148"/>
                </a:lnTo>
                <a:lnTo>
                  <a:pt x="15314" y="11148"/>
                </a:lnTo>
                <a:cubicBezTo>
                  <a:pt x="15270" y="12844"/>
                  <a:pt x="14914" y="14445"/>
                  <a:pt x="14311" y="15882"/>
                </a:cubicBezTo>
                <a:moveTo>
                  <a:pt x="14683" y="16757"/>
                </a:moveTo>
                <a:cubicBezTo>
                  <a:pt x="15476" y="17063"/>
                  <a:pt x="16218" y="17466"/>
                  <a:pt x="16904" y="17941"/>
                </a:cubicBezTo>
                <a:cubicBezTo>
                  <a:pt x="15632" y="19031"/>
                  <a:pt x="14067" y="19781"/>
                  <a:pt x="12344" y="20068"/>
                </a:cubicBezTo>
                <a:cubicBezTo>
                  <a:pt x="13280" y="19136"/>
                  <a:pt x="14076" y="18017"/>
                  <a:pt x="14683" y="16757"/>
                </a:cubicBezTo>
                <a:moveTo>
                  <a:pt x="11148" y="20188"/>
                </a:moveTo>
                <a:lnTo>
                  <a:pt x="11148" y="16043"/>
                </a:lnTo>
                <a:cubicBezTo>
                  <a:pt x="12146" y="16075"/>
                  <a:pt x="13113" y="16231"/>
                  <a:pt x="14025" y="16516"/>
                </a:cubicBezTo>
                <a:cubicBezTo>
                  <a:pt x="13314" y="17970"/>
                  <a:pt x="12343" y="19223"/>
                  <a:pt x="11185" y="20186"/>
                </a:cubicBezTo>
                <a:cubicBezTo>
                  <a:pt x="11185" y="20186"/>
                  <a:pt x="11148" y="20188"/>
                  <a:pt x="11148" y="20188"/>
                </a:cubicBezTo>
                <a:close/>
                <a:moveTo>
                  <a:pt x="9255" y="20068"/>
                </a:moveTo>
                <a:cubicBezTo>
                  <a:pt x="7532" y="19781"/>
                  <a:pt x="5967" y="19031"/>
                  <a:pt x="4695" y="17941"/>
                </a:cubicBezTo>
                <a:cubicBezTo>
                  <a:pt x="5381" y="17466"/>
                  <a:pt x="6123" y="17063"/>
                  <a:pt x="6916" y="16757"/>
                </a:cubicBezTo>
                <a:cubicBezTo>
                  <a:pt x="7523" y="18017"/>
                  <a:pt x="8319" y="19136"/>
                  <a:pt x="9255" y="20068"/>
                </a:cubicBezTo>
                <a:moveTo>
                  <a:pt x="10451" y="11148"/>
                </a:moveTo>
                <a:lnTo>
                  <a:pt x="10451" y="15346"/>
                </a:lnTo>
                <a:cubicBezTo>
                  <a:pt x="9352" y="15380"/>
                  <a:pt x="8290" y="15559"/>
                  <a:pt x="7288" y="15882"/>
                </a:cubicBezTo>
                <a:cubicBezTo>
                  <a:pt x="6685" y="14445"/>
                  <a:pt x="6329" y="12844"/>
                  <a:pt x="6285" y="11148"/>
                </a:cubicBezTo>
                <a:cubicBezTo>
                  <a:pt x="6285" y="11148"/>
                  <a:pt x="10451" y="11148"/>
                  <a:pt x="10451" y="11148"/>
                </a:cubicBezTo>
                <a:close/>
                <a:moveTo>
                  <a:pt x="7041" y="6324"/>
                </a:moveTo>
                <a:cubicBezTo>
                  <a:pt x="8115" y="6696"/>
                  <a:pt x="9260" y="6913"/>
                  <a:pt x="10451" y="6950"/>
                </a:cubicBezTo>
                <a:lnTo>
                  <a:pt x="10451" y="10451"/>
                </a:lnTo>
                <a:lnTo>
                  <a:pt x="6285" y="10451"/>
                </a:lnTo>
                <a:cubicBezTo>
                  <a:pt x="6324" y="8992"/>
                  <a:pt x="6581" y="7598"/>
                  <a:pt x="7041" y="6324"/>
                </a:cubicBezTo>
                <a:moveTo>
                  <a:pt x="6651" y="5442"/>
                </a:moveTo>
                <a:cubicBezTo>
                  <a:pt x="5790" y="5084"/>
                  <a:pt x="4993" y="4609"/>
                  <a:pt x="4263" y="4050"/>
                </a:cubicBezTo>
                <a:cubicBezTo>
                  <a:pt x="5606" y="2749"/>
                  <a:pt x="7332" y="1851"/>
                  <a:pt x="9255" y="1531"/>
                </a:cubicBezTo>
                <a:cubicBezTo>
                  <a:pt x="8175" y="2610"/>
                  <a:pt x="7286" y="3939"/>
                  <a:pt x="6651" y="5442"/>
                </a:cubicBezTo>
                <a:moveTo>
                  <a:pt x="10451" y="1411"/>
                </a:moveTo>
                <a:lnTo>
                  <a:pt x="10451" y="6253"/>
                </a:lnTo>
                <a:cubicBezTo>
                  <a:pt x="9352" y="6217"/>
                  <a:pt x="8296" y="6021"/>
                  <a:pt x="7303" y="5681"/>
                </a:cubicBezTo>
                <a:cubicBezTo>
                  <a:pt x="8029" y="3972"/>
                  <a:pt x="9101" y="2507"/>
                  <a:pt x="10415" y="1413"/>
                </a:cubicBezTo>
                <a:cubicBezTo>
                  <a:pt x="10427" y="1412"/>
                  <a:pt x="10439" y="1411"/>
                  <a:pt x="10451" y="1411"/>
                </a:cubicBezTo>
                <a:moveTo>
                  <a:pt x="12344" y="1531"/>
                </a:moveTo>
                <a:cubicBezTo>
                  <a:pt x="14267" y="1851"/>
                  <a:pt x="15993" y="2749"/>
                  <a:pt x="17336" y="4050"/>
                </a:cubicBezTo>
                <a:cubicBezTo>
                  <a:pt x="16606" y="4609"/>
                  <a:pt x="15809" y="5084"/>
                  <a:pt x="14948" y="5442"/>
                </a:cubicBezTo>
                <a:cubicBezTo>
                  <a:pt x="14313" y="3939"/>
                  <a:pt x="13424" y="2610"/>
                  <a:pt x="12344" y="1531"/>
                </a:cubicBezTo>
                <a:moveTo>
                  <a:pt x="11184" y="1413"/>
                </a:moveTo>
                <a:cubicBezTo>
                  <a:pt x="12498" y="2507"/>
                  <a:pt x="13570" y="3972"/>
                  <a:pt x="14296" y="5681"/>
                </a:cubicBezTo>
                <a:cubicBezTo>
                  <a:pt x="13303" y="6021"/>
                  <a:pt x="12247" y="6217"/>
                  <a:pt x="11148" y="6253"/>
                </a:cubicBezTo>
                <a:lnTo>
                  <a:pt x="11148" y="1411"/>
                </a:lnTo>
                <a:cubicBezTo>
                  <a:pt x="11160" y="1411"/>
                  <a:pt x="11172" y="1412"/>
                  <a:pt x="11184" y="1413"/>
                </a:cubicBezTo>
                <a:moveTo>
                  <a:pt x="10414" y="20186"/>
                </a:moveTo>
                <a:cubicBezTo>
                  <a:pt x="9256" y="19223"/>
                  <a:pt x="8285" y="17970"/>
                  <a:pt x="7574" y="16516"/>
                </a:cubicBezTo>
                <a:cubicBezTo>
                  <a:pt x="8486" y="16231"/>
                  <a:pt x="9453" y="16075"/>
                  <a:pt x="10451" y="16043"/>
                </a:cubicBezTo>
                <a:lnTo>
                  <a:pt x="10451" y="20188"/>
                </a:lnTo>
                <a:cubicBezTo>
                  <a:pt x="10451" y="20188"/>
                  <a:pt x="10414" y="20186"/>
                  <a:pt x="10414" y="20186"/>
                </a:cubicBezTo>
                <a:close/>
                <a:moveTo>
                  <a:pt x="20188" y="10451"/>
                </a:moveTo>
                <a:lnTo>
                  <a:pt x="16010" y="10451"/>
                </a:lnTo>
                <a:cubicBezTo>
                  <a:pt x="15972" y="8908"/>
                  <a:pt x="15698" y="7433"/>
                  <a:pt x="15211" y="6084"/>
                </a:cubicBezTo>
                <a:cubicBezTo>
                  <a:pt x="16151" y="5691"/>
                  <a:pt x="17020" y="5170"/>
                  <a:pt x="17814" y="4553"/>
                </a:cubicBezTo>
                <a:cubicBezTo>
                  <a:pt x="19223" y="6135"/>
                  <a:pt x="20105" y="8190"/>
                  <a:pt x="20188" y="10451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ysClr val="window" lastClr="FFFFFF"/>
          </a:solidFill>
          <a:ln>
            <a:noFill/>
          </a:ln>
          <a:effectLst/>
        </p:spPr>
        <p:txBody>
          <a:bodyPr lIns="25391" tIns="25391" rIns="25391" bIns="25391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304685">
              <a:defRPr/>
            </a:pPr>
            <a:endParaRPr lang="en-US" sz="199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6" name="Group 112"/>
          <p:cNvGrpSpPr/>
          <p:nvPr/>
        </p:nvGrpSpPr>
        <p:grpSpPr>
          <a:xfrm>
            <a:off x="4768366" y="4402492"/>
            <a:ext cx="479557" cy="449255"/>
            <a:chOff x="5368132" y="3540125"/>
            <a:chExt cx="465138" cy="435769"/>
          </a:xfrm>
          <a:solidFill>
            <a:sysClr val="window" lastClr="FFFFFF"/>
          </a:solidFill>
        </p:grpSpPr>
        <p:sp>
          <p:nvSpPr>
            <p:cNvPr id="27" name="AutoShape 110"/>
            <p:cNvSpPr/>
            <p:nvPr/>
          </p:nvSpPr>
          <p:spPr bwMode="auto">
            <a:xfrm>
              <a:off x="5426869" y="3598069"/>
              <a:ext cx="347663" cy="232569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699" y="20255"/>
                  </a:moveTo>
                  <a:lnTo>
                    <a:pt x="899" y="20255"/>
                  </a:lnTo>
                  <a:lnTo>
                    <a:pt x="899" y="1350"/>
                  </a:lnTo>
                  <a:lnTo>
                    <a:pt x="20699" y="1350"/>
                  </a:lnTo>
                  <a:cubicBezTo>
                    <a:pt x="20699" y="1350"/>
                    <a:pt x="20699" y="20255"/>
                    <a:pt x="20699" y="20255"/>
                  </a:cubicBezTo>
                  <a:close/>
                  <a:moveTo>
                    <a:pt x="20699" y="0"/>
                  </a:moveTo>
                  <a:lnTo>
                    <a:pt x="899" y="5"/>
                  </a:lnTo>
                  <a:cubicBezTo>
                    <a:pt x="402" y="5"/>
                    <a:pt x="0" y="603"/>
                    <a:pt x="0" y="1350"/>
                  </a:cubicBezTo>
                  <a:lnTo>
                    <a:pt x="0" y="20249"/>
                  </a:lnTo>
                  <a:cubicBezTo>
                    <a:pt x="0" y="20996"/>
                    <a:pt x="402" y="21599"/>
                    <a:pt x="899" y="21599"/>
                  </a:cubicBezTo>
                  <a:lnTo>
                    <a:pt x="20699" y="21599"/>
                  </a:lnTo>
                  <a:cubicBezTo>
                    <a:pt x="21197" y="21599"/>
                    <a:pt x="21600" y="20996"/>
                    <a:pt x="21600" y="20249"/>
                  </a:cubicBezTo>
                  <a:lnTo>
                    <a:pt x="21600" y="1350"/>
                  </a:lnTo>
                  <a:cubicBezTo>
                    <a:pt x="21600" y="603"/>
                    <a:pt x="21197" y="0"/>
                    <a:pt x="20699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8057" tIns="18057" rIns="18057" bIns="18057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04685">
                <a:defRPr/>
              </a:pPr>
              <a:endParaRPr lang="en-US" sz="199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8" name="AutoShape 111"/>
            <p:cNvSpPr/>
            <p:nvPr/>
          </p:nvSpPr>
          <p:spPr bwMode="auto">
            <a:xfrm>
              <a:off x="5368132" y="3540125"/>
              <a:ext cx="465138" cy="435769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249" y="16562"/>
                  </a:moveTo>
                  <a:cubicBezTo>
                    <a:pt x="20249" y="16959"/>
                    <a:pt x="19946" y="17282"/>
                    <a:pt x="19575" y="17282"/>
                  </a:cubicBezTo>
                  <a:lnTo>
                    <a:pt x="13499" y="17282"/>
                  </a:lnTo>
                  <a:lnTo>
                    <a:pt x="8099" y="17282"/>
                  </a:lnTo>
                  <a:lnTo>
                    <a:pt x="2024" y="17282"/>
                  </a:lnTo>
                  <a:cubicBezTo>
                    <a:pt x="1651" y="17282"/>
                    <a:pt x="1349" y="16959"/>
                    <a:pt x="1349" y="16562"/>
                  </a:cubicBezTo>
                  <a:lnTo>
                    <a:pt x="1349" y="2160"/>
                  </a:lnTo>
                  <a:cubicBezTo>
                    <a:pt x="1349" y="1762"/>
                    <a:pt x="1651" y="1440"/>
                    <a:pt x="2024" y="1440"/>
                  </a:cubicBezTo>
                  <a:lnTo>
                    <a:pt x="19575" y="1440"/>
                  </a:lnTo>
                  <a:cubicBezTo>
                    <a:pt x="19946" y="1440"/>
                    <a:pt x="20249" y="1762"/>
                    <a:pt x="20249" y="2160"/>
                  </a:cubicBezTo>
                  <a:cubicBezTo>
                    <a:pt x="20249" y="2160"/>
                    <a:pt x="20249" y="16562"/>
                    <a:pt x="20249" y="16562"/>
                  </a:cubicBezTo>
                  <a:close/>
                  <a:moveTo>
                    <a:pt x="19575" y="0"/>
                  </a:moveTo>
                  <a:lnTo>
                    <a:pt x="2024" y="0"/>
                  </a:lnTo>
                  <a:cubicBezTo>
                    <a:pt x="905" y="0"/>
                    <a:pt x="0" y="966"/>
                    <a:pt x="0" y="2160"/>
                  </a:cubicBezTo>
                  <a:lnTo>
                    <a:pt x="0" y="16562"/>
                  </a:lnTo>
                  <a:cubicBezTo>
                    <a:pt x="0" y="17753"/>
                    <a:pt x="903" y="18718"/>
                    <a:pt x="2018" y="18721"/>
                  </a:cubicBezTo>
                  <a:lnTo>
                    <a:pt x="8774" y="18721"/>
                  </a:lnTo>
                  <a:lnTo>
                    <a:pt x="8774" y="19597"/>
                  </a:lnTo>
                  <a:lnTo>
                    <a:pt x="4561" y="20181"/>
                  </a:lnTo>
                  <a:cubicBezTo>
                    <a:pt x="4260" y="20262"/>
                    <a:pt x="4049" y="20549"/>
                    <a:pt x="4049" y="20879"/>
                  </a:cubicBezTo>
                  <a:cubicBezTo>
                    <a:pt x="4049" y="21277"/>
                    <a:pt x="4351" y="21599"/>
                    <a:pt x="4724" y="21599"/>
                  </a:cubicBezTo>
                  <a:lnTo>
                    <a:pt x="16874" y="21599"/>
                  </a:lnTo>
                  <a:cubicBezTo>
                    <a:pt x="17248" y="21599"/>
                    <a:pt x="17549" y="21277"/>
                    <a:pt x="17549" y="20879"/>
                  </a:cubicBezTo>
                  <a:cubicBezTo>
                    <a:pt x="17549" y="20549"/>
                    <a:pt x="17339" y="20262"/>
                    <a:pt x="17038" y="20181"/>
                  </a:cubicBezTo>
                  <a:lnTo>
                    <a:pt x="12824" y="19597"/>
                  </a:lnTo>
                  <a:lnTo>
                    <a:pt x="12824" y="18721"/>
                  </a:lnTo>
                  <a:lnTo>
                    <a:pt x="19581" y="18721"/>
                  </a:lnTo>
                  <a:cubicBezTo>
                    <a:pt x="20696" y="18718"/>
                    <a:pt x="21600" y="17753"/>
                    <a:pt x="21600" y="16562"/>
                  </a:cubicBezTo>
                  <a:lnTo>
                    <a:pt x="21600" y="2160"/>
                  </a:lnTo>
                  <a:cubicBezTo>
                    <a:pt x="21600" y="966"/>
                    <a:pt x="20692" y="0"/>
                    <a:pt x="19575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8057" tIns="18057" rIns="18057" bIns="18057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04685">
                <a:defRPr/>
              </a:pPr>
              <a:endParaRPr lang="en-US" sz="199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7077005" y="2174853"/>
            <a:ext cx="328978" cy="479531"/>
            <a:chOff x="2528974" y="2863357"/>
            <a:chExt cx="246811" cy="359779"/>
          </a:xfrm>
          <a:solidFill>
            <a:sysClr val="window" lastClr="FFFFFF"/>
          </a:solidFill>
        </p:grpSpPr>
        <p:sp>
          <p:nvSpPr>
            <p:cNvPr id="30" name="AutoShape 113"/>
            <p:cNvSpPr/>
            <p:nvPr/>
          </p:nvSpPr>
          <p:spPr bwMode="auto">
            <a:xfrm>
              <a:off x="2528974" y="2863357"/>
              <a:ext cx="246811" cy="359779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8057" tIns="18057" rIns="18057" bIns="18057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04685">
                <a:defRPr/>
              </a:pPr>
              <a:endParaRPr lang="en-US" sz="199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31" name="AutoShape 114"/>
            <p:cNvSpPr/>
            <p:nvPr/>
          </p:nvSpPr>
          <p:spPr bwMode="auto">
            <a:xfrm>
              <a:off x="2584843" y="2919841"/>
              <a:ext cx="73061" cy="73061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938" y="0"/>
                  </a:moveTo>
                  <a:cubicBezTo>
                    <a:pt x="8943" y="0"/>
                    <a:pt x="0" y="8942"/>
                    <a:pt x="0" y="19938"/>
                  </a:cubicBezTo>
                  <a:cubicBezTo>
                    <a:pt x="0" y="20855"/>
                    <a:pt x="743" y="21600"/>
                    <a:pt x="1661" y="21600"/>
                  </a:cubicBezTo>
                  <a:cubicBezTo>
                    <a:pt x="2579" y="21600"/>
                    <a:pt x="3323" y="20855"/>
                    <a:pt x="3323" y="19938"/>
                  </a:cubicBezTo>
                  <a:cubicBezTo>
                    <a:pt x="3323" y="10777"/>
                    <a:pt x="10777" y="3323"/>
                    <a:pt x="19938" y="3323"/>
                  </a:cubicBezTo>
                  <a:cubicBezTo>
                    <a:pt x="20856" y="3323"/>
                    <a:pt x="21600" y="2578"/>
                    <a:pt x="21600" y="1661"/>
                  </a:cubicBezTo>
                  <a:cubicBezTo>
                    <a:pt x="21600" y="744"/>
                    <a:pt x="20856" y="0"/>
                    <a:pt x="19938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8057" tIns="18057" rIns="18057" bIns="18057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04685">
                <a:defRPr/>
              </a:pPr>
              <a:endParaRPr lang="en-US" sz="199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7032011" y="4365580"/>
            <a:ext cx="359722" cy="478194"/>
            <a:chOff x="1798638" y="2859882"/>
            <a:chExt cx="269875" cy="358775"/>
          </a:xfrm>
        </p:grpSpPr>
        <p:sp>
          <p:nvSpPr>
            <p:cNvPr id="33" name="AutoShape 115"/>
            <p:cNvSpPr/>
            <p:nvPr/>
          </p:nvSpPr>
          <p:spPr bwMode="auto">
            <a:xfrm>
              <a:off x="1798638" y="2859882"/>
              <a:ext cx="269875" cy="358775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800" y="12825"/>
                  </a:moveTo>
                  <a:lnTo>
                    <a:pt x="19800" y="13500"/>
                  </a:lnTo>
                  <a:lnTo>
                    <a:pt x="19800" y="14850"/>
                  </a:lnTo>
                  <a:lnTo>
                    <a:pt x="19800" y="15525"/>
                  </a:lnTo>
                  <a:cubicBezTo>
                    <a:pt x="19800" y="18129"/>
                    <a:pt x="16972" y="20249"/>
                    <a:pt x="13499" y="20249"/>
                  </a:cubicBezTo>
                  <a:lnTo>
                    <a:pt x="8099" y="20249"/>
                  </a:lnTo>
                  <a:cubicBezTo>
                    <a:pt x="4627" y="20249"/>
                    <a:pt x="1800" y="18129"/>
                    <a:pt x="1800" y="15525"/>
                  </a:cubicBezTo>
                  <a:lnTo>
                    <a:pt x="1800" y="14850"/>
                  </a:lnTo>
                  <a:lnTo>
                    <a:pt x="1800" y="13500"/>
                  </a:lnTo>
                  <a:lnTo>
                    <a:pt x="1800" y="12825"/>
                  </a:lnTo>
                  <a:lnTo>
                    <a:pt x="1800" y="10800"/>
                  </a:lnTo>
                  <a:cubicBezTo>
                    <a:pt x="1800" y="10427"/>
                    <a:pt x="2203" y="10124"/>
                    <a:pt x="2699" y="10124"/>
                  </a:cubicBezTo>
                  <a:lnTo>
                    <a:pt x="4499" y="10124"/>
                  </a:lnTo>
                  <a:lnTo>
                    <a:pt x="17100" y="10124"/>
                  </a:lnTo>
                  <a:lnTo>
                    <a:pt x="18899" y="10124"/>
                  </a:lnTo>
                  <a:cubicBezTo>
                    <a:pt x="19396" y="10124"/>
                    <a:pt x="19800" y="10427"/>
                    <a:pt x="19800" y="10800"/>
                  </a:cubicBezTo>
                  <a:cubicBezTo>
                    <a:pt x="19800" y="10800"/>
                    <a:pt x="19800" y="12825"/>
                    <a:pt x="19800" y="12825"/>
                  </a:cubicBezTo>
                  <a:close/>
                  <a:moveTo>
                    <a:pt x="14400" y="6075"/>
                  </a:moveTo>
                  <a:lnTo>
                    <a:pt x="14400" y="6076"/>
                  </a:lnTo>
                  <a:lnTo>
                    <a:pt x="14400" y="8774"/>
                  </a:lnTo>
                  <a:lnTo>
                    <a:pt x="7200" y="8774"/>
                  </a:lnTo>
                  <a:lnTo>
                    <a:pt x="7200" y="6076"/>
                  </a:lnTo>
                  <a:lnTo>
                    <a:pt x="7200" y="6075"/>
                  </a:lnTo>
                  <a:cubicBezTo>
                    <a:pt x="7200" y="4583"/>
                    <a:pt x="8811" y="3375"/>
                    <a:pt x="10800" y="3375"/>
                  </a:cubicBezTo>
                  <a:cubicBezTo>
                    <a:pt x="12788" y="3375"/>
                    <a:pt x="14400" y="4583"/>
                    <a:pt x="14400" y="6075"/>
                  </a:cubicBezTo>
                  <a:moveTo>
                    <a:pt x="4499" y="6075"/>
                  </a:moveTo>
                  <a:cubicBezTo>
                    <a:pt x="4499" y="3465"/>
                    <a:pt x="7320" y="1350"/>
                    <a:pt x="10800" y="1350"/>
                  </a:cubicBezTo>
                  <a:cubicBezTo>
                    <a:pt x="14279" y="1350"/>
                    <a:pt x="17100" y="3465"/>
                    <a:pt x="17100" y="6075"/>
                  </a:cubicBezTo>
                  <a:lnTo>
                    <a:pt x="17100" y="8774"/>
                  </a:lnTo>
                  <a:lnTo>
                    <a:pt x="15299" y="8774"/>
                  </a:lnTo>
                  <a:lnTo>
                    <a:pt x="15299" y="6076"/>
                  </a:lnTo>
                  <a:cubicBezTo>
                    <a:pt x="15299" y="4212"/>
                    <a:pt x="13285" y="2701"/>
                    <a:pt x="10800" y="2701"/>
                  </a:cubicBezTo>
                  <a:cubicBezTo>
                    <a:pt x="8314" y="2701"/>
                    <a:pt x="6299" y="4212"/>
                    <a:pt x="6299" y="6076"/>
                  </a:cubicBezTo>
                  <a:lnTo>
                    <a:pt x="6299" y="8774"/>
                  </a:lnTo>
                  <a:lnTo>
                    <a:pt x="4499" y="8774"/>
                  </a:lnTo>
                  <a:cubicBezTo>
                    <a:pt x="4499" y="8774"/>
                    <a:pt x="4499" y="6075"/>
                    <a:pt x="4499" y="6075"/>
                  </a:cubicBezTo>
                  <a:close/>
                  <a:moveTo>
                    <a:pt x="18899" y="8774"/>
                  </a:moveTo>
                  <a:lnTo>
                    <a:pt x="18899" y="6075"/>
                  </a:lnTo>
                  <a:cubicBezTo>
                    <a:pt x="18899" y="2719"/>
                    <a:pt x="15274" y="0"/>
                    <a:pt x="10800" y="0"/>
                  </a:cubicBezTo>
                  <a:cubicBezTo>
                    <a:pt x="6325" y="0"/>
                    <a:pt x="2699" y="2719"/>
                    <a:pt x="2699" y="6075"/>
                  </a:cubicBezTo>
                  <a:lnTo>
                    <a:pt x="2699" y="8774"/>
                  </a:lnTo>
                  <a:cubicBezTo>
                    <a:pt x="1208" y="8774"/>
                    <a:pt x="0" y="9681"/>
                    <a:pt x="0" y="10800"/>
                  </a:cubicBezTo>
                  <a:lnTo>
                    <a:pt x="0" y="12825"/>
                  </a:lnTo>
                  <a:lnTo>
                    <a:pt x="0" y="13500"/>
                  </a:lnTo>
                  <a:lnTo>
                    <a:pt x="0" y="14850"/>
                  </a:lnTo>
                  <a:lnTo>
                    <a:pt x="0" y="15525"/>
                  </a:lnTo>
                  <a:cubicBezTo>
                    <a:pt x="0" y="18880"/>
                    <a:pt x="3625" y="21599"/>
                    <a:pt x="8099" y="21599"/>
                  </a:cubicBezTo>
                  <a:lnTo>
                    <a:pt x="13499" y="21599"/>
                  </a:lnTo>
                  <a:cubicBezTo>
                    <a:pt x="17974" y="21599"/>
                    <a:pt x="21600" y="18880"/>
                    <a:pt x="21600" y="15525"/>
                  </a:cubicBezTo>
                  <a:lnTo>
                    <a:pt x="21600" y="14850"/>
                  </a:lnTo>
                  <a:lnTo>
                    <a:pt x="21600" y="13500"/>
                  </a:lnTo>
                  <a:lnTo>
                    <a:pt x="21600" y="12825"/>
                  </a:lnTo>
                  <a:lnTo>
                    <a:pt x="21600" y="10800"/>
                  </a:lnTo>
                  <a:cubicBezTo>
                    <a:pt x="21600" y="9681"/>
                    <a:pt x="20391" y="8774"/>
                    <a:pt x="18899" y="8774"/>
                  </a:cubicBezTo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lIns="18057" tIns="18057" rIns="18057" bIns="18057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04685">
                <a:defRPr/>
              </a:pPr>
              <a:endParaRPr lang="en-US" sz="199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34" name="AutoShape 116"/>
            <p:cNvSpPr/>
            <p:nvPr/>
          </p:nvSpPr>
          <p:spPr bwMode="auto">
            <a:xfrm>
              <a:off x="1911350" y="3072730"/>
              <a:ext cx="44450" cy="68263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0"/>
                  </a:moveTo>
                  <a:cubicBezTo>
                    <a:pt x="4838" y="0"/>
                    <a:pt x="0" y="3226"/>
                    <a:pt x="0" y="7201"/>
                  </a:cubicBezTo>
                  <a:cubicBezTo>
                    <a:pt x="0" y="9390"/>
                    <a:pt x="1798" y="13537"/>
                    <a:pt x="3601" y="16821"/>
                  </a:cubicBezTo>
                  <a:cubicBezTo>
                    <a:pt x="5070" y="19493"/>
                    <a:pt x="6916" y="21600"/>
                    <a:pt x="10800" y="21600"/>
                  </a:cubicBezTo>
                  <a:cubicBezTo>
                    <a:pt x="15016" y="21600"/>
                    <a:pt x="16529" y="19514"/>
                    <a:pt x="18003" y="16858"/>
                  </a:cubicBezTo>
                  <a:cubicBezTo>
                    <a:pt x="19828" y="13567"/>
                    <a:pt x="21600" y="9397"/>
                    <a:pt x="21600" y="7201"/>
                  </a:cubicBezTo>
                  <a:cubicBezTo>
                    <a:pt x="21600" y="3226"/>
                    <a:pt x="16761" y="0"/>
                    <a:pt x="10800" y="0"/>
                  </a:cubicBezTo>
                </a:path>
              </a:pathLst>
            </a:custGeom>
            <a:solidFill>
              <a:sysClr val="window" lastClr="FFFFFF"/>
            </a:solidFill>
            <a:ln>
              <a:noFill/>
            </a:ln>
            <a:effectLst/>
          </p:spPr>
          <p:txBody>
            <a:bodyPr lIns="18057" tIns="18057" rIns="18057" bIns="18057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304685">
                <a:defRPr/>
              </a:pPr>
              <a:endParaRPr lang="en-US" sz="199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338054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8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的保留字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文本框 335"/>
          <p:cNvSpPr txBox="1"/>
          <p:nvPr/>
        </p:nvSpPr>
        <p:spPr>
          <a:xfrm>
            <a:off x="754227" y="1372394"/>
            <a:ext cx="1046041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保留字即关键字，是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的专用单词，不能把它们用作任何标识符。如果使用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关键字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作为变量名，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解释器会报错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 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包含</a:t>
            </a:r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35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个关键字。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568761"/>
              </p:ext>
            </p:extLst>
          </p:nvPr>
        </p:nvGraphicFramePr>
        <p:xfrm>
          <a:off x="754227" y="2667794"/>
          <a:ext cx="10754271" cy="3325866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794107">
                  <a:extLst>
                    <a:ext uri="{9D8B030D-6E8A-4147-A177-3AD203B41FA5}">
                      <a16:colId xmlns:a16="http://schemas.microsoft.com/office/drawing/2014/main" xmlns="" val="2865949858"/>
                    </a:ext>
                  </a:extLst>
                </a:gridCol>
                <a:gridCol w="1788922">
                  <a:extLst>
                    <a:ext uri="{9D8B030D-6E8A-4147-A177-3AD203B41FA5}">
                      <a16:colId xmlns:a16="http://schemas.microsoft.com/office/drawing/2014/main" xmlns="" val="3178240227"/>
                    </a:ext>
                  </a:extLst>
                </a:gridCol>
                <a:gridCol w="1834293">
                  <a:extLst>
                    <a:ext uri="{9D8B030D-6E8A-4147-A177-3AD203B41FA5}">
                      <a16:colId xmlns:a16="http://schemas.microsoft.com/office/drawing/2014/main" xmlns="" val="4143072493"/>
                    </a:ext>
                  </a:extLst>
                </a:gridCol>
                <a:gridCol w="1865404">
                  <a:extLst>
                    <a:ext uri="{9D8B030D-6E8A-4147-A177-3AD203B41FA5}">
                      <a16:colId xmlns:a16="http://schemas.microsoft.com/office/drawing/2014/main" xmlns="" val="71067795"/>
                    </a:ext>
                  </a:extLst>
                </a:gridCol>
                <a:gridCol w="1817441">
                  <a:extLst>
                    <a:ext uri="{9D8B030D-6E8A-4147-A177-3AD203B41FA5}">
                      <a16:colId xmlns:a16="http://schemas.microsoft.com/office/drawing/2014/main" xmlns="" val="1212297504"/>
                    </a:ext>
                  </a:extLst>
                </a:gridCol>
                <a:gridCol w="1654104">
                  <a:extLst>
                    <a:ext uri="{9D8B030D-6E8A-4147-A177-3AD203B41FA5}">
                      <a16:colId xmlns:a16="http://schemas.microsoft.com/office/drawing/2014/main" xmlns="" val="807021392"/>
                    </a:ext>
                  </a:extLst>
                </a:gridCol>
              </a:tblGrid>
              <a:tr h="55431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False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None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True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and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as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assert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extLst>
                  <a:ext uri="{0D108BD9-81ED-4DB2-BD59-A6C34878D82A}">
                    <a16:rowId xmlns:a16="http://schemas.microsoft.com/office/drawing/2014/main" xmlns="" val="341762221"/>
                  </a:ext>
                </a:extLst>
              </a:tr>
              <a:tr h="55431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async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await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break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class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continue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def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extLst>
                  <a:ext uri="{0D108BD9-81ED-4DB2-BD59-A6C34878D82A}">
                    <a16:rowId xmlns:a16="http://schemas.microsoft.com/office/drawing/2014/main" xmlns="" val="1029231186"/>
                  </a:ext>
                </a:extLst>
              </a:tr>
              <a:tr h="55431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del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elif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else 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except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finally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for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extLst>
                  <a:ext uri="{0D108BD9-81ED-4DB2-BD59-A6C34878D82A}">
                    <a16:rowId xmlns:a16="http://schemas.microsoft.com/office/drawing/2014/main" xmlns="" val="2829026118"/>
                  </a:ext>
                </a:extLst>
              </a:tr>
              <a:tr h="55431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from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global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if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import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in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is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extLst>
                  <a:ext uri="{0D108BD9-81ED-4DB2-BD59-A6C34878D82A}">
                    <a16:rowId xmlns:a16="http://schemas.microsoft.com/office/drawing/2014/main" xmlns="" val="2996055738"/>
                  </a:ext>
                </a:extLst>
              </a:tr>
              <a:tr h="55431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lambda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nonlocal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not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or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pass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raise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extLst>
                  <a:ext uri="{0D108BD9-81ED-4DB2-BD59-A6C34878D82A}">
                    <a16:rowId xmlns:a16="http://schemas.microsoft.com/office/drawing/2014/main" xmlns="" val="675739154"/>
                  </a:ext>
                </a:extLst>
              </a:tr>
              <a:tr h="55431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return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try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while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with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yield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ker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 </a:t>
                      </a:r>
                      <a:endParaRPr lang="zh-CN" sz="18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175181" marR="175181" marT="0" marB="0" anchor="ctr"/>
                </a:tc>
                <a:extLst>
                  <a:ext uri="{0D108BD9-81ED-4DB2-BD59-A6C34878D82A}">
                    <a16:rowId xmlns:a16="http://schemas.microsoft.com/office/drawing/2014/main" xmlns="" val="3962221253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8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的保留字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文本框 335"/>
          <p:cNvSpPr txBox="1"/>
          <p:nvPr/>
        </p:nvSpPr>
        <p:spPr>
          <a:xfrm>
            <a:off x="754227" y="1372394"/>
            <a:ext cx="1046041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的标准库提供了一个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keyword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模块，可用于查看当前版本的所有关键字。输入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如下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代码。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0" y="2515394"/>
            <a:ext cx="12206061" cy="8643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文本框 335"/>
          <p:cNvSpPr txBox="1"/>
          <p:nvPr/>
        </p:nvSpPr>
        <p:spPr>
          <a:xfrm>
            <a:off x="754227" y="2515394"/>
            <a:ext cx="10460418" cy="823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&gt;&gt;&gt;import keyword #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导入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keyword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模块</a:t>
            </a:r>
          </a:p>
          <a:p>
            <a:pPr indent="457200">
              <a:lnSpc>
                <a:spcPct val="132000"/>
              </a:lnSpc>
            </a:pP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&gt;&gt;&gt;keyword.kwlist #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显示所有关键字</a:t>
            </a:r>
            <a:endParaRPr lang="zh-CN" altLang="en-US" sz="18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文本框 335"/>
          <p:cNvSpPr txBox="1"/>
          <p:nvPr/>
        </p:nvSpPr>
        <p:spPr>
          <a:xfrm>
            <a:off x="754227" y="3487206"/>
            <a:ext cx="1046041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只要先导入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keyword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模块，然后调用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keyword.kwlist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即可查看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包含的所有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关键字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。运行上面的代码，输出结果如下。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4420394"/>
            <a:ext cx="12206061" cy="1371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335"/>
          <p:cNvSpPr txBox="1"/>
          <p:nvPr/>
        </p:nvSpPr>
        <p:spPr>
          <a:xfrm>
            <a:off x="754227" y="4563043"/>
            <a:ext cx="10460418" cy="1189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['False', 'None', 'True', 'and', 'as', 'assert', 'async', 'await', 'break', 'class</a:t>
            </a: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', 'continue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', 'def', 'del', 'elif', 'else', 'except', 'finally', 'for', 'from', 'global', 'if</a:t>
            </a: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','import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', 'in', 'is', 'lambda', 'nonlocal', 'not', 'or', 'pass', 'raise', 'return', 'try</a:t>
            </a: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','while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', 'with', 'yield']</a:t>
            </a:r>
            <a:endParaRPr lang="zh-CN" altLang="en-US" sz="18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文本框 335"/>
          <p:cNvSpPr txBox="1"/>
          <p:nvPr/>
        </p:nvSpPr>
        <p:spPr>
          <a:xfrm>
            <a:off x="754227" y="5895126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上面这些关键字都不能作为变量名。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92543174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" name="内容占位符 3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5841133"/>
              </p:ext>
            </p:extLst>
          </p:nvPr>
        </p:nvGraphicFramePr>
        <p:xfrm>
          <a:off x="609600" y="1144588"/>
          <a:ext cx="10979151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971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65971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659717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4" name="Freeform 3"/>
          <p:cNvSpPr/>
          <p:nvPr/>
        </p:nvSpPr>
        <p:spPr>
          <a:xfrm>
            <a:off x="-73026" y="0"/>
            <a:ext cx="12344401" cy="6859588"/>
          </a:xfrm>
          <a:custGeom>
            <a:gdLst>
              <a:gd name="connsiteX0" fmla="*/ 0 w 9144000"/>
              <a:gd name="connsiteY0" fmla="*/ 5143500 h 5143500"/>
              <a:gd name="connsiteX1" fmla="*/ 9144000 w 9144000"/>
              <a:gd name="connsiteY1" fmla="*/ 5143500 h 5143500"/>
              <a:gd name="connsiteX2" fmla="*/ 9144000 w 9144000"/>
              <a:gd name="connsiteY2" fmla="*/ 0 h 5143500"/>
              <a:gd name="connsiteX3" fmla="*/ 0 w 9144000"/>
              <a:gd name="connsiteY3" fmla="*/ 0 h 5143500"/>
              <a:gd name="connsiteX4" fmla="*/ 0 w 9144000"/>
              <a:gd name="connsiteY4" fmla="*/ 5143500 h 5143500"/>
            </a:gdLst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</a:path>
            </a:pathLst>
          </a:custGeom>
          <a:solidFill>
            <a:srgbClr val="ECECF2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0" y="2286635"/>
            <a:ext cx="1690370" cy="1022350"/>
            <a:chOff x="25399" y="883487"/>
            <a:chExt cx="3581401" cy="1022307"/>
          </a:xfrm>
        </p:grpSpPr>
        <p:cxnSp>
          <p:nvCxnSpPr>
            <p:cNvPr id="321" name="直接连接符 320"/>
            <p:cNvCxnSpPr/>
            <p:nvPr/>
          </p:nvCxnSpPr>
          <p:spPr>
            <a:xfrm>
              <a:off x="25399" y="883487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2" name="直接连接符 321"/>
            <p:cNvCxnSpPr/>
            <p:nvPr/>
          </p:nvCxnSpPr>
          <p:spPr>
            <a:xfrm>
              <a:off x="25399" y="104065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3" name="直接连接符 322"/>
            <p:cNvCxnSpPr/>
            <p:nvPr/>
          </p:nvCxnSpPr>
          <p:spPr>
            <a:xfrm>
              <a:off x="25399" y="121210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直接连接符 323"/>
            <p:cNvCxnSpPr/>
            <p:nvPr/>
          </p:nvCxnSpPr>
          <p:spPr>
            <a:xfrm>
              <a:off x="25399" y="140573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5" name="直接连接符 324"/>
            <p:cNvCxnSpPr/>
            <p:nvPr/>
          </p:nvCxnSpPr>
          <p:spPr>
            <a:xfrm>
              <a:off x="25399" y="157718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6" name="直接连接符 325"/>
            <p:cNvCxnSpPr/>
            <p:nvPr/>
          </p:nvCxnSpPr>
          <p:spPr>
            <a:xfrm>
              <a:off x="25399" y="173434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7" name="直接连接符 326"/>
            <p:cNvCxnSpPr/>
            <p:nvPr/>
          </p:nvCxnSpPr>
          <p:spPr>
            <a:xfrm>
              <a:off x="25399" y="190579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8" name="表格 37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2199301828"/>
              </p:ext>
            </p:extLst>
          </p:nvPr>
        </p:nvGraphicFramePr>
        <p:xfrm>
          <a:off x="2289175" y="2210435"/>
          <a:ext cx="8679815" cy="452787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648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3161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2628">
                <a:tc>
                  <a:txBody>
                    <a:bodyPr vert="horz" wrap="square"/>
                    <a:lstStyle/>
                    <a:p>
                      <a:pPr indent="0" algn="l"/>
                      <a:r>
                        <a:rPr lang="zh-CN" altLang="en-US" sz="16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知识要点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342900" indent="-342900" algn="l">
                        <a:spcBef>
                          <a:spcPct val="20000"/>
                        </a:spcBef>
                        <a:defRPr sz="2000"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 marT="45725" marB="45725" anchor="ctr"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155244"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1.1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搭建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开发环境与使用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IDLE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rgbClr val="3A4187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     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rgbClr val="3A4187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1.1.1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搭建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开发环境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1.1.2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使用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IDLE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编写简单的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1-1】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输出“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Happy to learn PythonProgramming”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1.2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测试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PyCharm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与编写简单的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1.2.1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测试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PyCharm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1.2.2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编写简单的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1-2】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输出“你好，请登录” 的提示信息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1.3 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程序的组成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1.3.1 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程序的基本要素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1.3.2 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程序的注释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1-3】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编写程序计算并输出金额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1.4 print()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函数的基本用法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1.5 input()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函数的基本用法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1-4】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编写程序，模拟实现京东倒计时界面的文字内容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32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-73025" y="565785"/>
            <a:ext cx="12344400" cy="1076960"/>
          </a:xfrm>
          <a:prstGeom prst="rect">
            <a:avLst/>
          </a:prstGeom>
          <a:solidFill>
            <a:srgbClr val="1A8A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"/>
          <p:cNvSpPr txBox="1"/>
          <p:nvPr/>
        </p:nvSpPr>
        <p:spPr>
          <a:xfrm>
            <a:off x="2289175" y="583667"/>
            <a:ext cx="2718693" cy="8869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ts val="6935"/>
              </a:lnSpc>
            </a:pPr>
            <a:r>
              <a:rPr lang="zh-CN" altLang="en-US" sz="5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anose="020b0503020204020204" pitchFamily="18" charset="-122"/>
                <a:sym typeface="微软雅黑" panose="020b0503020204020204" pitchFamily="34" charset="-122"/>
              </a:rPr>
              <a:t>循序渐进</a:t>
            </a:r>
            <a:endParaRPr lang="zh-CN" altLang="en-US" sz="5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Microsoft YaHei UI" panose="020b0503020204020204" pitchFamily="18" charset="-122"/>
              <a:sym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-73660" y="566420"/>
            <a:ext cx="1764030" cy="10261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55" y="782320"/>
            <a:ext cx="685165" cy="59563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-73025" y="1524635"/>
            <a:ext cx="12344400" cy="122555"/>
          </a:xfrm>
          <a:prstGeom prst="rect">
            <a:avLst/>
          </a:prstGeom>
          <a:solidFill>
            <a:srgbClr val="41B7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7188552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1.1.1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搭建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开发环境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175" y="2252605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．下载与安装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文本框 335"/>
          <p:cNvSpPr txBox="1"/>
          <p:nvPr/>
        </p:nvSpPr>
        <p:spPr>
          <a:xfrm>
            <a:off x="286958" y="2634347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．测试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是否成功安装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文本框 335"/>
          <p:cNvSpPr txBox="1"/>
          <p:nvPr/>
        </p:nvSpPr>
        <p:spPr>
          <a:xfrm>
            <a:off x="754227" y="1580155"/>
            <a:ext cx="1046041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参考附录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介绍的方法，正确下载并安装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文本框 335"/>
          <p:cNvSpPr txBox="1"/>
          <p:nvPr/>
        </p:nvSpPr>
        <p:spPr>
          <a:xfrm>
            <a:off x="754227" y="3252151"/>
            <a:ext cx="10460418" cy="1920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使用鼠标右键单击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Windows 10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桌面左下角的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开始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按钮，在弹出的快捷菜单中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选择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命令，打开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对话框，在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打开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输入框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中输入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cmd</a:t>
            </a:r>
            <a:r>
              <a:rPr lang="en-US" altLang="zh-CN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”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。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然后按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【Enter】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键，启动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命令提示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符窗口，在当前的命令提示符后面输入“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python”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，并且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【Enter】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键。若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出现图中所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示的信息，则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说明</a:t>
            </a:r>
            <a:r>
              <a:rPr lang="en-US" altLang="zh-CN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安装成功，同时也进入交互式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解释器中，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命令提示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符变为“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&gt;&gt;&gt;”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，等待用户输入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语句。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4" name="图片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5295858"/>
            <a:ext cx="2299970" cy="1324610"/>
          </a:xfrm>
          <a:prstGeom prst="rect">
            <a:avLst/>
          </a:prstGeom>
        </p:spPr>
      </p:pic>
      <p:pic>
        <p:nvPicPr>
          <p:cNvPr id="15" name="图片 14"/>
          <p:cNvPicPr/>
          <p:nvPr/>
        </p:nvPicPr>
        <p:blipFill>
          <a:blip r:embed="rId4"/>
          <a:stretch>
            <a:fillRect/>
          </a:stretch>
        </p:blipFill>
        <p:spPr>
          <a:xfrm>
            <a:off x="4346575" y="5372949"/>
            <a:ext cx="6400800" cy="1222867"/>
          </a:xfrm>
          <a:prstGeom prst="rect">
            <a:avLst/>
          </a:prstGeom>
        </p:spPr>
      </p:pic>
      <p:sp>
        <p:nvSpPr>
          <p:cNvPr id="3" name="右箭头 2"/>
          <p:cNvSpPr/>
          <p:nvPr/>
        </p:nvSpPr>
        <p:spPr>
          <a:xfrm>
            <a:off x="3813175" y="5791994"/>
            <a:ext cx="304800" cy="304800"/>
          </a:xfrm>
          <a:prstGeom prst="rightArrow">
            <a:avLst/>
          </a:prstGeom>
          <a:solidFill>
            <a:srgbClr val="3A41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1.1.1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搭建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开发环境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．配置环境变量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文本框 335"/>
          <p:cNvSpPr txBox="1"/>
          <p:nvPr/>
        </p:nvSpPr>
        <p:spPr>
          <a:xfrm>
            <a:off x="1298575" y="1728746"/>
            <a:ext cx="7010400" cy="4479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Windows 10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的桌面上找到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此电脑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图标。右击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此电脑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图标，在弹出的快捷菜单中选择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属性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命令，在弹出的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系统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高级系统设置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超链接，打开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系统属性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</a:pP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</a:pP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系统属性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对话框中的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高级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选项卡中单击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环境变量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。此时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将打开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环境变量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对话框，在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【Administrator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的用户变量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区域，选择变量“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Path”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，然后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编辑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按钮，打开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编辑环境变量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对话框。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在该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按钮，然后在输入框中输入变量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值“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D:\Python\Python3.10.2\”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，接着多次单击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上移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按钮，将该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变量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值移至第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行。再次单击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按钮，然后在输入框中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输入变量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值“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D:\Python\Python3.10.2\Scripts\”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，接着多次单击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上移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按钮，将该变量值移至第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6" name="图片 1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7575" y="1829594"/>
            <a:ext cx="2991431" cy="37338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701870" y="1794162"/>
            <a:ext cx="749099" cy="631762"/>
            <a:chOff x="6242320" y="2373233"/>
            <a:chExt cx="748708" cy="631762"/>
          </a:xfrm>
        </p:grpSpPr>
        <p:sp>
          <p:nvSpPr>
            <p:cNvPr id="7" name="TextBox 6"/>
            <p:cNvSpPr txBox="1"/>
            <p:nvPr/>
          </p:nvSpPr>
          <p:spPr>
            <a:xfrm>
              <a:off x="6323845" y="2373233"/>
              <a:ext cx="667183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01ACB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01</a:t>
              </a:r>
              <a:endParaRPr lang="zh-CN" altLang="en-US" sz="3200">
                <a:solidFill>
                  <a:srgbClr val="01ACB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8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701870" y="3230217"/>
            <a:ext cx="603050" cy="631762"/>
            <a:chOff x="6242320" y="2373233"/>
            <a:chExt cx="602736" cy="631762"/>
          </a:xfrm>
        </p:grpSpPr>
        <p:sp>
          <p:nvSpPr>
            <p:cNvPr id="11" name="TextBox 6"/>
            <p:cNvSpPr txBox="1"/>
            <p:nvPr/>
          </p:nvSpPr>
          <p:spPr>
            <a:xfrm>
              <a:off x="6269319" y="2373233"/>
              <a:ext cx="569391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3A418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02</a:t>
              </a:r>
              <a:endParaRPr lang="zh-CN" altLang="en-US" sz="32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3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9194546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1.1.1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搭建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开发环境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．配置环境变量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文本框 335"/>
          <p:cNvSpPr txBox="1"/>
          <p:nvPr/>
        </p:nvSpPr>
        <p:spPr>
          <a:xfrm>
            <a:off x="1527175" y="1728746"/>
            <a:ext cx="9448800" cy="1920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编辑环境变量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对话框中，单击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确定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按钮返回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变量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对话框。然后依次在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环境变量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对话框和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系统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属性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对话框单击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确定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按钮完成环境变量的设置。</a:t>
            </a:r>
          </a:p>
          <a:p>
            <a:pPr>
              <a:lnSpc>
                <a:spcPct val="132000"/>
              </a:lnSpc>
            </a:pP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</a:pP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变量配置完成后，在命令提示符后输入“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python”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，如果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解释器可以成功运行，说明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环境变量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配置成功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文本框 335"/>
          <p:cNvSpPr txBox="1"/>
          <p:nvPr/>
        </p:nvSpPr>
        <p:spPr>
          <a:xfrm>
            <a:off x="286958" y="3880106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．创建所需文件夹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841375" y="4547978"/>
            <a:ext cx="10668000" cy="1929815"/>
          </a:xfrm>
          <a:prstGeom prst="round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文本框 335"/>
          <p:cNvSpPr txBox="1"/>
          <p:nvPr/>
        </p:nvSpPr>
        <p:spPr>
          <a:xfrm>
            <a:off x="1222375" y="4918299"/>
            <a:ext cx="9916070" cy="1189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在本地计算机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盘创建文件夹“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PycharmProject”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，本书所有的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程序文件都</a:t>
            </a:r>
            <a:r>
              <a:rPr lang="zh-CN" altLang="en-US" sz="1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存放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在文件夹“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PycharmProject”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中。然后在文件夹“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PycharmProject”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中创建存放单元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 </a:t>
            </a:r>
            <a:r>
              <a:rPr lang="zh-CN" altLang="en-US" sz="1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</a:t>
            </a:r>
            <a:r>
              <a:rPr lang="en-US" altLang="zh-CN" sz="1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程序文件的子文件夹“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Unit01”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1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754592" y="1794162"/>
            <a:ext cx="749099" cy="631762"/>
            <a:chOff x="6242320" y="2373233"/>
            <a:chExt cx="748708" cy="631762"/>
          </a:xfrm>
        </p:grpSpPr>
        <p:sp>
          <p:nvSpPr>
            <p:cNvPr id="11" name="TextBox 6"/>
            <p:cNvSpPr txBox="1"/>
            <p:nvPr/>
          </p:nvSpPr>
          <p:spPr>
            <a:xfrm>
              <a:off x="6323845" y="2373233"/>
              <a:ext cx="667183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FF99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03</a:t>
              </a:r>
              <a:endParaRPr lang="zh-CN" altLang="en-US" sz="3200">
                <a:solidFill>
                  <a:srgbClr val="FF99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3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827617" y="2893252"/>
            <a:ext cx="603050" cy="631762"/>
            <a:chOff x="6242320" y="2373233"/>
            <a:chExt cx="602736" cy="631762"/>
          </a:xfrm>
        </p:grpSpPr>
        <p:sp>
          <p:nvSpPr>
            <p:cNvPr id="15" name="TextBox 6"/>
            <p:cNvSpPr txBox="1"/>
            <p:nvPr/>
          </p:nvSpPr>
          <p:spPr>
            <a:xfrm>
              <a:off x="6269319" y="2373233"/>
              <a:ext cx="569391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04</a:t>
              </a:r>
              <a:endParaRPr lang="zh-CN" altLang="en-US" sz="3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6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2457096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0" y="3582194"/>
            <a:ext cx="12206061" cy="259080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1.1.2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使用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编写简单的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文本框 335"/>
          <p:cNvSpPr txBox="1"/>
          <p:nvPr/>
        </p:nvSpPr>
        <p:spPr>
          <a:xfrm>
            <a:off x="754227" y="1296194"/>
            <a:ext cx="10460418" cy="7871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安装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后，会自动安装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是一个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自带的简洁的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IDE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。也可以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利用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 Shell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编写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程序并与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进行交互</a:t>
            </a: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1908175" y="4080695"/>
            <a:ext cx="7162800" cy="15938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841375" y="2339234"/>
            <a:ext cx="749099" cy="631762"/>
            <a:chOff x="6242320" y="2373233"/>
            <a:chExt cx="748708" cy="631762"/>
          </a:xfrm>
        </p:grpSpPr>
        <p:sp>
          <p:nvSpPr>
            <p:cNvPr id="7" name="TextBox 6"/>
            <p:cNvSpPr txBox="1"/>
            <p:nvPr/>
          </p:nvSpPr>
          <p:spPr>
            <a:xfrm>
              <a:off x="6323845" y="2373233"/>
              <a:ext cx="667183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01ACB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01</a:t>
              </a:r>
              <a:endParaRPr lang="zh-CN" altLang="en-US" sz="3200">
                <a:solidFill>
                  <a:srgbClr val="01ACB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1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sp>
        <p:nvSpPr>
          <p:cNvPr id="15" name="文本框 335"/>
          <p:cNvSpPr txBox="1"/>
          <p:nvPr/>
        </p:nvSpPr>
        <p:spPr>
          <a:xfrm>
            <a:off x="1492928" y="2255565"/>
            <a:ext cx="9220204" cy="1067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Windows 10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任务栏中右击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开始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按钮，在弹出的快捷菜单中选择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搜索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，弹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出搜索界面，在输入框中输入“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IDLE”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，显示相应的最佳匹配列表。然后在最佳匹配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列表中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选择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【IDLE(Python 3.10 64-bit)】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选项，即可打开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 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26621" y="5715793"/>
            <a:ext cx="12206061" cy="1210653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1.1.2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使用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编写简单的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文本框 335"/>
          <p:cNvSpPr txBox="1"/>
          <p:nvPr/>
        </p:nvSpPr>
        <p:spPr>
          <a:xfrm>
            <a:off x="1450975" y="1296194"/>
            <a:ext cx="9763670" cy="2042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【IDLE Shell 3.10.2】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窗口中出现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提示符“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&gt;&gt;&gt;”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，表示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已经准备好了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，等待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用户输入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代码。在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提示符“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&gt;&gt;&gt;”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右侧输入代码时，每输入一条语句后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Enter】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键，就会运行该语句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</a:pP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这里输入一条语句：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print("Happy to learn Python Programming")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，然后按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【Enter】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键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，运行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结果如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图所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6" name="图片 5"/>
          <p:cNvPicPr/>
          <p:nvPr/>
        </p:nvPicPr>
        <p:blipFill>
          <a:blip r:embed="rId3"/>
          <a:stretch>
            <a:fillRect/>
          </a:stretch>
        </p:blipFill>
        <p:spPr>
          <a:xfrm>
            <a:off x="2670175" y="3516609"/>
            <a:ext cx="6471724" cy="1773387"/>
          </a:xfrm>
          <a:prstGeom prst="rect">
            <a:avLst/>
          </a:prstGeom>
        </p:spPr>
      </p:pic>
      <p:sp>
        <p:nvSpPr>
          <p:cNvPr id="7" name="文本框 335"/>
          <p:cNvSpPr txBox="1"/>
          <p:nvPr/>
        </p:nvSpPr>
        <p:spPr>
          <a:xfrm>
            <a:off x="1026401" y="5927549"/>
            <a:ext cx="9916070" cy="7871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在实际开发程序时，通常一个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程序不止一行代码，如果需要编写多行代码，</a:t>
            </a:r>
            <a:r>
              <a:rPr lang="zh-CN" altLang="en-US" sz="1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可以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创建一个文件保存这些代码，在全部编写完毕后，一起运行。</a:t>
            </a:r>
            <a:endParaRPr lang="zh-CN" altLang="en-US" sz="1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701870" y="1372394"/>
            <a:ext cx="603050" cy="631762"/>
            <a:chOff x="6242320" y="2373233"/>
            <a:chExt cx="602736" cy="631762"/>
          </a:xfrm>
        </p:grpSpPr>
        <p:sp>
          <p:nvSpPr>
            <p:cNvPr id="11" name="TextBox 6"/>
            <p:cNvSpPr txBox="1"/>
            <p:nvPr/>
          </p:nvSpPr>
          <p:spPr>
            <a:xfrm>
              <a:off x="6269319" y="2373233"/>
              <a:ext cx="569391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3A418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02</a:t>
              </a:r>
              <a:endParaRPr lang="zh-CN" altLang="en-US" sz="32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2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701870" y="2598368"/>
            <a:ext cx="603050" cy="631762"/>
            <a:chOff x="6242320" y="2373233"/>
            <a:chExt cx="602736" cy="631762"/>
          </a:xfrm>
        </p:grpSpPr>
        <p:sp>
          <p:nvSpPr>
            <p:cNvPr id="14" name="TextBox 6"/>
            <p:cNvSpPr txBox="1"/>
            <p:nvPr/>
          </p:nvSpPr>
          <p:spPr>
            <a:xfrm>
              <a:off x="6269319" y="2373233"/>
              <a:ext cx="569391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FFC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03</a:t>
              </a:r>
              <a:endParaRPr lang="zh-CN" altLang="en-US" sz="3200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5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5012332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79"/>
          <p:cNvSpPr/>
          <p:nvPr/>
        </p:nvSpPr>
        <p:spPr>
          <a:xfrm>
            <a:off x="-12066" y="3785777"/>
            <a:ext cx="12210415" cy="24167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思源黑体 CN Bold" panose="020b0800000000000000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72" name="组合 20"/>
          <p:cNvGrpSpPr/>
          <p:nvPr/>
        </p:nvGrpSpPr>
        <p:grpSpPr>
          <a:xfrm>
            <a:off x="2466539" y="1677194"/>
            <a:ext cx="8866505" cy="521949"/>
            <a:chOff x="2940050" y="2132898"/>
            <a:chExt cx="1862225" cy="314202"/>
          </a:xfrm>
        </p:grpSpPr>
        <p:sp>
          <p:nvSpPr>
            <p:cNvPr id="74" name="圆角矩形 73"/>
            <p:cNvSpPr/>
            <p:nvPr/>
          </p:nvSpPr>
          <p:spPr>
            <a:xfrm>
              <a:off x="2940050" y="2132898"/>
              <a:ext cx="1862225" cy="314202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9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endParaRPr>
            </a:p>
          </p:txBody>
        </p:sp>
        <p:sp>
          <p:nvSpPr>
            <p:cNvPr id="75" name="圆角矩形 74"/>
            <p:cNvSpPr/>
            <p:nvPr/>
          </p:nvSpPr>
          <p:spPr>
            <a:xfrm>
              <a:off x="2940050" y="2132898"/>
              <a:ext cx="1414107" cy="314202"/>
            </a:xfrm>
            <a:prstGeom prst="roundRect">
              <a:avLst>
                <a:gd name="adj" fmla="val 50000"/>
              </a:avLst>
            </a:prstGeom>
            <a:solidFill>
              <a:srgbClr val="3A418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zh-CN" altLang="en-US" sz="1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   输出“</a:t>
              </a:r>
              <a:r>
                <a:rPr lang="en-US" altLang="zh-CN" sz="1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Happy to learn Python Programming”</a:t>
              </a:r>
              <a:endParaRPr lang="zh-CN" altLang="en-US" sz="19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4700" y="362744"/>
            <a:ext cx="7381875" cy="400050"/>
          </a:xfrm>
        </p:spPr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1-1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07975" y="1345248"/>
            <a:ext cx="2097553" cy="2134039"/>
            <a:chOff x="612775" y="2210594"/>
            <a:chExt cx="1705942" cy="1735616"/>
          </a:xfrm>
          <a:solidFill>
            <a:srgbClr val="3A4187"/>
          </a:solidFill>
        </p:grpSpPr>
        <p:grpSp>
          <p:nvGrpSpPr>
            <p:cNvPr id="3" name="组合 2"/>
            <p:cNvGrpSpPr/>
            <p:nvPr/>
          </p:nvGrpSpPr>
          <p:grpSpPr>
            <a:xfrm>
              <a:off x="1243234" y="2210594"/>
              <a:ext cx="1075483" cy="1127410"/>
              <a:chOff x="1243234" y="2210594"/>
              <a:chExt cx="1075483" cy="1127410"/>
            </a:xfrm>
            <a:grpFill/>
          </p:grpSpPr>
          <p:sp>
            <p:nvSpPr>
              <p:cNvPr id="59" name="Freeform 288"/>
              <p:cNvSpPr/>
              <p:nvPr/>
            </p:nvSpPr>
            <p:spPr bwMode="auto">
              <a:xfrm>
                <a:off x="1243234" y="3019065"/>
                <a:ext cx="333774" cy="318939"/>
              </a:xfrm>
              <a:custGeom>
                <a:gdLst>
                  <a:gd name="T0" fmla="*/ 45 w 45"/>
                  <a:gd name="T1" fmla="*/ 17 h 43"/>
                  <a:gd name="T2" fmla="*/ 17 w 45"/>
                  <a:gd name="T3" fmla="*/ 43 h 43"/>
                  <a:gd name="T4" fmla="*/ 0 w 45"/>
                  <a:gd name="T5" fmla="*/ 26 h 43"/>
                  <a:gd name="T6" fmla="*/ 29 w 45"/>
                  <a:gd name="T7" fmla="*/ 0 h 43"/>
                  <a:gd name="T8" fmla="*/ 45 w 45"/>
                  <a:gd name="T9" fmla="*/ 17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" h="43">
                    <a:moveTo>
                      <a:pt x="45" y="17"/>
                    </a:moveTo>
                    <a:lnTo>
                      <a:pt x="17" y="43"/>
                    </a:lnTo>
                    <a:lnTo>
                      <a:pt x="0" y="26"/>
                    </a:lnTo>
                    <a:lnTo>
                      <a:pt x="29" y="0"/>
                    </a:lnTo>
                    <a:lnTo>
                      <a:pt x="45" y="1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9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  <a:sym typeface="微软雅黑" panose="020b0503020204020204" pitchFamily="34" charset="-122"/>
                </a:endParaRPr>
              </a:p>
            </p:txBody>
          </p:sp>
          <p:sp>
            <p:nvSpPr>
              <p:cNvPr id="60" name="Freeform 289"/>
              <p:cNvSpPr>
                <a:spLocks noEditPoints="1"/>
              </p:cNvSpPr>
              <p:nvPr/>
            </p:nvSpPr>
            <p:spPr bwMode="auto">
              <a:xfrm>
                <a:off x="1265483" y="2210594"/>
                <a:ext cx="1053234" cy="1053234"/>
              </a:xfrm>
              <a:custGeom>
                <a:gdLst>
                  <a:gd name="T0" fmla="*/ 30 w 60"/>
                  <a:gd name="T1" fmla="*/ 0 h 60"/>
                  <a:gd name="T2" fmla="*/ 0 w 60"/>
                  <a:gd name="T3" fmla="*/ 30 h 60"/>
                  <a:gd name="T4" fmla="*/ 30 w 60"/>
                  <a:gd name="T5" fmla="*/ 60 h 60"/>
                  <a:gd name="T6" fmla="*/ 60 w 60"/>
                  <a:gd name="T7" fmla="*/ 30 h 60"/>
                  <a:gd name="T8" fmla="*/ 30 w 60"/>
                  <a:gd name="T9" fmla="*/ 0 h 60"/>
                  <a:gd name="T10" fmla="*/ 30 w 60"/>
                  <a:gd name="T11" fmla="*/ 51 h 60"/>
                  <a:gd name="T12" fmla="*/ 8 w 60"/>
                  <a:gd name="T13" fmla="*/ 30 h 60"/>
                  <a:gd name="T14" fmla="*/ 30 w 60"/>
                  <a:gd name="T15" fmla="*/ 8 h 60"/>
                  <a:gd name="T16" fmla="*/ 52 w 60"/>
                  <a:gd name="T17" fmla="*/ 30 h 60"/>
                  <a:gd name="T18" fmla="*/ 30 w 60"/>
                  <a:gd name="T19" fmla="*/ 51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0" h="60">
                    <a:moveTo>
                      <a:pt x="30" y="0"/>
                    </a:moveTo>
                    <a:cubicBezTo>
                      <a:pt x="13" y="0"/>
                      <a:pt x="0" y="13"/>
                      <a:pt x="0" y="30"/>
                    </a:cubicBezTo>
                    <a:cubicBezTo>
                      <a:pt x="0" y="47"/>
                      <a:pt x="13" y="60"/>
                      <a:pt x="30" y="60"/>
                    </a:cubicBezTo>
                    <a:cubicBezTo>
                      <a:pt x="47" y="60"/>
                      <a:pt x="60" y="47"/>
                      <a:pt x="60" y="30"/>
                    </a:cubicBezTo>
                    <a:cubicBezTo>
                      <a:pt x="60" y="13"/>
                      <a:pt x="47" y="0"/>
                      <a:pt x="30" y="0"/>
                    </a:cubicBezTo>
                    <a:close/>
                    <a:moveTo>
                      <a:pt x="30" y="51"/>
                    </a:moveTo>
                    <a:cubicBezTo>
                      <a:pt x="18" y="51"/>
                      <a:pt x="8" y="42"/>
                      <a:pt x="8" y="30"/>
                    </a:cubicBezTo>
                    <a:cubicBezTo>
                      <a:pt x="8" y="18"/>
                      <a:pt x="18" y="8"/>
                      <a:pt x="30" y="8"/>
                    </a:cubicBezTo>
                    <a:cubicBezTo>
                      <a:pt x="42" y="8"/>
                      <a:pt x="52" y="18"/>
                      <a:pt x="52" y="30"/>
                    </a:cubicBezTo>
                    <a:cubicBezTo>
                      <a:pt x="52" y="42"/>
                      <a:pt x="42" y="51"/>
                      <a:pt x="30" y="5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8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94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903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92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88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8470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8705" algn="l" defTabSz="121983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9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61" name="Freeform 291"/>
            <p:cNvSpPr/>
            <p:nvPr/>
          </p:nvSpPr>
          <p:spPr bwMode="auto">
            <a:xfrm>
              <a:off x="612775" y="3226745"/>
              <a:ext cx="741714" cy="719465"/>
            </a:xfrm>
            <a:custGeom>
              <a:gdLst>
                <a:gd name="T0" fmla="*/ 30 w 42"/>
                <a:gd name="T1" fmla="*/ 0 h 41"/>
                <a:gd name="T2" fmla="*/ 3 w 42"/>
                <a:gd name="T3" fmla="*/ 26 h 41"/>
                <a:gd name="T4" fmla="*/ 3 w 42"/>
                <a:gd name="T5" fmla="*/ 38 h 41"/>
                <a:gd name="T6" fmla="*/ 15 w 42"/>
                <a:gd name="T7" fmla="*/ 38 h 41"/>
                <a:gd name="T8" fmla="*/ 42 w 42"/>
                <a:gd name="T9" fmla="*/ 12 h 41"/>
                <a:gd name="T10" fmla="*/ 30 w 42"/>
                <a:gd name="T11" fmla="*/ 0 h 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2" h="41">
                  <a:moveTo>
                    <a:pt x="30" y="0"/>
                  </a:moveTo>
                  <a:cubicBezTo>
                    <a:pt x="3" y="26"/>
                    <a:pt x="3" y="26"/>
                    <a:pt x="3" y="26"/>
                  </a:cubicBezTo>
                  <a:cubicBezTo>
                    <a:pt x="0" y="29"/>
                    <a:pt x="0" y="34"/>
                    <a:pt x="3" y="38"/>
                  </a:cubicBezTo>
                  <a:cubicBezTo>
                    <a:pt x="6" y="41"/>
                    <a:pt x="12" y="41"/>
                    <a:pt x="15" y="38"/>
                  </a:cubicBezTo>
                  <a:cubicBezTo>
                    <a:pt x="42" y="12"/>
                    <a:pt x="42" y="12"/>
                    <a:pt x="42" y="1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9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  <a:sym typeface="微软雅黑" panose="020b0503020204020204" pitchFamily="34" charset="-122"/>
              </a:endParaRPr>
            </a:p>
          </p:txBody>
        </p:sp>
      </p:grpSp>
      <p:sp>
        <p:nvSpPr>
          <p:cNvPr id="76" name="矩形 75"/>
          <p:cNvSpPr/>
          <p:nvPr/>
        </p:nvSpPr>
        <p:spPr>
          <a:xfrm>
            <a:off x="1812792" y="3010555"/>
            <a:ext cx="565252" cy="45029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思源黑体 CN Bold" panose="020b0800000000000000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7" name="文本框 111"/>
          <p:cNvSpPr txBox="1"/>
          <p:nvPr/>
        </p:nvSpPr>
        <p:spPr>
          <a:xfrm>
            <a:off x="2405528" y="3022624"/>
            <a:ext cx="2245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任务描述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9" name="TextBox 117"/>
          <p:cNvSpPr txBox="1"/>
          <p:nvPr/>
        </p:nvSpPr>
        <p:spPr>
          <a:xfrm>
            <a:off x="1306772" y="3979438"/>
            <a:ext cx="9080795" cy="1938982"/>
          </a:xfrm>
          <a:prstGeom prst="rect">
            <a:avLst/>
          </a:prstGeom>
          <a:noFill/>
        </p:spPr>
        <p:txBody>
          <a:bodyPr wrap="square" lIns="91431" tIns="45715" rIns="91431" bIns="45715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）在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 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中编写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程序文件“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t1-1.py”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，使用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print() 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函数输出“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Happy to learn Python Programming”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信息。</a:t>
            </a:r>
          </a:p>
          <a:p>
            <a:pPr>
              <a:lnSpc>
                <a:spcPct val="150000"/>
              </a:lnSpc>
            </a:pP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）在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的程序编辑窗口中运行程序文件“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t1-1.py”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，输出信息。</a:t>
            </a:r>
          </a:p>
          <a:p>
            <a:pPr>
              <a:lnSpc>
                <a:spcPct val="150000"/>
              </a:lnSpc>
            </a:pP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）在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Windows 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的命令提示符窗口中运行程序文件“</a:t>
            </a:r>
            <a:r>
              <a:rPr lang="en-US" altLang="zh-CN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t1-1.py”</a:t>
            </a:r>
            <a:r>
              <a:rPr lang="zh-CN" altLang="en-US" sz="20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，输出信息。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79"/>
          <p:cNvSpPr/>
          <p:nvPr/>
        </p:nvSpPr>
        <p:spPr>
          <a:xfrm>
            <a:off x="2202574" y="4191794"/>
            <a:ext cx="9995776" cy="61808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思源黑体 CN Bold" panose="020b0800000000000000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4700" y="362744"/>
            <a:ext cx="7381875" cy="400050"/>
          </a:xfrm>
        </p:spPr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1-1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9" name="Line 5"/>
          <p:cNvSpPr>
            <a:spLocks noChangeShapeType="1"/>
          </p:cNvSpPr>
          <p:nvPr/>
        </p:nvSpPr>
        <p:spPr bwMode="auto">
          <a:xfrm flipH="1">
            <a:off x="1527175" y="2368075"/>
            <a:ext cx="0" cy="4241789"/>
          </a:xfrm>
          <a:prstGeom prst="line">
            <a:avLst/>
          </a:prstGeom>
          <a:noFill/>
          <a:ln w="12700" cap="flat">
            <a:solidFill>
              <a:srgbClr val="2E2C2C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0" name="Freeform 11"/>
          <p:cNvSpPr/>
          <p:nvPr/>
        </p:nvSpPr>
        <p:spPr bwMode="auto">
          <a:xfrm>
            <a:off x="1863801" y="2244523"/>
            <a:ext cx="165014" cy="206375"/>
          </a:xfrm>
          <a:custGeom>
            <a:gdLst>
              <a:gd name="T0" fmla="*/ 184 w 205"/>
              <a:gd name="T1" fmla="*/ 108 h 261"/>
              <a:gd name="T2" fmla="*/ 109 w 205"/>
              <a:gd name="T3" fmla="*/ 60 h 261"/>
              <a:gd name="T4" fmla="*/ 32 w 205"/>
              <a:gd name="T5" fmla="*/ 10 h 261"/>
              <a:gd name="T6" fmla="*/ 0 w 205"/>
              <a:gd name="T7" fmla="*/ 33 h 261"/>
              <a:gd name="T8" fmla="*/ 0 w 205"/>
              <a:gd name="T9" fmla="*/ 130 h 261"/>
              <a:gd name="T10" fmla="*/ 0 w 205"/>
              <a:gd name="T11" fmla="*/ 229 h 261"/>
              <a:gd name="T12" fmla="*/ 34 w 205"/>
              <a:gd name="T13" fmla="*/ 249 h 261"/>
              <a:gd name="T14" fmla="*/ 109 w 205"/>
              <a:gd name="T15" fmla="*/ 201 h 261"/>
              <a:gd name="T16" fmla="*/ 186 w 205"/>
              <a:gd name="T17" fmla="*/ 151 h 261"/>
              <a:gd name="T18" fmla="*/ 184 w 205"/>
              <a:gd name="T19" fmla="*/ 108 h 2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5" h="261">
                <a:moveTo>
                  <a:pt x="184" y="108"/>
                </a:moveTo>
                <a:lnTo>
                  <a:pt x="109" y="60"/>
                </a:lnTo>
                <a:cubicBezTo>
                  <a:pt x="83" y="43"/>
                  <a:pt x="58" y="27"/>
                  <a:pt x="32" y="10"/>
                </a:cubicBezTo>
                <a:cubicBezTo>
                  <a:pt x="11" y="0"/>
                  <a:pt x="0" y="8"/>
                  <a:pt x="0" y="33"/>
                </a:cubicBezTo>
                <a:lnTo>
                  <a:pt x="0" y="130"/>
                </a:lnTo>
                <a:cubicBezTo>
                  <a:pt x="0" y="163"/>
                  <a:pt x="0" y="196"/>
                  <a:pt x="0" y="229"/>
                </a:cubicBezTo>
                <a:cubicBezTo>
                  <a:pt x="2" y="255"/>
                  <a:pt x="14" y="261"/>
                  <a:pt x="34" y="249"/>
                </a:cubicBezTo>
                <a:lnTo>
                  <a:pt x="109" y="201"/>
                </a:lnTo>
                <a:cubicBezTo>
                  <a:pt x="135" y="184"/>
                  <a:pt x="160" y="168"/>
                  <a:pt x="186" y="151"/>
                </a:cubicBezTo>
                <a:cubicBezTo>
                  <a:pt x="205" y="136"/>
                  <a:pt x="203" y="122"/>
                  <a:pt x="184" y="108"/>
                </a:cubicBezTo>
                <a:close/>
              </a:path>
            </a:pathLst>
          </a:custGeom>
          <a:solidFill>
            <a:srgbClr val="6F737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94675" y="2116783"/>
            <a:ext cx="717230" cy="523220"/>
            <a:chOff x="1194675" y="2116783"/>
            <a:chExt cx="717230" cy="523220"/>
          </a:xfrm>
        </p:grpSpPr>
        <p:sp>
          <p:nvSpPr>
            <p:cNvPr id="32" name="Freeform 8"/>
            <p:cNvSpPr/>
            <p:nvPr/>
          </p:nvSpPr>
          <p:spPr bwMode="auto">
            <a:xfrm>
              <a:off x="1219361" y="2161700"/>
              <a:ext cx="615629" cy="433387"/>
            </a:xfrm>
            <a:custGeom>
              <a:gdLst>
                <a:gd name="T0" fmla="*/ 43 w 764"/>
                <a:gd name="T1" fmla="*/ 0 h 549"/>
                <a:gd name="T2" fmla="*/ 721 w 764"/>
                <a:gd name="T3" fmla="*/ 0 h 549"/>
                <a:gd name="T4" fmla="*/ 764 w 764"/>
                <a:gd name="T5" fmla="*/ 43 h 549"/>
                <a:gd name="T6" fmla="*/ 764 w 764"/>
                <a:gd name="T7" fmla="*/ 506 h 549"/>
                <a:gd name="T8" fmla="*/ 721 w 764"/>
                <a:gd name="T9" fmla="*/ 549 h 549"/>
                <a:gd name="T10" fmla="*/ 43 w 764"/>
                <a:gd name="T11" fmla="*/ 549 h 549"/>
                <a:gd name="T12" fmla="*/ 0 w 764"/>
                <a:gd name="T13" fmla="*/ 506 h 549"/>
                <a:gd name="T14" fmla="*/ 0 w 764"/>
                <a:gd name="T15" fmla="*/ 43 h 549"/>
                <a:gd name="T16" fmla="*/ 43 w 764"/>
                <a:gd name="T17" fmla="*/ 0 h 5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64" h="549">
                  <a:moveTo>
                    <a:pt x="43" y="0"/>
                  </a:moveTo>
                  <a:lnTo>
                    <a:pt x="721" y="0"/>
                  </a:lnTo>
                  <a:cubicBezTo>
                    <a:pt x="744" y="0"/>
                    <a:pt x="764" y="20"/>
                    <a:pt x="764" y="43"/>
                  </a:cubicBezTo>
                  <a:lnTo>
                    <a:pt x="764" y="506"/>
                  </a:lnTo>
                  <a:cubicBezTo>
                    <a:pt x="764" y="530"/>
                    <a:pt x="744" y="549"/>
                    <a:pt x="721" y="549"/>
                  </a:cubicBezTo>
                  <a:lnTo>
                    <a:pt x="43" y="549"/>
                  </a:lnTo>
                  <a:cubicBezTo>
                    <a:pt x="20" y="549"/>
                    <a:pt x="0" y="530"/>
                    <a:pt x="0" y="506"/>
                  </a:cubicBezTo>
                  <a:lnTo>
                    <a:pt x="0" y="43"/>
                  </a:lnTo>
                  <a:cubicBezTo>
                    <a:pt x="0" y="20"/>
                    <a:pt x="20" y="0"/>
                    <a:pt x="43" y="0"/>
                  </a:cubicBezTo>
                  <a:close/>
                </a:path>
              </a:pathLst>
            </a:custGeom>
            <a:solidFill>
              <a:srgbClr val="3A4187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33" name="TextBox 10"/>
            <p:cNvSpPr txBox="1"/>
            <p:nvPr/>
          </p:nvSpPr>
          <p:spPr>
            <a:xfrm>
              <a:off x="1194675" y="2116783"/>
              <a:ext cx="71723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01</a:t>
              </a:r>
              <a:endPara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sp>
        <p:nvSpPr>
          <p:cNvPr id="37" name="Freeform 11"/>
          <p:cNvSpPr/>
          <p:nvPr/>
        </p:nvSpPr>
        <p:spPr bwMode="auto">
          <a:xfrm>
            <a:off x="1863801" y="5191036"/>
            <a:ext cx="165014" cy="206375"/>
          </a:xfrm>
          <a:custGeom>
            <a:gdLst>
              <a:gd name="T0" fmla="*/ 184 w 205"/>
              <a:gd name="T1" fmla="*/ 108 h 261"/>
              <a:gd name="T2" fmla="*/ 109 w 205"/>
              <a:gd name="T3" fmla="*/ 60 h 261"/>
              <a:gd name="T4" fmla="*/ 32 w 205"/>
              <a:gd name="T5" fmla="*/ 10 h 261"/>
              <a:gd name="T6" fmla="*/ 0 w 205"/>
              <a:gd name="T7" fmla="*/ 33 h 261"/>
              <a:gd name="T8" fmla="*/ 0 w 205"/>
              <a:gd name="T9" fmla="*/ 130 h 261"/>
              <a:gd name="T10" fmla="*/ 0 w 205"/>
              <a:gd name="T11" fmla="*/ 229 h 261"/>
              <a:gd name="T12" fmla="*/ 34 w 205"/>
              <a:gd name="T13" fmla="*/ 249 h 261"/>
              <a:gd name="T14" fmla="*/ 109 w 205"/>
              <a:gd name="T15" fmla="*/ 201 h 261"/>
              <a:gd name="T16" fmla="*/ 186 w 205"/>
              <a:gd name="T17" fmla="*/ 151 h 261"/>
              <a:gd name="T18" fmla="*/ 184 w 205"/>
              <a:gd name="T19" fmla="*/ 108 h 2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5" h="261">
                <a:moveTo>
                  <a:pt x="184" y="108"/>
                </a:moveTo>
                <a:lnTo>
                  <a:pt x="109" y="60"/>
                </a:lnTo>
                <a:cubicBezTo>
                  <a:pt x="83" y="43"/>
                  <a:pt x="58" y="27"/>
                  <a:pt x="32" y="10"/>
                </a:cubicBezTo>
                <a:cubicBezTo>
                  <a:pt x="11" y="0"/>
                  <a:pt x="0" y="8"/>
                  <a:pt x="0" y="33"/>
                </a:cubicBezTo>
                <a:lnTo>
                  <a:pt x="0" y="130"/>
                </a:lnTo>
                <a:cubicBezTo>
                  <a:pt x="0" y="163"/>
                  <a:pt x="0" y="196"/>
                  <a:pt x="0" y="229"/>
                </a:cubicBezTo>
                <a:cubicBezTo>
                  <a:pt x="2" y="255"/>
                  <a:pt x="14" y="261"/>
                  <a:pt x="34" y="249"/>
                </a:cubicBezTo>
                <a:lnTo>
                  <a:pt x="109" y="201"/>
                </a:lnTo>
                <a:cubicBezTo>
                  <a:pt x="135" y="184"/>
                  <a:pt x="160" y="168"/>
                  <a:pt x="186" y="151"/>
                </a:cubicBezTo>
                <a:cubicBezTo>
                  <a:pt x="205" y="136"/>
                  <a:pt x="203" y="122"/>
                  <a:pt x="184" y="108"/>
                </a:cubicBezTo>
                <a:close/>
              </a:path>
            </a:pathLst>
          </a:custGeom>
          <a:solidFill>
            <a:srgbClr val="6F737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1" name="Freeform 11"/>
          <p:cNvSpPr/>
          <p:nvPr/>
        </p:nvSpPr>
        <p:spPr bwMode="auto">
          <a:xfrm>
            <a:off x="1863801" y="3802311"/>
            <a:ext cx="165014" cy="206375"/>
          </a:xfrm>
          <a:custGeom>
            <a:gdLst>
              <a:gd name="T0" fmla="*/ 184 w 205"/>
              <a:gd name="T1" fmla="*/ 108 h 261"/>
              <a:gd name="T2" fmla="*/ 109 w 205"/>
              <a:gd name="T3" fmla="*/ 60 h 261"/>
              <a:gd name="T4" fmla="*/ 32 w 205"/>
              <a:gd name="T5" fmla="*/ 10 h 261"/>
              <a:gd name="T6" fmla="*/ 0 w 205"/>
              <a:gd name="T7" fmla="*/ 33 h 261"/>
              <a:gd name="T8" fmla="*/ 0 w 205"/>
              <a:gd name="T9" fmla="*/ 130 h 261"/>
              <a:gd name="T10" fmla="*/ 0 w 205"/>
              <a:gd name="T11" fmla="*/ 229 h 261"/>
              <a:gd name="T12" fmla="*/ 34 w 205"/>
              <a:gd name="T13" fmla="*/ 249 h 261"/>
              <a:gd name="T14" fmla="*/ 109 w 205"/>
              <a:gd name="T15" fmla="*/ 201 h 261"/>
              <a:gd name="T16" fmla="*/ 186 w 205"/>
              <a:gd name="T17" fmla="*/ 151 h 261"/>
              <a:gd name="T18" fmla="*/ 184 w 205"/>
              <a:gd name="T19" fmla="*/ 108 h 2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5" h="261">
                <a:moveTo>
                  <a:pt x="184" y="108"/>
                </a:moveTo>
                <a:lnTo>
                  <a:pt x="109" y="60"/>
                </a:lnTo>
                <a:cubicBezTo>
                  <a:pt x="83" y="43"/>
                  <a:pt x="58" y="27"/>
                  <a:pt x="32" y="10"/>
                </a:cubicBezTo>
                <a:cubicBezTo>
                  <a:pt x="11" y="0"/>
                  <a:pt x="0" y="8"/>
                  <a:pt x="0" y="33"/>
                </a:cubicBezTo>
                <a:lnTo>
                  <a:pt x="0" y="130"/>
                </a:lnTo>
                <a:cubicBezTo>
                  <a:pt x="0" y="163"/>
                  <a:pt x="0" y="196"/>
                  <a:pt x="0" y="229"/>
                </a:cubicBezTo>
                <a:cubicBezTo>
                  <a:pt x="2" y="255"/>
                  <a:pt x="14" y="261"/>
                  <a:pt x="34" y="249"/>
                </a:cubicBezTo>
                <a:lnTo>
                  <a:pt x="109" y="201"/>
                </a:lnTo>
                <a:cubicBezTo>
                  <a:pt x="135" y="184"/>
                  <a:pt x="160" y="168"/>
                  <a:pt x="186" y="151"/>
                </a:cubicBezTo>
                <a:cubicBezTo>
                  <a:pt x="205" y="136"/>
                  <a:pt x="203" y="122"/>
                  <a:pt x="184" y="108"/>
                </a:cubicBezTo>
                <a:close/>
              </a:path>
            </a:pathLst>
          </a:custGeom>
          <a:solidFill>
            <a:srgbClr val="6F737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2791496" y="1524794"/>
            <a:ext cx="9406854" cy="381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思源黑体 CN Bold" panose="020b0800000000000000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7" name="文本框 111"/>
          <p:cNvSpPr txBox="1"/>
          <p:nvPr/>
        </p:nvSpPr>
        <p:spPr>
          <a:xfrm>
            <a:off x="777875" y="1460663"/>
            <a:ext cx="2398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任务实施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9" name="TextBox 117"/>
          <p:cNvSpPr txBox="1"/>
          <p:nvPr/>
        </p:nvSpPr>
        <p:spPr>
          <a:xfrm>
            <a:off x="2202575" y="2085559"/>
            <a:ext cx="6407471" cy="4524305"/>
          </a:xfrm>
          <a:prstGeom prst="rect">
            <a:avLst/>
          </a:prstGeom>
          <a:noFill/>
        </p:spPr>
        <p:txBody>
          <a:bodyPr wrap="square" lIns="91431" tIns="45715" rIns="91431" bIns="45715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IDLE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窗口中，选择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【File】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菜单，在弹出的下拉菜单中选择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en-US" altLang="zh-CN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New File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命令，打开一个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【untitled】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窗口。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在该窗口中，可以直接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编写</a:t>
            </a:r>
            <a:r>
              <a:rPr lang="en-US" altLang="zh-CN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代码，在输入一行代码后按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【Enter】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键，将自动换到下一行，可继续输入代码。</a:t>
            </a:r>
          </a:p>
          <a:p>
            <a:pPr>
              <a:lnSpc>
                <a:spcPct val="150000"/>
              </a:lnSpc>
            </a:pP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【untitled】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窗口中，输入以下代码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600" spc="-10" smtClean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endParaRPr lang="en-US" altLang="zh-CN" sz="1600" spc="-10" smtClean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600" spc="-1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print("Happy to learn Python Programming</a:t>
            </a:r>
            <a:r>
              <a:rPr lang="en-US" altLang="zh-CN" sz="1600" spc="-1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")</a:t>
            </a:r>
          </a:p>
          <a:p>
            <a:pPr>
              <a:lnSpc>
                <a:spcPct val="150000"/>
              </a:lnSpc>
            </a:pPr>
            <a:endParaRPr lang="en-US" altLang="zh-CN" sz="1600" spc="-10" smtClean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的程序编辑窗口中，选择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【File】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菜单，在弹出的下拉菜单中选择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【Save</a:t>
            </a:r>
            <a:r>
              <a:rPr lang="en-US" altLang="zh-CN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，将该程序文件保存到“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D:\PycharmProject</a:t>
            </a:r>
            <a:r>
              <a:rPr lang="en-US" altLang="zh-CN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\</a:t>
            </a:r>
            <a:br>
              <a:rPr lang="en-US" altLang="zh-CN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</a:br>
            <a:r>
              <a:rPr lang="en-US" altLang="zh-CN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Unit01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”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文件夹中，命名为“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t1-1.py”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其中“</a:t>
            </a:r>
            <a:r>
              <a:rPr lang="en-US" altLang="zh-CN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.py”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为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文件的扩展名。程序文件“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t1-1.py”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保存完成后如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图所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示。</a:t>
            </a:r>
          </a:p>
        </p:txBody>
      </p:sp>
      <p:grpSp>
        <p:nvGrpSpPr>
          <p:cNvPr id="45" name="组合 44"/>
          <p:cNvGrpSpPr/>
          <p:nvPr/>
        </p:nvGrpSpPr>
        <p:grpSpPr>
          <a:xfrm>
            <a:off x="1194675" y="3606900"/>
            <a:ext cx="717230" cy="523220"/>
            <a:chOff x="1194675" y="2116783"/>
            <a:chExt cx="717230" cy="523220"/>
          </a:xfrm>
        </p:grpSpPr>
        <p:sp>
          <p:nvSpPr>
            <p:cNvPr id="46" name="Freeform 8"/>
            <p:cNvSpPr/>
            <p:nvPr/>
          </p:nvSpPr>
          <p:spPr bwMode="auto">
            <a:xfrm>
              <a:off x="1219361" y="2161700"/>
              <a:ext cx="615629" cy="433387"/>
            </a:xfrm>
            <a:custGeom>
              <a:gdLst>
                <a:gd name="T0" fmla="*/ 43 w 764"/>
                <a:gd name="T1" fmla="*/ 0 h 549"/>
                <a:gd name="T2" fmla="*/ 721 w 764"/>
                <a:gd name="T3" fmla="*/ 0 h 549"/>
                <a:gd name="T4" fmla="*/ 764 w 764"/>
                <a:gd name="T5" fmla="*/ 43 h 549"/>
                <a:gd name="T6" fmla="*/ 764 w 764"/>
                <a:gd name="T7" fmla="*/ 506 h 549"/>
                <a:gd name="T8" fmla="*/ 721 w 764"/>
                <a:gd name="T9" fmla="*/ 549 h 549"/>
                <a:gd name="T10" fmla="*/ 43 w 764"/>
                <a:gd name="T11" fmla="*/ 549 h 549"/>
                <a:gd name="T12" fmla="*/ 0 w 764"/>
                <a:gd name="T13" fmla="*/ 506 h 549"/>
                <a:gd name="T14" fmla="*/ 0 w 764"/>
                <a:gd name="T15" fmla="*/ 43 h 549"/>
                <a:gd name="T16" fmla="*/ 43 w 764"/>
                <a:gd name="T17" fmla="*/ 0 h 5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64" h="549">
                  <a:moveTo>
                    <a:pt x="43" y="0"/>
                  </a:moveTo>
                  <a:lnTo>
                    <a:pt x="721" y="0"/>
                  </a:lnTo>
                  <a:cubicBezTo>
                    <a:pt x="744" y="0"/>
                    <a:pt x="764" y="20"/>
                    <a:pt x="764" y="43"/>
                  </a:cubicBezTo>
                  <a:lnTo>
                    <a:pt x="764" y="506"/>
                  </a:lnTo>
                  <a:cubicBezTo>
                    <a:pt x="764" y="530"/>
                    <a:pt x="744" y="549"/>
                    <a:pt x="721" y="549"/>
                  </a:cubicBezTo>
                  <a:lnTo>
                    <a:pt x="43" y="549"/>
                  </a:lnTo>
                  <a:cubicBezTo>
                    <a:pt x="20" y="549"/>
                    <a:pt x="0" y="530"/>
                    <a:pt x="0" y="506"/>
                  </a:cubicBezTo>
                  <a:lnTo>
                    <a:pt x="0" y="43"/>
                  </a:lnTo>
                  <a:cubicBezTo>
                    <a:pt x="0" y="20"/>
                    <a:pt x="20" y="0"/>
                    <a:pt x="43" y="0"/>
                  </a:cubicBezTo>
                  <a:close/>
                </a:path>
              </a:pathLst>
            </a:custGeom>
            <a:solidFill>
              <a:srgbClr val="3A4187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47" name="TextBox 10"/>
            <p:cNvSpPr txBox="1"/>
            <p:nvPr/>
          </p:nvSpPr>
          <p:spPr>
            <a:xfrm>
              <a:off x="1194675" y="2116783"/>
              <a:ext cx="71723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02</a:t>
              </a:r>
              <a:endPara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1194675" y="5001946"/>
            <a:ext cx="717230" cy="523220"/>
            <a:chOff x="1194675" y="2116783"/>
            <a:chExt cx="717230" cy="523220"/>
          </a:xfrm>
        </p:grpSpPr>
        <p:sp>
          <p:nvSpPr>
            <p:cNvPr id="49" name="Freeform 8"/>
            <p:cNvSpPr/>
            <p:nvPr/>
          </p:nvSpPr>
          <p:spPr bwMode="auto">
            <a:xfrm>
              <a:off x="1219361" y="2161700"/>
              <a:ext cx="615629" cy="433387"/>
            </a:xfrm>
            <a:custGeom>
              <a:gdLst>
                <a:gd name="T0" fmla="*/ 43 w 764"/>
                <a:gd name="T1" fmla="*/ 0 h 549"/>
                <a:gd name="T2" fmla="*/ 721 w 764"/>
                <a:gd name="T3" fmla="*/ 0 h 549"/>
                <a:gd name="T4" fmla="*/ 764 w 764"/>
                <a:gd name="T5" fmla="*/ 43 h 549"/>
                <a:gd name="T6" fmla="*/ 764 w 764"/>
                <a:gd name="T7" fmla="*/ 506 h 549"/>
                <a:gd name="T8" fmla="*/ 721 w 764"/>
                <a:gd name="T9" fmla="*/ 549 h 549"/>
                <a:gd name="T10" fmla="*/ 43 w 764"/>
                <a:gd name="T11" fmla="*/ 549 h 549"/>
                <a:gd name="T12" fmla="*/ 0 w 764"/>
                <a:gd name="T13" fmla="*/ 506 h 549"/>
                <a:gd name="T14" fmla="*/ 0 w 764"/>
                <a:gd name="T15" fmla="*/ 43 h 549"/>
                <a:gd name="T16" fmla="*/ 43 w 764"/>
                <a:gd name="T17" fmla="*/ 0 h 5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64" h="549">
                  <a:moveTo>
                    <a:pt x="43" y="0"/>
                  </a:moveTo>
                  <a:lnTo>
                    <a:pt x="721" y="0"/>
                  </a:lnTo>
                  <a:cubicBezTo>
                    <a:pt x="744" y="0"/>
                    <a:pt x="764" y="20"/>
                    <a:pt x="764" y="43"/>
                  </a:cubicBezTo>
                  <a:lnTo>
                    <a:pt x="764" y="506"/>
                  </a:lnTo>
                  <a:cubicBezTo>
                    <a:pt x="764" y="530"/>
                    <a:pt x="744" y="549"/>
                    <a:pt x="721" y="549"/>
                  </a:cubicBezTo>
                  <a:lnTo>
                    <a:pt x="43" y="549"/>
                  </a:lnTo>
                  <a:cubicBezTo>
                    <a:pt x="20" y="549"/>
                    <a:pt x="0" y="530"/>
                    <a:pt x="0" y="506"/>
                  </a:cubicBezTo>
                  <a:lnTo>
                    <a:pt x="0" y="43"/>
                  </a:lnTo>
                  <a:cubicBezTo>
                    <a:pt x="0" y="20"/>
                    <a:pt x="20" y="0"/>
                    <a:pt x="43" y="0"/>
                  </a:cubicBezTo>
                  <a:close/>
                </a:path>
              </a:pathLst>
            </a:custGeom>
            <a:solidFill>
              <a:srgbClr val="3A4187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50" name="TextBox 10"/>
            <p:cNvSpPr txBox="1"/>
            <p:nvPr/>
          </p:nvSpPr>
          <p:spPr>
            <a:xfrm>
              <a:off x="1194675" y="2116783"/>
              <a:ext cx="71723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03</a:t>
              </a:r>
              <a:endPara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pic>
        <p:nvPicPr>
          <p:cNvPr id="51" name="图片 50"/>
          <p:cNvPicPr/>
          <p:nvPr/>
        </p:nvPicPr>
        <p:blipFill>
          <a:blip r:embed="rId3"/>
          <a:stretch>
            <a:fillRect/>
          </a:stretch>
        </p:blipFill>
        <p:spPr>
          <a:xfrm>
            <a:off x="8900716" y="2227732"/>
            <a:ext cx="2929864" cy="956498"/>
          </a:xfrm>
          <a:prstGeom prst="rect">
            <a:avLst/>
          </a:prstGeom>
        </p:spPr>
      </p:pic>
      <p:pic>
        <p:nvPicPr>
          <p:cNvPr id="52" name="图片 51"/>
          <p:cNvPicPr/>
          <p:nvPr/>
        </p:nvPicPr>
        <p:blipFill>
          <a:blip r:embed="rId4"/>
          <a:stretch>
            <a:fillRect/>
          </a:stretch>
        </p:blipFill>
        <p:spPr>
          <a:xfrm>
            <a:off x="8757673" y="5291314"/>
            <a:ext cx="3102610" cy="72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84845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79"/>
          <p:cNvSpPr/>
          <p:nvPr/>
        </p:nvSpPr>
        <p:spPr>
          <a:xfrm>
            <a:off x="2202574" y="4564311"/>
            <a:ext cx="9995776" cy="69428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思源黑体 CN Bold" panose="020b0800000000000000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4700" y="362744"/>
            <a:ext cx="7381875" cy="400050"/>
          </a:xfrm>
        </p:spPr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1-1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9" name="Line 5"/>
          <p:cNvSpPr>
            <a:spLocks noChangeShapeType="1"/>
          </p:cNvSpPr>
          <p:nvPr/>
        </p:nvSpPr>
        <p:spPr bwMode="auto">
          <a:xfrm flipH="1">
            <a:off x="1527175" y="2368075"/>
            <a:ext cx="0" cy="4241789"/>
          </a:xfrm>
          <a:prstGeom prst="line">
            <a:avLst/>
          </a:prstGeom>
          <a:noFill/>
          <a:ln w="12700" cap="flat">
            <a:solidFill>
              <a:srgbClr val="2E2C2C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0" name="Freeform 11"/>
          <p:cNvSpPr/>
          <p:nvPr/>
        </p:nvSpPr>
        <p:spPr bwMode="auto">
          <a:xfrm>
            <a:off x="1863801" y="2244523"/>
            <a:ext cx="165014" cy="206375"/>
          </a:xfrm>
          <a:custGeom>
            <a:gdLst>
              <a:gd name="T0" fmla="*/ 184 w 205"/>
              <a:gd name="T1" fmla="*/ 108 h 261"/>
              <a:gd name="T2" fmla="*/ 109 w 205"/>
              <a:gd name="T3" fmla="*/ 60 h 261"/>
              <a:gd name="T4" fmla="*/ 32 w 205"/>
              <a:gd name="T5" fmla="*/ 10 h 261"/>
              <a:gd name="T6" fmla="*/ 0 w 205"/>
              <a:gd name="T7" fmla="*/ 33 h 261"/>
              <a:gd name="T8" fmla="*/ 0 w 205"/>
              <a:gd name="T9" fmla="*/ 130 h 261"/>
              <a:gd name="T10" fmla="*/ 0 w 205"/>
              <a:gd name="T11" fmla="*/ 229 h 261"/>
              <a:gd name="T12" fmla="*/ 34 w 205"/>
              <a:gd name="T13" fmla="*/ 249 h 261"/>
              <a:gd name="T14" fmla="*/ 109 w 205"/>
              <a:gd name="T15" fmla="*/ 201 h 261"/>
              <a:gd name="T16" fmla="*/ 186 w 205"/>
              <a:gd name="T17" fmla="*/ 151 h 261"/>
              <a:gd name="T18" fmla="*/ 184 w 205"/>
              <a:gd name="T19" fmla="*/ 108 h 2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5" h="261">
                <a:moveTo>
                  <a:pt x="184" y="108"/>
                </a:moveTo>
                <a:lnTo>
                  <a:pt x="109" y="60"/>
                </a:lnTo>
                <a:cubicBezTo>
                  <a:pt x="83" y="43"/>
                  <a:pt x="58" y="27"/>
                  <a:pt x="32" y="10"/>
                </a:cubicBezTo>
                <a:cubicBezTo>
                  <a:pt x="11" y="0"/>
                  <a:pt x="0" y="8"/>
                  <a:pt x="0" y="33"/>
                </a:cubicBezTo>
                <a:lnTo>
                  <a:pt x="0" y="130"/>
                </a:lnTo>
                <a:cubicBezTo>
                  <a:pt x="0" y="163"/>
                  <a:pt x="0" y="196"/>
                  <a:pt x="0" y="229"/>
                </a:cubicBezTo>
                <a:cubicBezTo>
                  <a:pt x="2" y="255"/>
                  <a:pt x="14" y="261"/>
                  <a:pt x="34" y="249"/>
                </a:cubicBezTo>
                <a:lnTo>
                  <a:pt x="109" y="201"/>
                </a:lnTo>
                <a:cubicBezTo>
                  <a:pt x="135" y="184"/>
                  <a:pt x="160" y="168"/>
                  <a:pt x="186" y="151"/>
                </a:cubicBezTo>
                <a:cubicBezTo>
                  <a:pt x="205" y="136"/>
                  <a:pt x="203" y="122"/>
                  <a:pt x="184" y="108"/>
                </a:cubicBezTo>
                <a:close/>
              </a:path>
            </a:pathLst>
          </a:custGeom>
          <a:solidFill>
            <a:srgbClr val="6F737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94675" y="2116783"/>
            <a:ext cx="717230" cy="523220"/>
            <a:chOff x="1194675" y="2116783"/>
            <a:chExt cx="717230" cy="523220"/>
          </a:xfrm>
        </p:grpSpPr>
        <p:sp>
          <p:nvSpPr>
            <p:cNvPr id="32" name="Freeform 8"/>
            <p:cNvSpPr/>
            <p:nvPr/>
          </p:nvSpPr>
          <p:spPr bwMode="auto">
            <a:xfrm>
              <a:off x="1219361" y="2161700"/>
              <a:ext cx="615629" cy="433387"/>
            </a:xfrm>
            <a:custGeom>
              <a:gdLst>
                <a:gd name="T0" fmla="*/ 43 w 764"/>
                <a:gd name="T1" fmla="*/ 0 h 549"/>
                <a:gd name="T2" fmla="*/ 721 w 764"/>
                <a:gd name="T3" fmla="*/ 0 h 549"/>
                <a:gd name="T4" fmla="*/ 764 w 764"/>
                <a:gd name="T5" fmla="*/ 43 h 549"/>
                <a:gd name="T6" fmla="*/ 764 w 764"/>
                <a:gd name="T7" fmla="*/ 506 h 549"/>
                <a:gd name="T8" fmla="*/ 721 w 764"/>
                <a:gd name="T9" fmla="*/ 549 h 549"/>
                <a:gd name="T10" fmla="*/ 43 w 764"/>
                <a:gd name="T11" fmla="*/ 549 h 549"/>
                <a:gd name="T12" fmla="*/ 0 w 764"/>
                <a:gd name="T13" fmla="*/ 506 h 549"/>
                <a:gd name="T14" fmla="*/ 0 w 764"/>
                <a:gd name="T15" fmla="*/ 43 h 549"/>
                <a:gd name="T16" fmla="*/ 43 w 764"/>
                <a:gd name="T17" fmla="*/ 0 h 5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64" h="549">
                  <a:moveTo>
                    <a:pt x="43" y="0"/>
                  </a:moveTo>
                  <a:lnTo>
                    <a:pt x="721" y="0"/>
                  </a:lnTo>
                  <a:cubicBezTo>
                    <a:pt x="744" y="0"/>
                    <a:pt x="764" y="20"/>
                    <a:pt x="764" y="43"/>
                  </a:cubicBezTo>
                  <a:lnTo>
                    <a:pt x="764" y="506"/>
                  </a:lnTo>
                  <a:cubicBezTo>
                    <a:pt x="764" y="530"/>
                    <a:pt x="744" y="549"/>
                    <a:pt x="721" y="549"/>
                  </a:cubicBezTo>
                  <a:lnTo>
                    <a:pt x="43" y="549"/>
                  </a:lnTo>
                  <a:cubicBezTo>
                    <a:pt x="20" y="549"/>
                    <a:pt x="0" y="530"/>
                    <a:pt x="0" y="506"/>
                  </a:cubicBezTo>
                  <a:lnTo>
                    <a:pt x="0" y="43"/>
                  </a:lnTo>
                  <a:cubicBezTo>
                    <a:pt x="0" y="20"/>
                    <a:pt x="20" y="0"/>
                    <a:pt x="43" y="0"/>
                  </a:cubicBezTo>
                  <a:close/>
                </a:path>
              </a:pathLst>
            </a:custGeom>
            <a:solidFill>
              <a:srgbClr val="3A4187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33" name="TextBox 10"/>
            <p:cNvSpPr txBox="1"/>
            <p:nvPr/>
          </p:nvSpPr>
          <p:spPr>
            <a:xfrm>
              <a:off x="1194675" y="2116783"/>
              <a:ext cx="71723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04</a:t>
              </a:r>
              <a:endPara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sp>
        <p:nvSpPr>
          <p:cNvPr id="41" name="Freeform 11"/>
          <p:cNvSpPr/>
          <p:nvPr/>
        </p:nvSpPr>
        <p:spPr bwMode="auto">
          <a:xfrm>
            <a:off x="1863801" y="3367836"/>
            <a:ext cx="165014" cy="206375"/>
          </a:xfrm>
          <a:custGeom>
            <a:gdLst>
              <a:gd name="T0" fmla="*/ 184 w 205"/>
              <a:gd name="T1" fmla="*/ 108 h 261"/>
              <a:gd name="T2" fmla="*/ 109 w 205"/>
              <a:gd name="T3" fmla="*/ 60 h 261"/>
              <a:gd name="T4" fmla="*/ 32 w 205"/>
              <a:gd name="T5" fmla="*/ 10 h 261"/>
              <a:gd name="T6" fmla="*/ 0 w 205"/>
              <a:gd name="T7" fmla="*/ 33 h 261"/>
              <a:gd name="T8" fmla="*/ 0 w 205"/>
              <a:gd name="T9" fmla="*/ 130 h 261"/>
              <a:gd name="T10" fmla="*/ 0 w 205"/>
              <a:gd name="T11" fmla="*/ 229 h 261"/>
              <a:gd name="T12" fmla="*/ 34 w 205"/>
              <a:gd name="T13" fmla="*/ 249 h 261"/>
              <a:gd name="T14" fmla="*/ 109 w 205"/>
              <a:gd name="T15" fmla="*/ 201 h 261"/>
              <a:gd name="T16" fmla="*/ 186 w 205"/>
              <a:gd name="T17" fmla="*/ 151 h 261"/>
              <a:gd name="T18" fmla="*/ 184 w 205"/>
              <a:gd name="T19" fmla="*/ 108 h 2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5" h="261">
                <a:moveTo>
                  <a:pt x="184" y="108"/>
                </a:moveTo>
                <a:lnTo>
                  <a:pt x="109" y="60"/>
                </a:lnTo>
                <a:cubicBezTo>
                  <a:pt x="83" y="43"/>
                  <a:pt x="58" y="27"/>
                  <a:pt x="32" y="10"/>
                </a:cubicBezTo>
                <a:cubicBezTo>
                  <a:pt x="11" y="0"/>
                  <a:pt x="0" y="8"/>
                  <a:pt x="0" y="33"/>
                </a:cubicBezTo>
                <a:lnTo>
                  <a:pt x="0" y="130"/>
                </a:lnTo>
                <a:cubicBezTo>
                  <a:pt x="0" y="163"/>
                  <a:pt x="0" y="196"/>
                  <a:pt x="0" y="229"/>
                </a:cubicBezTo>
                <a:cubicBezTo>
                  <a:pt x="2" y="255"/>
                  <a:pt x="14" y="261"/>
                  <a:pt x="34" y="249"/>
                </a:cubicBezTo>
                <a:lnTo>
                  <a:pt x="109" y="201"/>
                </a:lnTo>
                <a:cubicBezTo>
                  <a:pt x="135" y="184"/>
                  <a:pt x="160" y="168"/>
                  <a:pt x="186" y="151"/>
                </a:cubicBezTo>
                <a:cubicBezTo>
                  <a:pt x="205" y="136"/>
                  <a:pt x="203" y="122"/>
                  <a:pt x="184" y="108"/>
                </a:cubicBezTo>
                <a:close/>
              </a:path>
            </a:pathLst>
          </a:custGeom>
          <a:solidFill>
            <a:srgbClr val="6F737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2791496" y="1524794"/>
            <a:ext cx="9406854" cy="381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思源黑体 CN Bold" panose="020b0800000000000000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7" name="文本框 111"/>
          <p:cNvSpPr txBox="1"/>
          <p:nvPr/>
        </p:nvSpPr>
        <p:spPr>
          <a:xfrm>
            <a:off x="777875" y="1460663"/>
            <a:ext cx="2398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任务实施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9" name="TextBox 117"/>
          <p:cNvSpPr txBox="1"/>
          <p:nvPr/>
        </p:nvSpPr>
        <p:spPr>
          <a:xfrm>
            <a:off x="2202575" y="2085559"/>
            <a:ext cx="5514431" cy="4154973"/>
          </a:xfrm>
          <a:prstGeom prst="rect">
            <a:avLst/>
          </a:prstGeom>
          <a:noFill/>
        </p:spPr>
        <p:txBody>
          <a:bodyPr wrap="square" lIns="91431" tIns="45715" rIns="91431" bIns="45715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程序文件。在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的程序编辑窗口中，选择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【Run】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菜单，在弹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出的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下拉菜单中选择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【Run Module】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命令，运行结果如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图所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600" spc="-10" smtClean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Windows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的命令提示符窗口中运行程序文件“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t1-1.py”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。打开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Windows 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的命令提示符窗口，然后在提示符后面输入以下命令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600" spc="-10" smtClean="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endParaRPr lang="zh-CN" altLang="en-US" sz="1600" spc="-1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600" spc="-1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D:\</a:t>
            </a:r>
            <a:r>
              <a:rPr lang="en-US" altLang="zh-CN" sz="1600" spc="-1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PycharmProject\Unit01\t1-1.py</a:t>
            </a:r>
          </a:p>
          <a:p>
            <a:pPr>
              <a:lnSpc>
                <a:spcPct val="150000"/>
              </a:lnSpc>
            </a:pPr>
            <a:endParaRPr lang="en-US" altLang="zh-CN" sz="1600" spc="-1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【Enter】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键即可运行程序文件“</a:t>
            </a:r>
            <a:r>
              <a:rPr lang="en-US" altLang="zh-CN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t1-1.py”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，运行结果如</a:t>
            </a:r>
            <a:r>
              <a:rPr lang="zh-CN" altLang="en-US" sz="1600" spc="-10" smtClean="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图所</a:t>
            </a:r>
            <a:r>
              <a:rPr lang="zh-CN" altLang="en-US" sz="1600" spc="-1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示。</a:t>
            </a:r>
          </a:p>
        </p:txBody>
      </p:sp>
      <p:grpSp>
        <p:nvGrpSpPr>
          <p:cNvPr id="45" name="组合 44"/>
          <p:cNvGrpSpPr/>
          <p:nvPr/>
        </p:nvGrpSpPr>
        <p:grpSpPr>
          <a:xfrm>
            <a:off x="1194675" y="3172425"/>
            <a:ext cx="717230" cy="523220"/>
            <a:chOff x="1194675" y="2116783"/>
            <a:chExt cx="717230" cy="523220"/>
          </a:xfrm>
        </p:grpSpPr>
        <p:sp>
          <p:nvSpPr>
            <p:cNvPr id="46" name="Freeform 8"/>
            <p:cNvSpPr/>
            <p:nvPr/>
          </p:nvSpPr>
          <p:spPr bwMode="auto">
            <a:xfrm>
              <a:off x="1219361" y="2161700"/>
              <a:ext cx="615629" cy="433387"/>
            </a:xfrm>
            <a:custGeom>
              <a:gdLst>
                <a:gd name="T0" fmla="*/ 43 w 764"/>
                <a:gd name="T1" fmla="*/ 0 h 549"/>
                <a:gd name="T2" fmla="*/ 721 w 764"/>
                <a:gd name="T3" fmla="*/ 0 h 549"/>
                <a:gd name="T4" fmla="*/ 764 w 764"/>
                <a:gd name="T5" fmla="*/ 43 h 549"/>
                <a:gd name="T6" fmla="*/ 764 w 764"/>
                <a:gd name="T7" fmla="*/ 506 h 549"/>
                <a:gd name="T8" fmla="*/ 721 w 764"/>
                <a:gd name="T9" fmla="*/ 549 h 549"/>
                <a:gd name="T10" fmla="*/ 43 w 764"/>
                <a:gd name="T11" fmla="*/ 549 h 549"/>
                <a:gd name="T12" fmla="*/ 0 w 764"/>
                <a:gd name="T13" fmla="*/ 506 h 549"/>
                <a:gd name="T14" fmla="*/ 0 w 764"/>
                <a:gd name="T15" fmla="*/ 43 h 549"/>
                <a:gd name="T16" fmla="*/ 43 w 764"/>
                <a:gd name="T17" fmla="*/ 0 h 5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64" h="549">
                  <a:moveTo>
                    <a:pt x="43" y="0"/>
                  </a:moveTo>
                  <a:lnTo>
                    <a:pt x="721" y="0"/>
                  </a:lnTo>
                  <a:cubicBezTo>
                    <a:pt x="744" y="0"/>
                    <a:pt x="764" y="20"/>
                    <a:pt x="764" y="43"/>
                  </a:cubicBezTo>
                  <a:lnTo>
                    <a:pt x="764" y="506"/>
                  </a:lnTo>
                  <a:cubicBezTo>
                    <a:pt x="764" y="530"/>
                    <a:pt x="744" y="549"/>
                    <a:pt x="721" y="549"/>
                  </a:cubicBezTo>
                  <a:lnTo>
                    <a:pt x="43" y="549"/>
                  </a:lnTo>
                  <a:cubicBezTo>
                    <a:pt x="20" y="549"/>
                    <a:pt x="0" y="530"/>
                    <a:pt x="0" y="506"/>
                  </a:cubicBezTo>
                  <a:lnTo>
                    <a:pt x="0" y="43"/>
                  </a:lnTo>
                  <a:cubicBezTo>
                    <a:pt x="0" y="20"/>
                    <a:pt x="20" y="0"/>
                    <a:pt x="43" y="0"/>
                  </a:cubicBezTo>
                  <a:close/>
                </a:path>
              </a:pathLst>
            </a:custGeom>
            <a:solidFill>
              <a:srgbClr val="3A4187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47" name="TextBox 10"/>
            <p:cNvSpPr txBox="1"/>
            <p:nvPr/>
          </p:nvSpPr>
          <p:spPr>
            <a:xfrm>
              <a:off x="1194675" y="2116783"/>
              <a:ext cx="71723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05</a:t>
              </a:r>
              <a:endPara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pic>
        <p:nvPicPr>
          <p:cNvPr id="22" name="图片 21"/>
          <p:cNvPicPr/>
          <p:nvPr/>
        </p:nvPicPr>
        <p:blipFill>
          <a:blip r:embed="rId3"/>
          <a:stretch>
            <a:fillRect/>
          </a:stretch>
        </p:blipFill>
        <p:spPr>
          <a:xfrm>
            <a:off x="7890766" y="2295702"/>
            <a:ext cx="3842105" cy="1278509"/>
          </a:xfrm>
          <a:prstGeom prst="rect">
            <a:avLst/>
          </a:prstGeom>
        </p:spPr>
      </p:pic>
      <p:pic>
        <p:nvPicPr>
          <p:cNvPr id="23" name="图片 22"/>
          <p:cNvPicPr/>
          <p:nvPr/>
        </p:nvPicPr>
        <p:blipFill>
          <a:blip r:embed="rId4"/>
          <a:stretch>
            <a:fillRect/>
          </a:stretch>
        </p:blipFill>
        <p:spPr>
          <a:xfrm>
            <a:off x="7958509" y="5328191"/>
            <a:ext cx="3923408" cy="1281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641578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" name="内容占位符 3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810657"/>
              </p:ext>
            </p:extLst>
          </p:nvPr>
        </p:nvGraphicFramePr>
        <p:xfrm>
          <a:off x="609600" y="1144588"/>
          <a:ext cx="10979151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971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65971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659717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4" name="Freeform 3"/>
          <p:cNvSpPr/>
          <p:nvPr/>
        </p:nvSpPr>
        <p:spPr>
          <a:xfrm>
            <a:off x="-73026" y="0"/>
            <a:ext cx="12344401" cy="6859588"/>
          </a:xfrm>
          <a:custGeom>
            <a:gdLst>
              <a:gd name="connsiteX0" fmla="*/ 0 w 9144000"/>
              <a:gd name="connsiteY0" fmla="*/ 5143500 h 5143500"/>
              <a:gd name="connsiteX1" fmla="*/ 9144000 w 9144000"/>
              <a:gd name="connsiteY1" fmla="*/ 5143500 h 5143500"/>
              <a:gd name="connsiteX2" fmla="*/ 9144000 w 9144000"/>
              <a:gd name="connsiteY2" fmla="*/ 0 h 5143500"/>
              <a:gd name="connsiteX3" fmla="*/ 0 w 9144000"/>
              <a:gd name="connsiteY3" fmla="*/ 0 h 5143500"/>
              <a:gd name="connsiteX4" fmla="*/ 0 w 9144000"/>
              <a:gd name="connsiteY4" fmla="*/ 5143500 h 5143500"/>
            </a:gdLst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</a:path>
            </a:pathLst>
          </a:custGeom>
          <a:solidFill>
            <a:srgbClr val="ECECF2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0" y="2286635"/>
            <a:ext cx="1690370" cy="1022350"/>
            <a:chOff x="25399" y="883487"/>
            <a:chExt cx="3581401" cy="1022307"/>
          </a:xfrm>
        </p:grpSpPr>
        <p:cxnSp>
          <p:nvCxnSpPr>
            <p:cNvPr id="321" name="直接连接符 320"/>
            <p:cNvCxnSpPr/>
            <p:nvPr/>
          </p:nvCxnSpPr>
          <p:spPr>
            <a:xfrm>
              <a:off x="25399" y="883487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2" name="直接连接符 321"/>
            <p:cNvCxnSpPr/>
            <p:nvPr/>
          </p:nvCxnSpPr>
          <p:spPr>
            <a:xfrm>
              <a:off x="25399" y="104065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3" name="直接连接符 322"/>
            <p:cNvCxnSpPr/>
            <p:nvPr/>
          </p:nvCxnSpPr>
          <p:spPr>
            <a:xfrm>
              <a:off x="25399" y="121210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4" name="直接连接符 323"/>
            <p:cNvCxnSpPr/>
            <p:nvPr/>
          </p:nvCxnSpPr>
          <p:spPr>
            <a:xfrm>
              <a:off x="25399" y="140573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5" name="直接连接符 324"/>
            <p:cNvCxnSpPr/>
            <p:nvPr/>
          </p:nvCxnSpPr>
          <p:spPr>
            <a:xfrm>
              <a:off x="25399" y="157718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6" name="直接连接符 325"/>
            <p:cNvCxnSpPr/>
            <p:nvPr/>
          </p:nvCxnSpPr>
          <p:spPr>
            <a:xfrm>
              <a:off x="25399" y="173434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7" name="直接连接符 326"/>
            <p:cNvCxnSpPr/>
            <p:nvPr/>
          </p:nvCxnSpPr>
          <p:spPr>
            <a:xfrm>
              <a:off x="25399" y="190579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8" name="表格 37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2040235027"/>
              </p:ext>
            </p:extLst>
          </p:nvPr>
        </p:nvGraphicFramePr>
        <p:xfrm>
          <a:off x="2289175" y="2210435"/>
          <a:ext cx="8679815" cy="452787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648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3161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2628">
                <a:tc>
                  <a:txBody>
                    <a:bodyPr vert="horz" wrap="square"/>
                    <a:lstStyle/>
                    <a:p>
                      <a:pPr indent="0" algn="l"/>
                      <a:r>
                        <a:rPr lang="zh-CN" altLang="en-US" sz="16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知识要点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342900" indent="-342900" algn="l">
                        <a:spcBef>
                          <a:spcPct val="20000"/>
                        </a:spcBef>
                        <a:defRPr sz="2000"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 marT="45725" marB="45725" anchor="ctr"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155244"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1.1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搭建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开发环境与使用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IDLE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     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1.1.1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搭建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开发环境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1.1.2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使用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IDLE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编写简单的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1-1】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输出“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Happy to learn  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PythonProgramming”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1.2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测试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PyCharm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与编写简单的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rgbClr val="3A4187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1.2.1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测试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PyCharm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1.2.2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编写简单的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1-2】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输出“你好，请登录” 的提示信息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1.3 Python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程序的组成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1.3.1 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程序的基本要素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1.3.2 Python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程序的注释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1-3】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编写程序计算并输出金额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1.4 print()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函数的基本用法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1.5 input()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函数的基本用法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1-4】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编写程序，模拟实现京东倒计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 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时界面的文字内容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32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-73025" y="565785"/>
            <a:ext cx="12344400" cy="1076960"/>
          </a:xfrm>
          <a:prstGeom prst="rect">
            <a:avLst/>
          </a:prstGeom>
          <a:solidFill>
            <a:srgbClr val="1A8A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"/>
          <p:cNvSpPr txBox="1"/>
          <p:nvPr/>
        </p:nvSpPr>
        <p:spPr>
          <a:xfrm>
            <a:off x="2289175" y="583667"/>
            <a:ext cx="2718693" cy="8869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ts val="6935"/>
              </a:lnSpc>
            </a:pPr>
            <a:r>
              <a:rPr lang="zh-CN" altLang="en-US" sz="5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anose="020b0503020204020204" pitchFamily="18" charset="-122"/>
                <a:sym typeface="微软雅黑" panose="020b0503020204020204" pitchFamily="34" charset="-122"/>
              </a:rPr>
              <a:t>循序渐进</a:t>
            </a:r>
            <a:endParaRPr lang="zh-CN" altLang="en-US" sz="5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Microsoft YaHei UI" panose="020b0503020204020204" pitchFamily="18" charset="-122"/>
              <a:sym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-73660" y="566420"/>
            <a:ext cx="1764030" cy="10261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55" y="782320"/>
            <a:ext cx="685165" cy="59563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-73025" y="1524635"/>
            <a:ext cx="12344400" cy="122555"/>
          </a:xfrm>
          <a:prstGeom prst="rect">
            <a:avLst/>
          </a:prstGeom>
          <a:solidFill>
            <a:srgbClr val="41B7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690498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1.2.1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测试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文本框 335"/>
          <p:cNvSpPr txBox="1"/>
          <p:nvPr/>
        </p:nvSpPr>
        <p:spPr>
          <a:xfrm>
            <a:off x="754227" y="2101527"/>
            <a:ext cx="1046041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双击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Windows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桌面的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快捷方式图标， 启动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 打开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欢迎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访问</a:t>
            </a:r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窗口，在该窗口左侧选择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75" y="1603242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．运行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-7712" y="6477795"/>
            <a:ext cx="12206061" cy="38179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6" name="图片 15"/>
          <p:cNvPicPr/>
          <p:nvPr/>
        </p:nvPicPr>
        <p:blipFill>
          <a:blip r:embed="rId3"/>
          <a:stretch>
            <a:fillRect/>
          </a:stretch>
        </p:blipFill>
        <p:spPr>
          <a:xfrm>
            <a:off x="2974975" y="3321522"/>
            <a:ext cx="6096000" cy="288832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/>
        </p:nvSpPr>
        <p:spPr>
          <a:xfrm>
            <a:off x="1116805" y="4954458"/>
            <a:ext cx="11002169" cy="1371600"/>
          </a:xfrm>
          <a:prstGeom prst="round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335"/>
          <p:cNvSpPr txBox="1"/>
          <p:nvPr/>
        </p:nvSpPr>
        <p:spPr>
          <a:xfrm>
            <a:off x="1298575" y="2230971"/>
            <a:ext cx="6057900" cy="3992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  <a:buClr>
                <a:srgbClr val="92D050"/>
              </a:buClr>
            </a:pP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欢迎访问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窗口中，单击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按钮，打开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窗口，在该窗口左侧选择“纯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Python”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选项，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会自动为新项目文件设置一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个存储位置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。为了更好地管理项目文件，在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位置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输入框中输入自定义的存储路径，这里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输入“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D:\PycharmProject\Unit01”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  <a:buClr>
                <a:srgbClr val="92D050"/>
              </a:buClr>
            </a:pPr>
            <a:endParaRPr lang="en-US" altLang="zh-CN" sz="16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  <a:buClr>
                <a:srgbClr val="92D050"/>
              </a:buClr>
            </a:pPr>
            <a:endParaRPr lang="en-US" altLang="zh-CN" sz="16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  <a:buClr>
                <a:srgbClr val="92D050"/>
              </a:buClr>
            </a:pPr>
            <a:endParaRPr lang="en-US" altLang="zh-CN" sz="16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  <a:buClr>
                <a:srgbClr val="92D050"/>
              </a:buClr>
            </a:pPr>
            <a:endParaRPr lang="zh-CN" altLang="en-US" sz="16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32000"/>
              </a:lnSpc>
              <a:buClr>
                <a:srgbClr val="92D050"/>
              </a:buClr>
            </a:pP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也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可以通过单击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位置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输入框右侧的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浏览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按钮，打开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选择基目录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对话框，在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该对话框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中选择已有的文件夹或者新建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文件夹。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然后单击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确定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返回</a:t>
            </a:r>
            <a:r>
              <a:rPr lang="en-US" altLang="zh-CN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1.2.1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测试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75" y="1603242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．创建第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 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个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7628345" y="2924242"/>
            <a:ext cx="4072205" cy="3195054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701870" y="2292480"/>
            <a:ext cx="749099" cy="631762"/>
            <a:chOff x="6242320" y="2373233"/>
            <a:chExt cx="748708" cy="631762"/>
          </a:xfrm>
        </p:grpSpPr>
        <p:sp>
          <p:nvSpPr>
            <p:cNvPr id="11" name="TextBox 6"/>
            <p:cNvSpPr txBox="1"/>
            <p:nvPr/>
          </p:nvSpPr>
          <p:spPr>
            <a:xfrm>
              <a:off x="6323845" y="2373233"/>
              <a:ext cx="667183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01ACB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01</a:t>
              </a:r>
              <a:endParaRPr lang="zh-CN" altLang="en-US" sz="3200">
                <a:solidFill>
                  <a:srgbClr val="01ACB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2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sp>
        <p:nvSpPr>
          <p:cNvPr id="17" name="TextBox 6"/>
          <p:cNvSpPr txBox="1"/>
          <p:nvPr/>
        </p:nvSpPr>
        <p:spPr>
          <a:xfrm>
            <a:off x="1755775" y="4170363"/>
            <a:ext cx="874488" cy="492443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smtClean="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OR </a:t>
            </a:r>
            <a:endParaRPr lang="zh-CN" altLang="en-US" sz="3200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14622224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1.2.1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测试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75" y="1603242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．创建第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 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个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-7712" y="6477795"/>
            <a:ext cx="12206061" cy="38179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文本框 335"/>
          <p:cNvSpPr txBox="1"/>
          <p:nvPr/>
        </p:nvSpPr>
        <p:spPr>
          <a:xfrm>
            <a:off x="1603375" y="2152050"/>
            <a:ext cx="5334000" cy="30175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  <a:buClr>
                <a:srgbClr val="92D050"/>
              </a:buClr>
            </a:pP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窗口中单击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【Python 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解释器：新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Virtualenv 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左侧的按钮，展开相关内容，选中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使用此工具新建环境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单选按钮，然后将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位置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基本解释器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等相关设置都正确设置好。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位置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输入框中默认值为“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D:\PycharmProject\Unit01\venv”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，单击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基本解释器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输入框右侧的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浏览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按钮，在弹出的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选择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解释器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对话框中选择“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C:\Python\python.exe”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。然后单击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确定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按钮，返回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窗口。</a:t>
            </a:r>
            <a:endParaRPr lang="zh-CN" altLang="zh-CN" sz="1400" kern="100">
              <a:solidFill>
                <a:schemeClr val="tx1">
                  <a:lumMod val="85000"/>
                  <a:lumOff val="1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微软雅黑" panose="020b0503020204020204" pitchFamily="34" charset="-122"/>
            </a:endParaRPr>
          </a:p>
        </p:txBody>
      </p:sp>
      <p:pic>
        <p:nvPicPr>
          <p:cNvPr id="17" name="图片 16"/>
          <p:cNvPicPr/>
          <p:nvPr/>
        </p:nvPicPr>
        <p:blipFill>
          <a:blip r:embed="rId3"/>
          <a:stretch>
            <a:fillRect/>
          </a:stretch>
        </p:blipFill>
        <p:spPr>
          <a:xfrm>
            <a:off x="7356475" y="2152050"/>
            <a:ext cx="3936800" cy="3319112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701870" y="2292480"/>
            <a:ext cx="749099" cy="631762"/>
            <a:chOff x="6242320" y="2373233"/>
            <a:chExt cx="748708" cy="631762"/>
          </a:xfrm>
        </p:grpSpPr>
        <p:sp>
          <p:nvSpPr>
            <p:cNvPr id="10" name="TextBox 6"/>
            <p:cNvSpPr txBox="1"/>
            <p:nvPr/>
          </p:nvSpPr>
          <p:spPr>
            <a:xfrm>
              <a:off x="6323845" y="2373233"/>
              <a:ext cx="667183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3A418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02</a:t>
              </a:r>
              <a:endParaRPr lang="zh-CN" altLang="en-US" sz="32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1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88667027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1.2.1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测试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75" y="1603242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．创建第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 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个</a:t>
            </a: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文本框 335"/>
          <p:cNvSpPr txBox="1"/>
          <p:nvPr/>
        </p:nvSpPr>
        <p:spPr>
          <a:xfrm>
            <a:off x="1532535" y="2152050"/>
            <a:ext cx="4338039" cy="742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  <a:buClr>
                <a:srgbClr val="92D050"/>
              </a:buClr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窗口中勾选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继承全局站点软件包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和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可用于所有项目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两个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复选框。</a:t>
            </a:r>
            <a:endParaRPr lang="zh-CN" altLang="zh-CN" sz="1400" kern="100">
              <a:solidFill>
                <a:schemeClr val="tx1">
                  <a:lumMod val="85000"/>
                  <a:lumOff val="1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微软雅黑" panose="020b0503020204020204" pitchFamily="34" charset="-122"/>
            </a:endParaRPr>
          </a:p>
        </p:txBody>
      </p:sp>
      <p:sp>
        <p:nvSpPr>
          <p:cNvPr id="9" name="文本框 335"/>
          <p:cNvSpPr txBox="1"/>
          <p:nvPr/>
        </p:nvSpPr>
        <p:spPr>
          <a:xfrm>
            <a:off x="7154402" y="2152050"/>
            <a:ext cx="4546147" cy="1067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  <a:buClr>
                <a:srgbClr val="92D050"/>
              </a:buClr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相关设置都完成后，在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窗口中单击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按钮，完成第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个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“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Unit01”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的创建，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然后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窗口。</a:t>
            </a:r>
            <a:endParaRPr lang="zh-CN" altLang="zh-CN" sz="1400" kern="100">
              <a:solidFill>
                <a:schemeClr val="tx1">
                  <a:lumMod val="85000"/>
                  <a:lumOff val="1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微软雅黑" panose="020b0503020204020204" pitchFamily="34" charset="-122"/>
            </a:endParaRPr>
          </a:p>
        </p:txBody>
      </p:sp>
      <p:pic>
        <p:nvPicPr>
          <p:cNvPr id="10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955674" y="3881110"/>
            <a:ext cx="4733925" cy="2688590"/>
          </a:xfrm>
          <a:prstGeom prst="rect">
            <a:avLst/>
          </a:prstGeom>
        </p:spPr>
      </p:pic>
      <p:pic>
        <p:nvPicPr>
          <p:cNvPr id="11" name="图片 10"/>
          <p:cNvPicPr/>
          <p:nvPr/>
        </p:nvPicPr>
        <p:blipFill>
          <a:blip r:embed="rId4"/>
          <a:stretch>
            <a:fillRect/>
          </a:stretch>
        </p:blipFill>
        <p:spPr>
          <a:xfrm>
            <a:off x="6632575" y="3429794"/>
            <a:ext cx="4949825" cy="3153410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701870" y="2207360"/>
            <a:ext cx="749099" cy="631762"/>
            <a:chOff x="6242320" y="2373233"/>
            <a:chExt cx="748708" cy="631762"/>
          </a:xfrm>
        </p:grpSpPr>
        <p:sp>
          <p:nvSpPr>
            <p:cNvPr id="15" name="TextBox 6"/>
            <p:cNvSpPr txBox="1"/>
            <p:nvPr/>
          </p:nvSpPr>
          <p:spPr>
            <a:xfrm>
              <a:off x="6323845" y="2373233"/>
              <a:ext cx="667183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FFC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03</a:t>
              </a:r>
              <a:endParaRPr lang="zh-CN" altLang="en-US" sz="3200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6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6323736" y="2207360"/>
            <a:ext cx="749099" cy="631762"/>
            <a:chOff x="6242320" y="2373233"/>
            <a:chExt cx="748708" cy="631762"/>
          </a:xfrm>
        </p:grpSpPr>
        <p:sp>
          <p:nvSpPr>
            <p:cNvPr id="18" name="TextBox 6"/>
            <p:cNvSpPr txBox="1"/>
            <p:nvPr/>
          </p:nvSpPr>
          <p:spPr>
            <a:xfrm>
              <a:off x="6323845" y="2373233"/>
              <a:ext cx="667183" cy="492443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04</a:t>
              </a:r>
              <a:endParaRPr lang="zh-CN" altLang="en-US" sz="3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9" name="文本框 23"/>
            <p:cNvSpPr txBox="1"/>
            <p:nvPr/>
          </p:nvSpPr>
          <p:spPr>
            <a:xfrm>
              <a:off x="6242320" y="2789551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6680766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1.2.1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测试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75" y="1603242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文本框 335"/>
          <p:cNvSpPr txBox="1"/>
          <p:nvPr/>
        </p:nvSpPr>
        <p:spPr>
          <a:xfrm>
            <a:off x="286958" y="991395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．显示工具栏</a:t>
            </a:r>
            <a:endParaRPr lang="zh-CN" altLang="en-US" sz="2000" b="1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-7712" y="5258594"/>
            <a:ext cx="7173687" cy="91527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文本框 335"/>
          <p:cNvSpPr txBox="1"/>
          <p:nvPr/>
        </p:nvSpPr>
        <p:spPr>
          <a:xfrm>
            <a:off x="774700" y="2820743"/>
            <a:ext cx="6391275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在默认状态下，工具栏处于隐藏状态，显示工具栏的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方法为：在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窗口中选择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视图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菜单，在弹出的下拉菜单中选择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外观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】-【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工具栏</a:t>
            </a:r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7" name="图片 16"/>
          <p:cNvPicPr/>
          <p:nvPr/>
        </p:nvPicPr>
        <p:blipFill>
          <a:blip r:embed="rId3"/>
          <a:stretch>
            <a:fillRect/>
          </a:stretch>
        </p:blipFill>
        <p:spPr>
          <a:xfrm>
            <a:off x="7744723" y="2622868"/>
            <a:ext cx="3955827" cy="3582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731723"/>
      </p:ext>
    </p:ext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8350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https://d.book118.com/276204024052010051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f28ec8d2-1966-4a6a-aa19-816ac2a645c2}"/>
</p:tagLst>
</file>

<file path=ppt/tags/tag2.xml><?xml version="1.0" encoding="utf-8"?>
<p:tagLst xmlns:p="http://schemas.openxmlformats.org/presentationml/2006/main">
  <p:tag name="KSO_WM_UNIT_TABLE_BEAUTIFY" val="smartTable{f28ec8d2-1966-4a6a-aa19-816ac2a645c2}"/>
</p:tagLst>
</file>

<file path=ppt/tags/tag3.xml><?xml version="1.0" encoding="utf-8"?>
<p:tagLst xmlns:p="http://schemas.openxmlformats.org/presentationml/2006/main">
  <p:tag name="KSO_WM_UNIT_TABLE_BEAUTIFY" val="smartTable{f28ec8d2-1966-4a6a-aa19-816ac2a645c2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常用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29</Slides>
  <Notes>28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42">
      <vt:lpstr>Arial</vt:lpstr>
      <vt:lpstr>Calibri</vt:lpstr>
      <vt:lpstr>微软雅黑</vt:lpstr>
      <vt:lpstr>Arial Unicode MS</vt:lpstr>
      <vt:lpstr>Wingdings</vt:lpstr>
      <vt:lpstr>Calibri Light</vt:lpstr>
      <vt:lpstr>Times New Roman</vt:lpstr>
      <vt:lpstr>黑体</vt:lpstr>
      <vt:lpstr>宋体</vt:lpstr>
      <vt:lpstr>Microsoft YaHei UI</vt:lpstr>
      <vt:lpstr>Leelawadee</vt:lpstr>
      <vt:lpstr>思源黑体 CN Bold</vt:lpstr>
      <vt:lpstr>Office Theme</vt:lpstr>
      <vt:lpstr>PowerPoint Presentation</vt:lpstr>
      <vt:lpstr>PowerPoint Presentation</vt:lpstr>
      <vt:lpstr>1．Python 概述</vt:lpstr>
      <vt:lpstr>2．Python 的主要特点</vt:lpstr>
      <vt:lpstr>3．Python 程序的常用开发环境</vt:lpstr>
      <vt:lpstr>4．Python 程序的常用开发工具——PyCharm</vt:lpstr>
      <vt:lpstr>4．Python 程序的常用开发工具——PyCharm</vt:lpstr>
      <vt:lpstr>5．交互式编程与脚本式编程</vt:lpstr>
      <vt:lpstr>5．交互式编程与脚本式编程</vt:lpstr>
      <vt:lpstr>6．Python 3 默认的编码</vt:lpstr>
      <vt:lpstr>7．Python 标识符的基本要求</vt:lpstr>
      <vt:lpstr>8．Python 的保留字</vt:lpstr>
      <vt:lpstr>8．Python 的保留字</vt:lpstr>
      <vt:lpstr>PowerPoint Presentation</vt:lpstr>
      <vt:lpstr>1.1.1 搭建Python 开发环境</vt:lpstr>
      <vt:lpstr>1.1.1 搭建Python 开发环境</vt:lpstr>
      <vt:lpstr>1.1.1 搭建Python 开发环境</vt:lpstr>
      <vt:lpstr>1.1.2 使用IDLE 编写简单的Python 程序</vt:lpstr>
      <vt:lpstr>1.1.2 使用IDLE 编写简单的Python 程序</vt:lpstr>
      <vt:lpstr>【任务1-1】</vt:lpstr>
      <vt:lpstr>【任务1-1】</vt:lpstr>
      <vt:lpstr>【任务1-1】</vt:lpstr>
      <vt:lpstr>PowerPoint Presentation</vt:lpstr>
      <vt:lpstr>1.2.1 测试PyCharm</vt:lpstr>
      <vt:lpstr>1.2.1 测试PyCharm</vt:lpstr>
      <vt:lpstr>1.2.1 测试PyCharm</vt:lpstr>
      <vt:lpstr>1.2.1 测试PyCharm</vt:lpstr>
      <vt:lpstr>1.2.1 测试PyCharm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2024-09-17T00:10:55.640</cp:lastPrinted>
  <dcterms:created xsi:type="dcterms:W3CDTF">2024-09-16T16:10:55Z</dcterms:created>
  <dcterms:modified xsi:type="dcterms:W3CDTF">2024-09-16T16:10:58Z</dcterms:modified>
</cp:coreProperties>
</file>