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5" r:id="rId3"/>
    <p:sldMasterId id="2147483697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70441-BA90-4CE1-9F8E-F2A6001C9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69E5B-47E2-4F62-9866-C8362A9F3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F0FD8-86E1-422E-A50A-143C9D23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29C57-5766-4382-BE31-79BEFF882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36495-8CA5-4800-B3A5-3B15AAA5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0492E-3719-4D40-AEF6-6879FB2F3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C47BB-C8F4-44A8-8557-DEED5CD51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436CC-297C-49AD-AA99-DC2C6059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B701C-A6BF-4D8D-9978-F2DD643E7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AD9CC-F4CE-47FE-BBED-3F1D78908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64A42-2AD7-4823-B2A9-56CA2C535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OverObj" preserve="1">
  <p:cSld name="标题和文本在内容之上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7886700" cy="20986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8650" y="4076700"/>
            <a:ext cx="7886700" cy="21002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bl" preserve="1">
  <p:cSld name="标题和表格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  <a:prstGeom prst="rect">
            <a:avLst/>
          </a:prstGeo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955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6280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10" Type="http://schemas.openxmlformats.org/officeDocument/2006/relationships/slideLayout" Target="../slideLayouts/slideLayout45.xml" /><Relationship Id="rId11" Type="http://schemas.openxmlformats.org/officeDocument/2006/relationships/slideLayout" Target="../slideLayouts/slideLayout46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7.xml" /><Relationship Id="rId3" Type="http://schemas.openxmlformats.org/officeDocument/2006/relationships/slideLayout" Target="../slideLayouts/slideLayout38.xml" /><Relationship Id="rId4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40.xml" /><Relationship Id="rId6" Type="http://schemas.openxmlformats.org/officeDocument/2006/relationships/slideLayout" Target="../slideLayouts/slideLayout41.xml" /><Relationship Id="rId7" Type="http://schemas.openxmlformats.org/officeDocument/2006/relationships/slideLayout" Target="../slideLayouts/slideLayout42.xml" /><Relationship Id="rId8" Type="http://schemas.openxmlformats.org/officeDocument/2006/relationships/slideLayout" Target="../slideLayouts/slideLayout43.xml" /><Relationship Id="rId9" Type="http://schemas.openxmlformats.org/officeDocument/2006/relationships/slideLayout" Target="../slideLayouts/slideLayout4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hf sldNum="0" hdr="0"/>
  <p:txStyles>
    <p:titleStyle>
      <a:lvl1pPr marL="0" lvl="0" indent="0" algn="l" defTabSz="914400" rtl="0" eaLnBrk="0" fontAlgn="base" latinLnBrk="0" hangingPunct="0">
        <a:lnSpc>
          <a:spcPct val="90000"/>
        </a:lnSpc>
        <a:spcBef>
          <a:spcPct val="0"/>
        </a:spcBef>
        <a:spcAft>
          <a:spcPct val="0"/>
        </a:spcAft>
        <a:buNone/>
        <a:defRPr sz="2200" b="1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975" lvl="0" indent="-180975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44500" lvl="1" indent="-26162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720725" lvl="2" indent="-27432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987425" lvl="3" indent="-264795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254125" lvl="4" indent="-264795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40000"/>
        </a:spcAft>
        <a:buFont typeface="Wingdings" pitchFamily="2" charset="2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/>
  <p:timing/>
  <p:hf sldNum="0" hdr="0"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hf sldNum="0" hdr="0"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000" b="0" i="0" u="none" kern="1200" baseline="0">
          <a:solidFill>
            <a:schemeClr val="tx1"/>
          </a:solidFill>
          <a:latin typeface="Arial" pitchFamily="34" charset="0"/>
          <a:ea typeface="Arial" pitchFamily="34" charset="0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1310302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2" name="图片 5121" descr="范进中举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7800" y="1219200"/>
            <a:ext cx="4905375" cy="5029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文本框 5122"/>
          <p:cNvSpPr txBox="1"/>
          <p:nvPr/>
        </p:nvSpPr>
        <p:spPr>
          <a:xfrm>
            <a:off x="6705600" y="4267200"/>
            <a:ext cx="733425" cy="1676400"/>
          </a:xfrm>
          <a:prstGeom prst="rect">
            <a:avLst/>
          </a:prstGeom>
          <a:noFill/>
          <a:ln w="9525">
            <a:noFill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宋体" pitchFamily="2" charset="-122"/>
              </a:rPr>
              <a:t>吴敬梓</a:t>
            </a:r>
          </a:p>
        </p:txBody>
      </p:sp>
      <p:sp>
        <p:nvSpPr>
          <p:cNvPr id="5124" name="文本框 5123"/>
          <p:cNvSpPr txBox="1"/>
          <p:nvPr/>
        </p:nvSpPr>
        <p:spPr>
          <a:xfrm>
            <a:off x="685800" y="258763"/>
            <a:ext cx="7200900" cy="57943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FF3399"/>
                </a:solidFill>
                <a:latin typeface="Times New Roman" pitchFamily="18" charset="0"/>
                <a:ea typeface="宋体" pitchFamily="2" charset="-122"/>
              </a:rPr>
              <a:t>十年寒窗无人问，一朝成名天下知。</a:t>
            </a: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标题 6146"/>
          <p:cNvSpPr/>
          <p:nvPr>
            <p:ph type="title" idx="4294967295"/>
          </p:nvPr>
        </p:nvSpPr>
        <p:spPr>
          <a:xfrm>
            <a:off x="457200" y="1219200"/>
            <a:ext cx="8458200" cy="5334000"/>
          </a:xfrm>
          <a:prstGeom prst="rect">
            <a:avLst/>
          </a:prstGeom>
          <a:solidFill>
            <a:srgbClr val="FFFFFF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 wrap="square"/>
          <a:lstStyle/>
          <a:p>
            <a:pPr>
              <a:lnSpc>
                <a:spcPct val="110000"/>
              </a:lnSpc>
            </a:pPr>
            <a:r>
              <a:rPr lang="zh-CN" altLang="en-US" sz="2800">
                <a:solidFill>
                  <a:srgbClr val="FF0000"/>
                </a:solidFill>
                <a:ea typeface="黑体" pitchFamily="2" charset="-122"/>
              </a:rPr>
              <a:t>吴敬梓，</a:t>
            </a:r>
            <a:r>
              <a:rPr lang="zh-CN" altLang="en-US" sz="3000">
                <a:solidFill>
                  <a:srgbClr val="6600FF"/>
                </a:solidFill>
                <a:ea typeface="黑体" pitchFamily="2" charset="-122"/>
              </a:rPr>
              <a:t>清，字敏轩，号粒民，晚年又号文木老人，安徽全椒人。代表作</a:t>
            </a:r>
            <a:r>
              <a:rPr lang="en-US" altLang="zh-CN" sz="3000">
                <a:solidFill>
                  <a:srgbClr val="6600FF"/>
                </a:solidFill>
                <a:ea typeface="黑体" pitchFamily="2" charset="-122"/>
              </a:rPr>
              <a:t>《</a:t>
            </a:r>
            <a:r>
              <a:rPr lang="zh-CN" altLang="en-US" sz="3000">
                <a:solidFill>
                  <a:srgbClr val="6600FF"/>
                </a:solidFill>
                <a:ea typeface="黑体" pitchFamily="2" charset="-122"/>
              </a:rPr>
              <a:t>儒林外史</a:t>
            </a:r>
            <a:r>
              <a:rPr lang="en-US" altLang="zh-CN" sz="3000">
                <a:solidFill>
                  <a:srgbClr val="6600FF"/>
                </a:solidFill>
                <a:ea typeface="黑体" pitchFamily="2" charset="-122"/>
              </a:rPr>
              <a:t>》</a:t>
            </a:r>
            <a:r>
              <a:rPr lang="zh-CN" altLang="en-US" sz="3000">
                <a:solidFill>
                  <a:srgbClr val="6600FF"/>
                </a:solidFill>
                <a:ea typeface="黑体" pitchFamily="2" charset="-122"/>
              </a:rPr>
              <a:t>。</a:t>
            </a:r>
            <a:br>
              <a:rPr lang="zh-CN" altLang="en-US" sz="3000">
                <a:solidFill>
                  <a:srgbClr val="6600FF"/>
                </a:solidFill>
                <a:ea typeface="黑体" pitchFamily="2" charset="-122"/>
              </a:rPr>
            </a:br>
            <a:r>
              <a:rPr lang="zh-CN" altLang="en-US" sz="3200">
                <a:solidFill>
                  <a:srgbClr val="FF3300"/>
                </a:solidFill>
                <a:ea typeface="黑体" pitchFamily="2" charset="-122"/>
              </a:rPr>
              <a:t>附生平</a:t>
            </a:r>
            <a:r>
              <a:rPr lang="zh-CN" altLang="en-US" sz="3600">
                <a:solidFill>
                  <a:srgbClr val="FF3300"/>
                </a:solidFill>
                <a:ea typeface="黑体" pitchFamily="2" charset="-122"/>
              </a:rPr>
              <a:t>：</a:t>
            </a:r>
            <a:r>
              <a:rPr lang="zh-CN" altLang="en-US" sz="2600">
                <a:solidFill>
                  <a:srgbClr val="0000FF"/>
                </a:solidFill>
                <a:ea typeface="黑体" pitchFamily="2" charset="-122"/>
              </a:rPr>
              <a:t>吴出生于一个科甲鼎胜的缙绅世家，其曾祖父和祖父两代人中，共出了六名进士，包括一名榜眼，一名探花。由于家族的影响，吴少时曾热中于科举，早年入学为秀才，二十九岁时参加乡试，却因“文章大好人大怪”而遭黜落。他虽曾发奋制艺，但科举并未成为他对人生的唯一追求。读书生活使他显露出孤标脱俗的叛逆个性。特别在他嗣父母及生父去世后，近房中不少人觊觎遗产，使吴得以认清科甲世家的虚伪和卑劣。吴由愤世嫉俗激发为纵情背礼，放浪形骸。</a:t>
            </a:r>
          </a:p>
        </p:txBody>
      </p:sp>
      <p:sp>
        <p:nvSpPr>
          <p:cNvPr id="6150" name="直接连接符 6149"/>
          <p:cNvSpPr/>
          <p:nvPr/>
        </p:nvSpPr>
        <p:spPr>
          <a:xfrm>
            <a:off x="304800" y="0"/>
            <a:ext cx="22860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/>
        </p:txBody>
      </p:sp>
      <p:sp>
        <p:nvSpPr>
          <p:cNvPr id="6153" name="矩形 6152"/>
          <p:cNvSpPr/>
          <p:nvPr/>
        </p:nvSpPr>
        <p:spPr>
          <a:xfrm>
            <a:off x="1219200" y="304800"/>
            <a:ext cx="2212975" cy="701675"/>
          </a:xfrm>
          <a:prstGeom prst="rect">
            <a:avLst/>
          </a:prstGeom>
          <a:noFill/>
          <a:ln w="9525">
            <a:noFill/>
          </a:ln>
        </p:spPr>
        <p:txBody>
          <a:bodyPr wrap="none" lIns="90000" tIns="46800" rIns="90000" bIns="46800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宋体" pitchFamily="2" charset="-122"/>
                <a:cs typeface="Arial" pitchFamily="34" charset="0"/>
              </a:rPr>
              <a:t>作者介绍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  <a:ea typeface="Arial" pitchFamily="34" charset="0"/>
            </a:endParaRPr>
          </a:p>
        </p:txBody>
      </p:sp>
    </p:spTree>
  </p:cSld>
  <p:clrMapOvr>
    <a:masterClrMapping/>
  </p:clrMapOvr>
  <p:transition>
    <p:checker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文本框 7170"/>
          <p:cNvSpPr txBox="1"/>
          <p:nvPr/>
        </p:nvSpPr>
        <p:spPr>
          <a:xfrm>
            <a:off x="381000" y="1193800"/>
            <a:ext cx="8397875" cy="4368800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0000FF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25000"/>
              </a:lnSpc>
              <a:buClr>
                <a:schemeClr val="bg1"/>
              </a:buClr>
            </a:pPr>
            <a:r>
              <a:rPr lang="en-US" altLang="zh-CN" sz="3200" b="1">
                <a:solidFill>
                  <a:srgbClr val="6600FF"/>
                </a:solidFill>
                <a:latin typeface="Verdana" pitchFamily="34" charset="0"/>
                <a:ea typeface="楷体_GB2312" pitchFamily="49" charset="-122"/>
              </a:rPr>
              <a:t>      </a:t>
            </a:r>
            <a:r>
              <a:rPr lang="zh-CN" altLang="en-US" sz="3200" b="1">
                <a:latin typeface="Verdana" pitchFamily="34" charset="0"/>
                <a:ea typeface="楷体_GB2312" pitchFamily="49" charset="-122"/>
              </a:rPr>
              <a:t>大肆挥霍遗产，不上十年，就将遗产消耗一空。经历了由富贵到贫贱的不平常变化后，他饱尝了世态炎凉，体察到士大夫阶层的种种堕落与无耻。看清了清王朝统治下政治的腐败与社会的污浊。正因为吴的个人经历，使他了解儒生的生活和精神状态，故写下了著名的讽刺小说</a:t>
            </a:r>
            <a:r>
              <a:rPr lang="en-US" altLang="zh-CN" sz="3200" b="1">
                <a:latin typeface="Verdana" pitchFamily="34" charset="0"/>
                <a:ea typeface="楷体_GB2312" pitchFamily="49" charset="-122"/>
              </a:rPr>
              <a:t>《</a:t>
            </a:r>
            <a:r>
              <a:rPr lang="zh-CN" altLang="en-US" sz="3200" b="1">
                <a:latin typeface="Verdana" pitchFamily="34" charset="0"/>
                <a:ea typeface="楷体_GB2312" pitchFamily="49" charset="-122"/>
              </a:rPr>
              <a:t>儒林外史</a:t>
            </a:r>
            <a:r>
              <a:rPr lang="en-US" altLang="zh-CN" sz="3200" b="1">
                <a:latin typeface="Verdana" pitchFamily="34" charset="0"/>
                <a:ea typeface="楷体_GB2312" pitchFamily="49" charset="-122"/>
              </a:rPr>
              <a:t>》</a:t>
            </a:r>
            <a:r>
              <a:rPr lang="zh-CN" altLang="en-US" sz="3200" b="1">
                <a:latin typeface="Verdana" pitchFamily="34" charset="0"/>
                <a:ea typeface="楷体_GB2312" pitchFamily="49" charset="-122"/>
              </a:rPr>
              <a:t>。</a:t>
            </a:r>
          </a:p>
        </p:txBody>
      </p:sp>
    </p:spTree>
  </p:cSld>
  <p:clrMapOvr>
    <a:masterClrMapping/>
  </p:clrMapOvr>
  <p:transition>
    <p:zo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/>
          <p:nvPr>
            <p:ph type="title"/>
          </p:nvPr>
        </p:nvSpPr>
        <p:spPr>
          <a:xfrm>
            <a:off x="533400" y="228600"/>
            <a:ext cx="4038600" cy="609600"/>
          </a:xfrm>
          <a:noFill/>
          <a:ln>
            <a:noFill/>
          </a:ln>
        </p:spPr>
        <p:txBody>
          <a:bodyPr wrap="square"/>
          <a:lstStyle/>
          <a:p>
            <a:r>
              <a:rPr lang="zh-CN" altLang="en-US" sz="3400">
                <a:ea typeface="宋体" pitchFamily="2" charset="-122"/>
              </a:rPr>
              <a:t>作品简介</a:t>
            </a:r>
          </a:p>
        </p:txBody>
      </p:sp>
      <p:sp>
        <p:nvSpPr>
          <p:cNvPr id="8195" name="文本框 8194"/>
          <p:cNvSpPr txBox="1"/>
          <p:nvPr/>
        </p:nvSpPr>
        <p:spPr>
          <a:xfrm flipH="1">
            <a:off x="152400" y="1524000"/>
            <a:ext cx="8763000" cy="4265613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20000"/>
              </a:lnSpc>
              <a:buClr>
                <a:schemeClr val="bg1"/>
              </a:buClr>
            </a:pPr>
            <a:r>
              <a:rPr lang="en-US" altLang="zh-CN" sz="2400" b="1">
                <a:latin typeface="Times New Roman" pitchFamily="18" charset="0"/>
                <a:ea typeface="宋体" pitchFamily="2" charset="-122"/>
              </a:rPr>
              <a:t>        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本文选自</a:t>
            </a:r>
            <a:r>
              <a:rPr lang="en-US" altLang="zh-CN" sz="2800" b="1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儒林外史</a:t>
            </a:r>
            <a:r>
              <a:rPr lang="en-US" altLang="zh-CN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，</a:t>
            </a:r>
            <a:r>
              <a:rPr lang="en-US" altLang="zh-CN" sz="2800" b="1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儒林外史</a:t>
            </a:r>
            <a:r>
              <a:rPr lang="en-US" altLang="zh-CN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是清代长篇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章回体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小说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,55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回。因读书人称儒生，故“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儒林”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指读书人这个阶层；“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外史”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与“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正史”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相对，记载那些没有写入“正史”不堪称道的轶事</a:t>
            </a:r>
            <a:r>
              <a:rPr lang="en-US" altLang="zh-CN" sz="2800" b="1">
                <a:latin typeface="楷体_GB2312" pitchFamily="49" charset="-122"/>
                <a:ea typeface="楷体_GB2312" pitchFamily="49" charset="-122"/>
              </a:rPr>
              <a:t>;“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章回体”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是长篇小说中的一种体裁，分若干回，每回都有标题，大多是一个对仗句，概括本回主要内容。</a:t>
            </a:r>
            <a:r>
              <a:rPr lang="en-US" altLang="zh-CN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《</a:t>
            </a:r>
            <a:r>
              <a:rPr lang="zh-CN" altLang="en-US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儒林外史</a:t>
            </a:r>
            <a:r>
              <a:rPr lang="en-US" altLang="zh-CN" sz="2800" b="1">
                <a:solidFill>
                  <a:srgbClr val="FF3300"/>
                </a:solidFill>
                <a:latin typeface="楷体_GB2312" pitchFamily="49" charset="-122"/>
                <a:ea typeface="楷体_GB2312" pitchFamily="49" charset="-122"/>
              </a:rPr>
              <a:t>》</a:t>
            </a:r>
            <a:r>
              <a:rPr lang="zh-CN" altLang="en-US" sz="2800" b="1">
                <a:latin typeface="楷体_GB2312" pitchFamily="49" charset="-122"/>
                <a:ea typeface="楷体_GB2312" pitchFamily="49" charset="-122"/>
              </a:rPr>
              <a:t>描写封建社会知识分子的生活和精神状态，记载他们的种种丑行，揭露了科举制度的罪恶，批判了当时的黑暗现实。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        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81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 build="p"/>
      <p:bldP spid="819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标题 9217"/>
          <p:cNvSpPr/>
          <p:nvPr>
            <p:ph type="title"/>
          </p:nvPr>
        </p:nvSpPr>
        <p:spPr>
          <a:xfrm>
            <a:off x="1828800" y="381000"/>
            <a:ext cx="4343400" cy="914400"/>
          </a:xfrm>
          <a:solidFill>
            <a:srgbClr val="FFFFFF">
              <a:alpha val="100000"/>
            </a:srgbClr>
          </a:solidFill>
          <a:ln>
            <a:noFill/>
          </a:ln>
        </p:spPr>
        <p:txBody>
          <a:bodyPr/>
          <a:lstStyle/>
          <a:p>
            <a:r>
              <a:rPr lang="zh-CN" altLang="en-US" sz="3200">
                <a:ea typeface="宋体" pitchFamily="2" charset="-122"/>
              </a:rPr>
              <a:t>晚清四大谴责小说</a:t>
            </a:r>
          </a:p>
        </p:txBody>
      </p:sp>
      <p:pic>
        <p:nvPicPr>
          <p:cNvPr id="9219" name="图片 9218" descr="u=245813007,1716200809&amp;gp=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975" y="2636838"/>
            <a:ext cx="1800225" cy="309721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0" name="图片 9219" descr="u=1364246471,111991629&amp;gp=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25" y="2636838"/>
            <a:ext cx="1728788" cy="29527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1" name="图片 9220" descr="u=1691014442,3916420527&amp;gp=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3438" y="2636838"/>
            <a:ext cx="1943100" cy="3168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2" name="图片 9221" descr="u=2342744850,2861546800&amp;gp=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8488" y="2708275"/>
            <a:ext cx="1800225" cy="29511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图片 10241" descr="line-in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V="1">
            <a:off x="838200" y="1295400"/>
            <a:ext cx="7315200" cy="1095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5" name="文本框 10244"/>
          <p:cNvSpPr txBox="1"/>
          <p:nvPr/>
        </p:nvSpPr>
        <p:spPr>
          <a:xfrm>
            <a:off x="1981200" y="381000"/>
            <a:ext cx="4038600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400" b="1">
                <a:solidFill>
                  <a:srgbClr val="FF0000"/>
                </a:solidFill>
                <a:latin typeface="Times New Roman" pitchFamily="18" charset="0"/>
                <a:ea typeface="华文行楷" pitchFamily="2" charset="-122"/>
              </a:rPr>
              <a:t>关于科举制度</a:t>
            </a:r>
          </a:p>
        </p:txBody>
      </p:sp>
      <p:sp>
        <p:nvSpPr>
          <p:cNvPr id="10246" name="文本框 10245"/>
          <p:cNvSpPr txBox="1"/>
          <p:nvPr/>
        </p:nvSpPr>
        <p:spPr>
          <a:xfrm>
            <a:off x="762000" y="1524000"/>
            <a:ext cx="7543800" cy="5006975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chemeClr val="bg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15000"/>
              </a:lnSpc>
              <a:spcBef>
                <a:spcPct val="50000"/>
              </a:spcBef>
              <a:buClr>
                <a:schemeClr val="bg1"/>
              </a:buClr>
            </a:pPr>
            <a:r>
              <a:rPr lang="zh-CN" altLang="en-US" sz="2800" b="1">
                <a:solidFill>
                  <a:srgbClr val="333399"/>
                </a:solidFill>
                <a:latin typeface="宋体" pitchFamily="2" charset="-122"/>
                <a:ea typeface="宋体" pitchFamily="2" charset="-122"/>
              </a:rPr>
              <a:t>正式的科举考试分为三级：乡试、会试、殿试。</a:t>
            </a:r>
            <a:r>
              <a:rPr lang="zh-CN" altLang="en-US" sz="2800" b="1">
                <a:solidFill>
                  <a:srgbClr val="FFFF00"/>
                </a:solidFill>
                <a:latin typeface="宋体" pitchFamily="2" charset="-122"/>
                <a:ea typeface="宋体" pitchFamily="2" charset="-122"/>
              </a:rPr>
              <a:t> </a:t>
            </a:r>
            <a:br>
              <a:rPr lang="zh-CN" altLang="en-US" sz="2800" b="1">
                <a:solidFill>
                  <a:srgbClr val="FFFF00"/>
                </a:solidFill>
                <a:latin typeface="宋体" pitchFamily="2" charset="-122"/>
                <a:ea typeface="宋体" pitchFamily="2" charset="-122"/>
              </a:rPr>
            </a:br>
            <a:r>
              <a:rPr lang="zh-CN" altLang="en-US" sz="2800" b="1">
                <a:solidFill>
                  <a:srgbClr val="FFFF00"/>
                </a:solidFill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2800" b="1">
                <a:latin typeface="宋体" pitchFamily="2" charset="-122"/>
                <a:ea typeface="宋体" pitchFamily="2" charset="-122"/>
              </a:rPr>
              <a:t>1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．乡试（又称大比、秋闱）。每三年的秋天在各省省城举行一次。考中的称为举人，第一名称为解元。</a:t>
            </a:r>
            <a:br>
              <a:rPr lang="zh-CN" altLang="en-US" sz="2800" b="1">
                <a:latin typeface="宋体" pitchFamily="2" charset="-122"/>
                <a:ea typeface="宋体" pitchFamily="2" charset="-122"/>
              </a:rPr>
            </a:br>
            <a:r>
              <a:rPr lang="zh-CN" altLang="en-US" sz="28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2800" b="1">
                <a:solidFill>
                  <a:srgbClr val="333399"/>
                </a:solidFill>
                <a:latin typeface="宋体" pitchFamily="2" charset="-122"/>
                <a:ea typeface="宋体" pitchFamily="2" charset="-122"/>
              </a:rPr>
              <a:t>2</a:t>
            </a:r>
            <a:r>
              <a:rPr lang="zh-CN" altLang="en-US" sz="2800" b="1">
                <a:solidFill>
                  <a:srgbClr val="333399"/>
                </a:solidFill>
                <a:latin typeface="宋体" pitchFamily="2" charset="-122"/>
                <a:ea typeface="宋体" pitchFamily="2" charset="-122"/>
              </a:rPr>
              <a:t>．会试（又称礼闱、春闱）。乡试后的第二年春天在礼部举行。考中的称为贡士，第一名称为会元。</a:t>
            </a:r>
            <a:r>
              <a:rPr lang="zh-CN" altLang="en-US" sz="2800" b="1">
                <a:solidFill>
                  <a:srgbClr val="FFFF00"/>
                </a:solidFill>
                <a:latin typeface="宋体" pitchFamily="2" charset="-122"/>
                <a:ea typeface="宋体" pitchFamily="2" charset="-122"/>
              </a:rPr>
              <a:t> </a:t>
            </a:r>
            <a:br>
              <a:rPr lang="zh-CN" altLang="en-US" sz="2800" b="1">
                <a:solidFill>
                  <a:srgbClr val="FFFF00"/>
                </a:solidFill>
                <a:latin typeface="宋体" pitchFamily="2" charset="-122"/>
                <a:ea typeface="宋体" pitchFamily="2" charset="-122"/>
              </a:rPr>
            </a:br>
            <a:r>
              <a:rPr lang="zh-CN" altLang="en-US" sz="2800" b="1">
                <a:latin typeface="宋体" pitchFamily="2" charset="-122"/>
                <a:ea typeface="宋体" pitchFamily="2" charset="-122"/>
              </a:rPr>
              <a:t> </a:t>
            </a:r>
            <a:r>
              <a:rPr lang="en-US" altLang="zh-CN" sz="2800" b="1">
                <a:latin typeface="宋体" pitchFamily="2" charset="-122"/>
                <a:ea typeface="宋体" pitchFamily="2" charset="-122"/>
              </a:rPr>
              <a:t>3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．殿试。由皇帝在故宫主持考试，第一甲录取三名，第一名俗称状元，第二名俗称榜眼，第三名俗称探花。</a:t>
            </a:r>
          </a:p>
        </p:txBody>
      </p:sp>
    </p:spTree>
  </p:cSld>
  <p:clrMapOvr>
    <a:masterClrMapping/>
  </p:clrMapOvr>
  <p:transition>
    <p:push dir="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11265"/>
          <p:cNvSpPr txBox="1"/>
          <p:nvPr/>
        </p:nvSpPr>
        <p:spPr>
          <a:xfrm>
            <a:off x="457200" y="762000"/>
            <a:ext cx="8229600" cy="52736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3200" b="1">
                <a:latin typeface="Times New Roman" pitchFamily="18" charset="0"/>
                <a:ea typeface="宋体" pitchFamily="2" charset="-122"/>
              </a:rPr>
              <a:t>1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、</a:t>
            </a:r>
            <a:r>
              <a:rPr lang="zh-CN" altLang="en-US" sz="36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初步考试－－童试、岁试、科试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3200" b="1">
                <a:latin typeface="Times New Roman" pitchFamily="18" charset="0"/>
                <a:ea typeface="楷体_GB2312" pitchFamily="49" charset="-122"/>
              </a:rPr>
              <a:t>⑴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童试（小考）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：童子初应试皆称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童生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，及格者称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生员（庠生、秀才）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。成绩最好的是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廪生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，有一定名额，公家发粮食；其次是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增生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，也有一定名额；新及格的皆称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附生。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3200" b="1">
                <a:latin typeface="Times New Roman" pitchFamily="18" charset="0"/>
                <a:ea typeface="楷体_GB2312" pitchFamily="49" charset="-122"/>
              </a:rPr>
              <a:t>⑵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岁试：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一年一考，按成绩等第依次升降进行选优。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3200" b="1">
                <a:latin typeface="Times New Roman" pitchFamily="18" charset="0"/>
                <a:ea typeface="楷体_GB2312" pitchFamily="49" charset="-122"/>
              </a:rPr>
              <a:t>⑶</a:t>
            </a:r>
            <a:r>
              <a:rPr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科试（大考）</a:t>
            </a:r>
            <a:r>
              <a:rPr lang="zh-CN" altLang="en-US" sz="3200" b="1">
                <a:latin typeface="Times New Roman" pitchFamily="18" charset="0"/>
                <a:ea typeface="楷体_GB2312" pitchFamily="49" charset="-122"/>
              </a:rPr>
              <a:t>：三年一考，为了确定举人考试资格。</a:t>
            </a:r>
          </a:p>
        </p:txBody>
      </p:sp>
    </p:spTree>
  </p:cSld>
  <p:clrMapOvr>
    <a:masterClrMapping/>
  </p:clrMapOvr>
  <p:transition spd="med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1" name="文本框 12290"/>
          <p:cNvSpPr txBox="1"/>
          <p:nvPr/>
        </p:nvSpPr>
        <p:spPr>
          <a:xfrm>
            <a:off x="228600" y="412750"/>
            <a:ext cx="8763000" cy="5988050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rgbClr val="FF3300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15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、正式考试－－</a:t>
            </a:r>
            <a:r>
              <a:rPr lang="zh-CN" altLang="en-US" sz="28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乡试、会试、殿试</a:t>
            </a:r>
          </a:p>
          <a:p>
            <a:pPr>
              <a:lnSpc>
                <a:spcPct val="115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⑴</a:t>
            </a:r>
            <a:r>
              <a:rPr lang="zh-CN" altLang="en-US" sz="28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乡试（大比、秋闱）</a:t>
            </a:r>
            <a:r>
              <a:rPr lang="zh-CN" altLang="en-US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：每三年在省城考一次，成绩优良的员参加，考八股文和试帖诗，及格者称举人，有资格做官。第一名称解元，第</a:t>
            </a:r>
            <a:r>
              <a:rPr lang="en-US" altLang="zh-CN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2</a:t>
            </a:r>
            <a:r>
              <a:rPr lang="zh-CN" altLang="en-US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－</a:t>
            </a:r>
            <a:r>
              <a:rPr lang="en-US" altLang="zh-CN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10</a:t>
            </a:r>
            <a:r>
              <a:rPr lang="zh-CN" altLang="en-US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名称亚元。</a:t>
            </a:r>
          </a:p>
          <a:p>
            <a:pPr>
              <a:lnSpc>
                <a:spcPct val="115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⑵</a:t>
            </a:r>
            <a:r>
              <a:rPr lang="zh-CN" altLang="en-US" sz="28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会试（礼闱、春闱）</a:t>
            </a:r>
            <a:r>
              <a:rPr lang="zh-CN" altLang="en-US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：乡试后第二年在礼部考，举人参加，考八股文和试帖诗，及格者称贡士。第一名称会元。会试后一般要复试。</a:t>
            </a:r>
          </a:p>
          <a:p>
            <a:pPr>
              <a:lnSpc>
                <a:spcPct val="115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⑶</a:t>
            </a:r>
            <a:r>
              <a:rPr lang="zh-CN" altLang="en-US" sz="28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殿试：</a:t>
            </a:r>
            <a:r>
              <a:rPr lang="zh-CN" altLang="en-US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由皇帝主持，贡士参加，考策问，中者皆称进士。分三甲录取，第一甲赐进士及第，第二甲赐进士出身，第三甲赐同进士出身。</a:t>
            </a:r>
            <a:r>
              <a:rPr lang="zh-CN" altLang="en-US" sz="28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第一甲取三名，第一名称状元，第二名称榜眼，第三名称探花</a:t>
            </a:r>
            <a:r>
              <a:rPr lang="zh-CN" altLang="en-US" sz="2800" b="1">
                <a:solidFill>
                  <a:srgbClr val="6600FF"/>
                </a:solidFill>
                <a:latin typeface="Times New Roman" pitchFamily="18" charset="0"/>
                <a:ea typeface="楷体_GB2312" pitchFamily="49" charset="-122"/>
              </a:rPr>
              <a:t>，三人合称三鼎甲。第二甲第一名称传胪。</a:t>
            </a:r>
          </a:p>
        </p:txBody>
      </p:sp>
      <p:sp>
        <p:nvSpPr>
          <p:cNvPr id="12305" name="任意多边形 12304"/>
          <p:cNvSpPr/>
          <p:nvPr/>
        </p:nvSpPr>
        <p:spPr>
          <a:xfrm>
            <a:off x="7608888" y="5815013"/>
            <a:ext cx="1474787" cy="176212"/>
          </a:xfrm>
          <a:custGeom>
            <a:rect l="l" t="t" r="r" b="b"/>
            <a:pathLst>
              <a:path w="929" h="334">
                <a:moveTo>
                  <a:pt x="150" y="229"/>
                </a:moveTo>
                <a:lnTo>
                  <a:pt x="153" y="229"/>
                </a:lnTo>
                <a:lnTo>
                  <a:pt x="161" y="229"/>
                </a:lnTo>
                <a:lnTo>
                  <a:pt x="169" y="229"/>
                </a:lnTo>
                <a:lnTo>
                  <a:pt x="176" y="227"/>
                </a:lnTo>
                <a:lnTo>
                  <a:pt x="184" y="226"/>
                </a:lnTo>
                <a:lnTo>
                  <a:pt x="193" y="225"/>
                </a:lnTo>
                <a:lnTo>
                  <a:pt x="214" y="221"/>
                </a:lnTo>
                <a:lnTo>
                  <a:pt x="235" y="211"/>
                </a:lnTo>
                <a:lnTo>
                  <a:pt x="246" y="205"/>
                </a:lnTo>
                <a:lnTo>
                  <a:pt x="252" y="203"/>
                </a:lnTo>
                <a:lnTo>
                  <a:pt x="256" y="199"/>
                </a:lnTo>
                <a:lnTo>
                  <a:pt x="261" y="194"/>
                </a:lnTo>
                <a:lnTo>
                  <a:pt x="267" y="190"/>
                </a:lnTo>
                <a:lnTo>
                  <a:pt x="273" y="186"/>
                </a:lnTo>
                <a:lnTo>
                  <a:pt x="277" y="181"/>
                </a:lnTo>
                <a:lnTo>
                  <a:pt x="280" y="175"/>
                </a:lnTo>
                <a:lnTo>
                  <a:pt x="286" y="171"/>
                </a:lnTo>
                <a:lnTo>
                  <a:pt x="290" y="165"/>
                </a:lnTo>
                <a:lnTo>
                  <a:pt x="294" y="160"/>
                </a:lnTo>
                <a:lnTo>
                  <a:pt x="297" y="154"/>
                </a:lnTo>
                <a:lnTo>
                  <a:pt x="303" y="150"/>
                </a:lnTo>
                <a:lnTo>
                  <a:pt x="305" y="145"/>
                </a:lnTo>
                <a:lnTo>
                  <a:pt x="309" y="141"/>
                </a:lnTo>
                <a:lnTo>
                  <a:pt x="313" y="137"/>
                </a:lnTo>
                <a:lnTo>
                  <a:pt x="316" y="131"/>
                </a:lnTo>
                <a:lnTo>
                  <a:pt x="322" y="123"/>
                </a:lnTo>
                <a:lnTo>
                  <a:pt x="326" y="119"/>
                </a:lnTo>
                <a:lnTo>
                  <a:pt x="330" y="114"/>
                </a:lnTo>
                <a:lnTo>
                  <a:pt x="335" y="106"/>
                </a:lnTo>
                <a:lnTo>
                  <a:pt x="343" y="98"/>
                </a:lnTo>
                <a:lnTo>
                  <a:pt x="349" y="91"/>
                </a:lnTo>
                <a:lnTo>
                  <a:pt x="356" y="84"/>
                </a:lnTo>
                <a:lnTo>
                  <a:pt x="364" y="79"/>
                </a:lnTo>
                <a:lnTo>
                  <a:pt x="381" y="69"/>
                </a:lnTo>
                <a:lnTo>
                  <a:pt x="400" y="61"/>
                </a:lnTo>
                <a:lnTo>
                  <a:pt x="411" y="58"/>
                </a:lnTo>
                <a:lnTo>
                  <a:pt x="421" y="57"/>
                </a:lnTo>
                <a:lnTo>
                  <a:pt x="426" y="55"/>
                </a:lnTo>
                <a:lnTo>
                  <a:pt x="432" y="54"/>
                </a:lnTo>
                <a:lnTo>
                  <a:pt x="442" y="52"/>
                </a:lnTo>
                <a:lnTo>
                  <a:pt x="451" y="52"/>
                </a:lnTo>
                <a:lnTo>
                  <a:pt x="459" y="51"/>
                </a:lnTo>
                <a:lnTo>
                  <a:pt x="468" y="51"/>
                </a:lnTo>
                <a:lnTo>
                  <a:pt x="476" y="51"/>
                </a:lnTo>
                <a:lnTo>
                  <a:pt x="483" y="51"/>
                </a:lnTo>
                <a:lnTo>
                  <a:pt x="489" y="51"/>
                </a:lnTo>
                <a:lnTo>
                  <a:pt x="499" y="51"/>
                </a:lnTo>
                <a:lnTo>
                  <a:pt x="508" y="52"/>
                </a:lnTo>
                <a:lnTo>
                  <a:pt x="504" y="54"/>
                </a:lnTo>
                <a:lnTo>
                  <a:pt x="499" y="59"/>
                </a:lnTo>
                <a:lnTo>
                  <a:pt x="493" y="62"/>
                </a:lnTo>
                <a:lnTo>
                  <a:pt x="487" y="66"/>
                </a:lnTo>
                <a:lnTo>
                  <a:pt x="481" y="70"/>
                </a:lnTo>
                <a:lnTo>
                  <a:pt x="476" y="75"/>
                </a:lnTo>
                <a:lnTo>
                  <a:pt x="472" y="79"/>
                </a:lnTo>
                <a:lnTo>
                  <a:pt x="466" y="84"/>
                </a:lnTo>
                <a:lnTo>
                  <a:pt x="461" y="90"/>
                </a:lnTo>
                <a:lnTo>
                  <a:pt x="457" y="95"/>
                </a:lnTo>
                <a:lnTo>
                  <a:pt x="453" y="99"/>
                </a:lnTo>
                <a:lnTo>
                  <a:pt x="451" y="105"/>
                </a:lnTo>
                <a:lnTo>
                  <a:pt x="449" y="113"/>
                </a:lnTo>
                <a:lnTo>
                  <a:pt x="453" y="121"/>
                </a:lnTo>
                <a:lnTo>
                  <a:pt x="463" y="125"/>
                </a:lnTo>
                <a:lnTo>
                  <a:pt x="472" y="127"/>
                </a:lnTo>
                <a:lnTo>
                  <a:pt x="485" y="125"/>
                </a:lnTo>
                <a:lnTo>
                  <a:pt x="499" y="123"/>
                </a:lnTo>
                <a:lnTo>
                  <a:pt x="512" y="117"/>
                </a:lnTo>
                <a:lnTo>
                  <a:pt x="523" y="110"/>
                </a:lnTo>
                <a:lnTo>
                  <a:pt x="529" y="106"/>
                </a:lnTo>
                <a:lnTo>
                  <a:pt x="533" y="102"/>
                </a:lnTo>
                <a:lnTo>
                  <a:pt x="536" y="97"/>
                </a:lnTo>
                <a:lnTo>
                  <a:pt x="540" y="90"/>
                </a:lnTo>
                <a:lnTo>
                  <a:pt x="546" y="83"/>
                </a:lnTo>
                <a:lnTo>
                  <a:pt x="552" y="76"/>
                </a:lnTo>
                <a:lnTo>
                  <a:pt x="557" y="68"/>
                </a:lnTo>
                <a:lnTo>
                  <a:pt x="565" y="59"/>
                </a:lnTo>
                <a:lnTo>
                  <a:pt x="571" y="52"/>
                </a:lnTo>
                <a:lnTo>
                  <a:pt x="578" y="44"/>
                </a:lnTo>
                <a:lnTo>
                  <a:pt x="586" y="37"/>
                </a:lnTo>
                <a:lnTo>
                  <a:pt x="593" y="32"/>
                </a:lnTo>
                <a:lnTo>
                  <a:pt x="609" y="24"/>
                </a:lnTo>
                <a:lnTo>
                  <a:pt x="618" y="21"/>
                </a:lnTo>
                <a:lnTo>
                  <a:pt x="622" y="21"/>
                </a:lnTo>
                <a:lnTo>
                  <a:pt x="626" y="21"/>
                </a:lnTo>
                <a:lnTo>
                  <a:pt x="635" y="22"/>
                </a:lnTo>
                <a:lnTo>
                  <a:pt x="645" y="25"/>
                </a:lnTo>
                <a:lnTo>
                  <a:pt x="656" y="36"/>
                </a:lnTo>
                <a:lnTo>
                  <a:pt x="656" y="50"/>
                </a:lnTo>
                <a:lnTo>
                  <a:pt x="652" y="57"/>
                </a:lnTo>
                <a:lnTo>
                  <a:pt x="648" y="63"/>
                </a:lnTo>
                <a:lnTo>
                  <a:pt x="643" y="72"/>
                </a:lnTo>
                <a:lnTo>
                  <a:pt x="635" y="79"/>
                </a:lnTo>
                <a:lnTo>
                  <a:pt x="628" y="86"/>
                </a:lnTo>
                <a:lnTo>
                  <a:pt x="622" y="92"/>
                </a:lnTo>
                <a:lnTo>
                  <a:pt x="616" y="99"/>
                </a:lnTo>
                <a:lnTo>
                  <a:pt x="610" y="106"/>
                </a:lnTo>
                <a:lnTo>
                  <a:pt x="605" y="117"/>
                </a:lnTo>
                <a:lnTo>
                  <a:pt x="610" y="124"/>
                </a:lnTo>
                <a:lnTo>
                  <a:pt x="616" y="124"/>
                </a:lnTo>
                <a:lnTo>
                  <a:pt x="626" y="121"/>
                </a:lnTo>
                <a:lnTo>
                  <a:pt x="637" y="116"/>
                </a:lnTo>
                <a:lnTo>
                  <a:pt x="643" y="112"/>
                </a:lnTo>
                <a:lnTo>
                  <a:pt x="648" y="106"/>
                </a:lnTo>
                <a:lnTo>
                  <a:pt x="656" y="101"/>
                </a:lnTo>
                <a:lnTo>
                  <a:pt x="664" y="95"/>
                </a:lnTo>
                <a:lnTo>
                  <a:pt x="669" y="90"/>
                </a:lnTo>
                <a:lnTo>
                  <a:pt x="677" y="83"/>
                </a:lnTo>
                <a:lnTo>
                  <a:pt x="681" y="80"/>
                </a:lnTo>
                <a:lnTo>
                  <a:pt x="684" y="77"/>
                </a:lnTo>
                <a:lnTo>
                  <a:pt x="688" y="73"/>
                </a:lnTo>
                <a:lnTo>
                  <a:pt x="694" y="70"/>
                </a:lnTo>
                <a:lnTo>
                  <a:pt x="698" y="66"/>
                </a:lnTo>
                <a:lnTo>
                  <a:pt x="701" y="63"/>
                </a:lnTo>
                <a:lnTo>
                  <a:pt x="705" y="59"/>
                </a:lnTo>
                <a:lnTo>
                  <a:pt x="709" y="57"/>
                </a:lnTo>
                <a:lnTo>
                  <a:pt x="717" y="50"/>
                </a:lnTo>
                <a:lnTo>
                  <a:pt x="720" y="46"/>
                </a:lnTo>
                <a:lnTo>
                  <a:pt x="726" y="43"/>
                </a:lnTo>
                <a:lnTo>
                  <a:pt x="730" y="40"/>
                </a:lnTo>
                <a:lnTo>
                  <a:pt x="734" y="37"/>
                </a:lnTo>
                <a:lnTo>
                  <a:pt x="741" y="30"/>
                </a:lnTo>
                <a:lnTo>
                  <a:pt x="749" y="25"/>
                </a:lnTo>
                <a:lnTo>
                  <a:pt x="756" y="19"/>
                </a:lnTo>
                <a:lnTo>
                  <a:pt x="772" y="10"/>
                </a:lnTo>
                <a:lnTo>
                  <a:pt x="785" y="4"/>
                </a:lnTo>
                <a:lnTo>
                  <a:pt x="798" y="0"/>
                </a:lnTo>
                <a:lnTo>
                  <a:pt x="810" y="1"/>
                </a:lnTo>
                <a:lnTo>
                  <a:pt x="817" y="6"/>
                </a:lnTo>
                <a:lnTo>
                  <a:pt x="827" y="21"/>
                </a:lnTo>
                <a:lnTo>
                  <a:pt x="823" y="35"/>
                </a:lnTo>
                <a:lnTo>
                  <a:pt x="817" y="43"/>
                </a:lnTo>
                <a:lnTo>
                  <a:pt x="810" y="51"/>
                </a:lnTo>
                <a:lnTo>
                  <a:pt x="800" y="58"/>
                </a:lnTo>
                <a:lnTo>
                  <a:pt x="794" y="62"/>
                </a:lnTo>
                <a:lnTo>
                  <a:pt x="791" y="66"/>
                </a:lnTo>
                <a:lnTo>
                  <a:pt x="785" y="69"/>
                </a:lnTo>
                <a:lnTo>
                  <a:pt x="779" y="73"/>
                </a:lnTo>
                <a:lnTo>
                  <a:pt x="774" y="77"/>
                </a:lnTo>
                <a:lnTo>
                  <a:pt x="768" y="80"/>
                </a:lnTo>
                <a:lnTo>
                  <a:pt x="747" y="94"/>
                </a:lnTo>
                <a:lnTo>
                  <a:pt x="741" y="97"/>
                </a:lnTo>
                <a:lnTo>
                  <a:pt x="738" y="101"/>
                </a:lnTo>
                <a:lnTo>
                  <a:pt x="732" y="103"/>
                </a:lnTo>
                <a:lnTo>
                  <a:pt x="728" y="106"/>
                </a:lnTo>
                <a:lnTo>
                  <a:pt x="722" y="112"/>
                </a:lnTo>
                <a:lnTo>
                  <a:pt x="717" y="116"/>
                </a:lnTo>
                <a:lnTo>
                  <a:pt x="717" y="119"/>
                </a:lnTo>
                <a:lnTo>
                  <a:pt x="722" y="117"/>
                </a:lnTo>
                <a:lnTo>
                  <a:pt x="730" y="114"/>
                </a:lnTo>
                <a:lnTo>
                  <a:pt x="753" y="102"/>
                </a:lnTo>
                <a:lnTo>
                  <a:pt x="781" y="88"/>
                </a:lnTo>
                <a:lnTo>
                  <a:pt x="811" y="75"/>
                </a:lnTo>
                <a:lnTo>
                  <a:pt x="844" y="62"/>
                </a:lnTo>
                <a:lnTo>
                  <a:pt x="859" y="58"/>
                </a:lnTo>
                <a:lnTo>
                  <a:pt x="872" y="57"/>
                </a:lnTo>
                <a:lnTo>
                  <a:pt x="878" y="55"/>
                </a:lnTo>
                <a:lnTo>
                  <a:pt x="885" y="57"/>
                </a:lnTo>
                <a:lnTo>
                  <a:pt x="895" y="58"/>
                </a:lnTo>
                <a:lnTo>
                  <a:pt x="904" y="61"/>
                </a:lnTo>
                <a:lnTo>
                  <a:pt x="912" y="65"/>
                </a:lnTo>
                <a:lnTo>
                  <a:pt x="921" y="73"/>
                </a:lnTo>
                <a:lnTo>
                  <a:pt x="929" y="87"/>
                </a:lnTo>
                <a:lnTo>
                  <a:pt x="925" y="94"/>
                </a:lnTo>
                <a:lnTo>
                  <a:pt x="920" y="99"/>
                </a:lnTo>
                <a:lnTo>
                  <a:pt x="910" y="105"/>
                </a:lnTo>
                <a:lnTo>
                  <a:pt x="899" y="108"/>
                </a:lnTo>
                <a:lnTo>
                  <a:pt x="893" y="109"/>
                </a:lnTo>
                <a:lnTo>
                  <a:pt x="887" y="109"/>
                </a:lnTo>
                <a:lnTo>
                  <a:pt x="874" y="110"/>
                </a:lnTo>
                <a:lnTo>
                  <a:pt x="868" y="112"/>
                </a:lnTo>
                <a:lnTo>
                  <a:pt x="865" y="112"/>
                </a:lnTo>
                <a:lnTo>
                  <a:pt x="853" y="113"/>
                </a:lnTo>
                <a:lnTo>
                  <a:pt x="840" y="117"/>
                </a:lnTo>
                <a:lnTo>
                  <a:pt x="838" y="120"/>
                </a:lnTo>
                <a:lnTo>
                  <a:pt x="842" y="124"/>
                </a:lnTo>
                <a:lnTo>
                  <a:pt x="857" y="138"/>
                </a:lnTo>
                <a:lnTo>
                  <a:pt x="874" y="159"/>
                </a:lnTo>
                <a:lnTo>
                  <a:pt x="880" y="175"/>
                </a:lnTo>
                <a:lnTo>
                  <a:pt x="878" y="178"/>
                </a:lnTo>
                <a:lnTo>
                  <a:pt x="874" y="179"/>
                </a:lnTo>
                <a:lnTo>
                  <a:pt x="868" y="181"/>
                </a:lnTo>
                <a:lnTo>
                  <a:pt x="861" y="179"/>
                </a:lnTo>
                <a:lnTo>
                  <a:pt x="853" y="178"/>
                </a:lnTo>
                <a:lnTo>
                  <a:pt x="844" y="176"/>
                </a:lnTo>
                <a:lnTo>
                  <a:pt x="836" y="174"/>
                </a:lnTo>
                <a:lnTo>
                  <a:pt x="827" y="171"/>
                </a:lnTo>
                <a:lnTo>
                  <a:pt x="811" y="164"/>
                </a:lnTo>
                <a:lnTo>
                  <a:pt x="796" y="157"/>
                </a:lnTo>
                <a:lnTo>
                  <a:pt x="781" y="152"/>
                </a:lnTo>
                <a:lnTo>
                  <a:pt x="770" y="148"/>
                </a:lnTo>
                <a:lnTo>
                  <a:pt x="758" y="148"/>
                </a:lnTo>
                <a:lnTo>
                  <a:pt x="751" y="152"/>
                </a:lnTo>
                <a:lnTo>
                  <a:pt x="747" y="156"/>
                </a:lnTo>
                <a:lnTo>
                  <a:pt x="747" y="161"/>
                </a:lnTo>
                <a:lnTo>
                  <a:pt x="753" y="174"/>
                </a:lnTo>
                <a:lnTo>
                  <a:pt x="775" y="204"/>
                </a:lnTo>
                <a:lnTo>
                  <a:pt x="794" y="233"/>
                </a:lnTo>
                <a:lnTo>
                  <a:pt x="794" y="244"/>
                </a:lnTo>
                <a:lnTo>
                  <a:pt x="793" y="248"/>
                </a:lnTo>
                <a:lnTo>
                  <a:pt x="785" y="250"/>
                </a:lnTo>
                <a:lnTo>
                  <a:pt x="777" y="251"/>
                </a:lnTo>
                <a:lnTo>
                  <a:pt x="770" y="251"/>
                </a:lnTo>
                <a:lnTo>
                  <a:pt x="762" y="248"/>
                </a:lnTo>
                <a:lnTo>
                  <a:pt x="755" y="245"/>
                </a:lnTo>
                <a:lnTo>
                  <a:pt x="739" y="237"/>
                </a:lnTo>
                <a:lnTo>
                  <a:pt x="722" y="227"/>
                </a:lnTo>
                <a:lnTo>
                  <a:pt x="707" y="216"/>
                </a:lnTo>
                <a:lnTo>
                  <a:pt x="690" y="207"/>
                </a:lnTo>
                <a:lnTo>
                  <a:pt x="660" y="194"/>
                </a:lnTo>
                <a:lnTo>
                  <a:pt x="646" y="194"/>
                </a:lnTo>
                <a:lnTo>
                  <a:pt x="635" y="196"/>
                </a:lnTo>
                <a:lnTo>
                  <a:pt x="626" y="200"/>
                </a:lnTo>
                <a:lnTo>
                  <a:pt x="624" y="203"/>
                </a:lnTo>
                <a:lnTo>
                  <a:pt x="620" y="205"/>
                </a:lnTo>
                <a:lnTo>
                  <a:pt x="618" y="211"/>
                </a:lnTo>
                <a:lnTo>
                  <a:pt x="620" y="219"/>
                </a:lnTo>
                <a:lnTo>
                  <a:pt x="635" y="237"/>
                </a:lnTo>
                <a:lnTo>
                  <a:pt x="660" y="251"/>
                </a:lnTo>
                <a:lnTo>
                  <a:pt x="671" y="255"/>
                </a:lnTo>
                <a:lnTo>
                  <a:pt x="683" y="259"/>
                </a:lnTo>
                <a:lnTo>
                  <a:pt x="694" y="265"/>
                </a:lnTo>
                <a:lnTo>
                  <a:pt x="703" y="269"/>
                </a:lnTo>
                <a:lnTo>
                  <a:pt x="719" y="285"/>
                </a:lnTo>
                <a:lnTo>
                  <a:pt x="722" y="296"/>
                </a:lnTo>
                <a:lnTo>
                  <a:pt x="717" y="306"/>
                </a:lnTo>
                <a:lnTo>
                  <a:pt x="705" y="314"/>
                </a:lnTo>
                <a:lnTo>
                  <a:pt x="690" y="321"/>
                </a:lnTo>
                <a:lnTo>
                  <a:pt x="681" y="324"/>
                </a:lnTo>
                <a:lnTo>
                  <a:pt x="671" y="325"/>
                </a:lnTo>
                <a:lnTo>
                  <a:pt x="662" y="327"/>
                </a:lnTo>
                <a:lnTo>
                  <a:pt x="652" y="327"/>
                </a:lnTo>
                <a:lnTo>
                  <a:pt x="643" y="325"/>
                </a:lnTo>
                <a:lnTo>
                  <a:pt x="633" y="324"/>
                </a:lnTo>
                <a:lnTo>
                  <a:pt x="626" y="320"/>
                </a:lnTo>
                <a:lnTo>
                  <a:pt x="616" y="316"/>
                </a:lnTo>
                <a:lnTo>
                  <a:pt x="603" y="305"/>
                </a:lnTo>
                <a:lnTo>
                  <a:pt x="588" y="291"/>
                </a:lnTo>
                <a:lnTo>
                  <a:pt x="557" y="259"/>
                </a:lnTo>
                <a:lnTo>
                  <a:pt x="529" y="236"/>
                </a:lnTo>
                <a:lnTo>
                  <a:pt x="516" y="230"/>
                </a:lnTo>
                <a:lnTo>
                  <a:pt x="504" y="232"/>
                </a:lnTo>
                <a:lnTo>
                  <a:pt x="500" y="234"/>
                </a:lnTo>
                <a:lnTo>
                  <a:pt x="499" y="238"/>
                </a:lnTo>
                <a:lnTo>
                  <a:pt x="504" y="247"/>
                </a:lnTo>
                <a:lnTo>
                  <a:pt x="529" y="270"/>
                </a:lnTo>
                <a:lnTo>
                  <a:pt x="542" y="281"/>
                </a:lnTo>
                <a:lnTo>
                  <a:pt x="555" y="294"/>
                </a:lnTo>
                <a:lnTo>
                  <a:pt x="559" y="305"/>
                </a:lnTo>
                <a:lnTo>
                  <a:pt x="557" y="314"/>
                </a:lnTo>
                <a:lnTo>
                  <a:pt x="552" y="318"/>
                </a:lnTo>
                <a:lnTo>
                  <a:pt x="542" y="323"/>
                </a:lnTo>
                <a:lnTo>
                  <a:pt x="531" y="325"/>
                </a:lnTo>
                <a:lnTo>
                  <a:pt x="523" y="327"/>
                </a:lnTo>
                <a:lnTo>
                  <a:pt x="518" y="328"/>
                </a:lnTo>
                <a:lnTo>
                  <a:pt x="510" y="329"/>
                </a:lnTo>
                <a:lnTo>
                  <a:pt x="502" y="331"/>
                </a:lnTo>
                <a:lnTo>
                  <a:pt x="493" y="331"/>
                </a:lnTo>
                <a:lnTo>
                  <a:pt x="483" y="332"/>
                </a:lnTo>
                <a:lnTo>
                  <a:pt x="476" y="334"/>
                </a:lnTo>
                <a:lnTo>
                  <a:pt x="466" y="334"/>
                </a:lnTo>
                <a:lnTo>
                  <a:pt x="457" y="334"/>
                </a:lnTo>
                <a:lnTo>
                  <a:pt x="447" y="334"/>
                </a:lnTo>
                <a:lnTo>
                  <a:pt x="438" y="334"/>
                </a:lnTo>
                <a:lnTo>
                  <a:pt x="428" y="334"/>
                </a:lnTo>
                <a:lnTo>
                  <a:pt x="419" y="332"/>
                </a:lnTo>
                <a:lnTo>
                  <a:pt x="409" y="332"/>
                </a:lnTo>
                <a:lnTo>
                  <a:pt x="400" y="331"/>
                </a:lnTo>
                <a:lnTo>
                  <a:pt x="392" y="329"/>
                </a:lnTo>
                <a:lnTo>
                  <a:pt x="383" y="328"/>
                </a:lnTo>
                <a:lnTo>
                  <a:pt x="375" y="327"/>
                </a:lnTo>
                <a:lnTo>
                  <a:pt x="366" y="324"/>
                </a:lnTo>
                <a:lnTo>
                  <a:pt x="360" y="323"/>
                </a:lnTo>
                <a:lnTo>
                  <a:pt x="345" y="317"/>
                </a:lnTo>
                <a:lnTo>
                  <a:pt x="334" y="312"/>
                </a:lnTo>
                <a:lnTo>
                  <a:pt x="324" y="303"/>
                </a:lnTo>
                <a:lnTo>
                  <a:pt x="307" y="291"/>
                </a:lnTo>
                <a:lnTo>
                  <a:pt x="288" y="280"/>
                </a:lnTo>
                <a:lnTo>
                  <a:pt x="267" y="274"/>
                </a:lnTo>
                <a:lnTo>
                  <a:pt x="258" y="272"/>
                </a:lnTo>
                <a:lnTo>
                  <a:pt x="248" y="270"/>
                </a:lnTo>
                <a:lnTo>
                  <a:pt x="241" y="269"/>
                </a:lnTo>
                <a:lnTo>
                  <a:pt x="231" y="269"/>
                </a:lnTo>
                <a:lnTo>
                  <a:pt x="218" y="267"/>
                </a:lnTo>
                <a:lnTo>
                  <a:pt x="208" y="267"/>
                </a:lnTo>
                <a:lnTo>
                  <a:pt x="205" y="269"/>
                </a:lnTo>
                <a:lnTo>
                  <a:pt x="334" y="240"/>
                </a:lnTo>
                <a:lnTo>
                  <a:pt x="508" y="303"/>
                </a:lnTo>
                <a:lnTo>
                  <a:pt x="375" y="229"/>
                </a:lnTo>
                <a:lnTo>
                  <a:pt x="531" y="197"/>
                </a:lnTo>
                <a:lnTo>
                  <a:pt x="656" y="296"/>
                </a:lnTo>
                <a:lnTo>
                  <a:pt x="561" y="188"/>
                </a:lnTo>
                <a:lnTo>
                  <a:pt x="662" y="164"/>
                </a:lnTo>
                <a:lnTo>
                  <a:pt x="762" y="227"/>
                </a:lnTo>
                <a:lnTo>
                  <a:pt x="690" y="157"/>
                </a:lnTo>
                <a:lnTo>
                  <a:pt x="772" y="132"/>
                </a:lnTo>
                <a:lnTo>
                  <a:pt x="844" y="156"/>
                </a:lnTo>
                <a:lnTo>
                  <a:pt x="789" y="121"/>
                </a:lnTo>
                <a:lnTo>
                  <a:pt x="889" y="77"/>
                </a:lnTo>
                <a:lnTo>
                  <a:pt x="753" y="123"/>
                </a:lnTo>
                <a:lnTo>
                  <a:pt x="646" y="152"/>
                </a:lnTo>
                <a:lnTo>
                  <a:pt x="794" y="32"/>
                </a:lnTo>
                <a:lnTo>
                  <a:pt x="605" y="159"/>
                </a:lnTo>
                <a:lnTo>
                  <a:pt x="521" y="175"/>
                </a:lnTo>
                <a:lnTo>
                  <a:pt x="624" y="50"/>
                </a:lnTo>
                <a:lnTo>
                  <a:pt x="481" y="181"/>
                </a:lnTo>
                <a:lnTo>
                  <a:pt x="358" y="208"/>
                </a:lnTo>
                <a:lnTo>
                  <a:pt x="413" y="91"/>
                </a:lnTo>
                <a:lnTo>
                  <a:pt x="322" y="216"/>
                </a:lnTo>
                <a:lnTo>
                  <a:pt x="307" y="222"/>
                </a:lnTo>
                <a:lnTo>
                  <a:pt x="290" y="226"/>
                </a:lnTo>
                <a:lnTo>
                  <a:pt x="269" y="233"/>
                </a:lnTo>
                <a:lnTo>
                  <a:pt x="246" y="238"/>
                </a:lnTo>
                <a:lnTo>
                  <a:pt x="224" y="245"/>
                </a:lnTo>
                <a:lnTo>
                  <a:pt x="218" y="247"/>
                </a:lnTo>
                <a:lnTo>
                  <a:pt x="212" y="248"/>
                </a:lnTo>
                <a:lnTo>
                  <a:pt x="206" y="250"/>
                </a:lnTo>
                <a:lnTo>
                  <a:pt x="201" y="250"/>
                </a:lnTo>
                <a:lnTo>
                  <a:pt x="195" y="251"/>
                </a:lnTo>
                <a:lnTo>
                  <a:pt x="191" y="252"/>
                </a:lnTo>
                <a:lnTo>
                  <a:pt x="182" y="254"/>
                </a:lnTo>
                <a:lnTo>
                  <a:pt x="172" y="254"/>
                </a:lnTo>
                <a:lnTo>
                  <a:pt x="167" y="255"/>
                </a:lnTo>
                <a:lnTo>
                  <a:pt x="161" y="255"/>
                </a:lnTo>
                <a:lnTo>
                  <a:pt x="153" y="255"/>
                </a:lnTo>
                <a:lnTo>
                  <a:pt x="148" y="255"/>
                </a:lnTo>
                <a:lnTo>
                  <a:pt x="140" y="255"/>
                </a:lnTo>
                <a:lnTo>
                  <a:pt x="134" y="254"/>
                </a:lnTo>
                <a:lnTo>
                  <a:pt x="127" y="254"/>
                </a:lnTo>
                <a:lnTo>
                  <a:pt x="119" y="254"/>
                </a:lnTo>
                <a:lnTo>
                  <a:pt x="112" y="252"/>
                </a:lnTo>
                <a:lnTo>
                  <a:pt x="104" y="252"/>
                </a:lnTo>
                <a:lnTo>
                  <a:pt x="96" y="252"/>
                </a:lnTo>
                <a:lnTo>
                  <a:pt x="89" y="251"/>
                </a:lnTo>
                <a:lnTo>
                  <a:pt x="81" y="250"/>
                </a:lnTo>
                <a:lnTo>
                  <a:pt x="74" y="250"/>
                </a:lnTo>
                <a:lnTo>
                  <a:pt x="59" y="248"/>
                </a:lnTo>
                <a:lnTo>
                  <a:pt x="53" y="248"/>
                </a:lnTo>
                <a:lnTo>
                  <a:pt x="45" y="247"/>
                </a:lnTo>
                <a:lnTo>
                  <a:pt x="34" y="245"/>
                </a:lnTo>
                <a:lnTo>
                  <a:pt x="22" y="244"/>
                </a:lnTo>
                <a:lnTo>
                  <a:pt x="13" y="243"/>
                </a:lnTo>
                <a:lnTo>
                  <a:pt x="7" y="243"/>
                </a:lnTo>
                <a:lnTo>
                  <a:pt x="0" y="241"/>
                </a:lnTo>
                <a:lnTo>
                  <a:pt x="102" y="197"/>
                </a:lnTo>
                <a:lnTo>
                  <a:pt x="106" y="204"/>
                </a:lnTo>
                <a:lnTo>
                  <a:pt x="123" y="216"/>
                </a:lnTo>
                <a:lnTo>
                  <a:pt x="150" y="229"/>
                </a:lnTo>
                <a:lnTo>
                  <a:pt x="150" y="229"/>
                </a:lnTo>
                <a:close/>
              </a:path>
            </a:pathLst>
          </a:custGeom>
          <a:solidFill>
            <a:srgbClr val="B0C2B0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矩形 13313"/>
          <p:cNvSpPr/>
          <p:nvPr/>
        </p:nvSpPr>
        <p:spPr>
          <a:xfrm>
            <a:off x="203200" y="0"/>
            <a:ext cx="8940800" cy="65547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 algn="ctr"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清朝科举制度</a:t>
            </a:r>
          </a:p>
          <a:p>
            <a:pPr>
              <a:lnSpc>
                <a:spcPct val="130000"/>
              </a:lnSpc>
              <a:buClr>
                <a:schemeClr val="bg1"/>
              </a:buClr>
            </a:pPr>
            <a:r>
              <a:rPr lang="zh-CN" altLang="en-US" sz="32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 </a:t>
            </a:r>
            <a:endParaRPr lang="zh-CN" altLang="en-US" sz="2800" b="1">
              <a:solidFill>
                <a:srgbClr val="000066"/>
              </a:solidFill>
              <a:latin typeface="Times New Roman" pitchFamily="18" charset="0"/>
              <a:ea typeface="宋体" pitchFamily="2" charset="-122"/>
            </a:endParaRPr>
          </a:p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初级考试     </a:t>
            </a:r>
          </a:p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                     </a:t>
            </a:r>
          </a:p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                     </a:t>
            </a:r>
          </a:p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正式考试     </a:t>
            </a:r>
          </a:p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                     </a:t>
            </a:r>
          </a:p>
        </p:txBody>
      </p:sp>
      <p:sp>
        <p:nvSpPr>
          <p:cNvPr id="13315" name="左大括号 13314"/>
          <p:cNvSpPr/>
          <p:nvPr/>
        </p:nvSpPr>
        <p:spPr>
          <a:xfrm>
            <a:off x="1752600" y="1066800"/>
            <a:ext cx="152400" cy="2286000"/>
          </a:xfrm>
          <a:prstGeom prst="leftBrace">
            <a:avLst>
              <a:gd name="adj1" fmla="val 125000"/>
              <a:gd name="adj2" fmla="val 50000"/>
            </a:avLst>
          </a:prstGeom>
          <a:noFill/>
          <a:ln w="19050" cap="flat" cmpd="sng">
            <a:solidFill>
              <a:srgbClr val="000066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6" name="左大括号 13315"/>
          <p:cNvSpPr/>
          <p:nvPr/>
        </p:nvSpPr>
        <p:spPr>
          <a:xfrm>
            <a:off x="1828800" y="4191000"/>
            <a:ext cx="152400" cy="2286000"/>
          </a:xfrm>
          <a:prstGeom prst="leftBrace">
            <a:avLst>
              <a:gd name="adj1" fmla="val 125000"/>
              <a:gd name="adj2" fmla="val 50000"/>
            </a:avLst>
          </a:prstGeom>
          <a:noFill/>
          <a:ln w="19050" cap="flat" cmpd="sng">
            <a:solidFill>
              <a:srgbClr val="000066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7" name="直接连接符 13316"/>
          <p:cNvSpPr/>
          <p:nvPr/>
        </p:nvSpPr>
        <p:spPr>
          <a:xfrm flipH="1">
            <a:off x="2819400" y="1295400"/>
            <a:ext cx="0" cy="685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/>
        </p:txBody>
      </p:sp>
      <p:sp>
        <p:nvSpPr>
          <p:cNvPr id="13318" name="直接连接符 13317"/>
          <p:cNvSpPr/>
          <p:nvPr/>
        </p:nvSpPr>
        <p:spPr>
          <a:xfrm flipH="1">
            <a:off x="2819400" y="5562600"/>
            <a:ext cx="0" cy="685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/>
        </p:txBody>
      </p:sp>
      <p:sp>
        <p:nvSpPr>
          <p:cNvPr id="13319" name="直接连接符 13318"/>
          <p:cNvSpPr/>
          <p:nvPr/>
        </p:nvSpPr>
        <p:spPr>
          <a:xfrm flipH="1">
            <a:off x="2819400" y="4419600"/>
            <a:ext cx="0" cy="685800"/>
          </a:xfrm>
          <a:prstGeom prst="line">
            <a:avLst/>
          </a:prstGeom>
          <a:ln w="9525" cap="flat" cmpd="sng">
            <a:solidFill>
              <a:srgbClr val="000066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/>
        </p:txBody>
      </p:sp>
      <p:sp>
        <p:nvSpPr>
          <p:cNvPr id="13320" name="直接连接符 13319"/>
          <p:cNvSpPr/>
          <p:nvPr/>
        </p:nvSpPr>
        <p:spPr>
          <a:xfrm flipH="1">
            <a:off x="2819400" y="3352800"/>
            <a:ext cx="0" cy="685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/>
        </p:txBody>
      </p:sp>
      <p:sp>
        <p:nvSpPr>
          <p:cNvPr id="13321" name="直接连接符 13320"/>
          <p:cNvSpPr/>
          <p:nvPr/>
        </p:nvSpPr>
        <p:spPr>
          <a:xfrm flipH="1">
            <a:off x="2819400" y="2286000"/>
            <a:ext cx="0" cy="68580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/>
        </p:txBody>
      </p:sp>
      <p:sp>
        <p:nvSpPr>
          <p:cNvPr id="13322" name="文本框 13321"/>
          <p:cNvSpPr txBox="1"/>
          <p:nvPr/>
        </p:nvSpPr>
        <p:spPr>
          <a:xfrm>
            <a:off x="1981200" y="685800"/>
            <a:ext cx="2514600" cy="64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30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1.  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童试：儒生</a:t>
            </a:r>
            <a:endParaRPr lang="zh-CN" altLang="en-US" sz="3200" b="1">
              <a:solidFill>
                <a:srgbClr val="000066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3323" name="文本框 13322"/>
          <p:cNvSpPr txBox="1"/>
          <p:nvPr/>
        </p:nvSpPr>
        <p:spPr>
          <a:xfrm>
            <a:off x="1981200" y="1371600"/>
            <a:ext cx="5830888" cy="1160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2.  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岁试：秀才（县里每年一次）</a:t>
            </a:r>
            <a:endParaRPr lang="zh-CN" altLang="en-US" sz="3200" b="1">
              <a:solidFill>
                <a:srgbClr val="000066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3324" name="文本框 13323"/>
          <p:cNvSpPr txBox="1"/>
          <p:nvPr/>
        </p:nvSpPr>
        <p:spPr>
          <a:xfrm>
            <a:off x="1981200" y="2362200"/>
            <a:ext cx="6477000" cy="1160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3.  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科试：举人（资格）（三年一次）</a:t>
            </a:r>
            <a:endParaRPr lang="zh-CN" altLang="en-US" sz="3200" b="1">
              <a:solidFill>
                <a:srgbClr val="000066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3325" name="文本框 13324"/>
          <p:cNvSpPr txBox="1"/>
          <p:nvPr/>
        </p:nvSpPr>
        <p:spPr>
          <a:xfrm>
            <a:off x="1981200" y="3505200"/>
            <a:ext cx="8001000" cy="1160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1.  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乡试：举人（做官的资格） （三年一次）</a:t>
            </a:r>
            <a:endParaRPr lang="zh-CN" altLang="en-US" sz="3200" b="1">
              <a:solidFill>
                <a:srgbClr val="000066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3326" name="文本框 13325"/>
          <p:cNvSpPr txBox="1"/>
          <p:nvPr/>
        </p:nvSpPr>
        <p:spPr>
          <a:xfrm>
            <a:off x="1981200" y="5029200"/>
            <a:ext cx="60960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2.  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会试：贡士（次年二月）</a:t>
            </a:r>
          </a:p>
        </p:txBody>
      </p:sp>
      <p:sp>
        <p:nvSpPr>
          <p:cNvPr id="13327" name="文本框 13326"/>
          <p:cNvSpPr txBox="1"/>
          <p:nvPr/>
        </p:nvSpPr>
        <p:spPr>
          <a:xfrm>
            <a:off x="1981200" y="5638800"/>
            <a:ext cx="7631113" cy="11604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250000"/>
              </a:lnSpc>
              <a:buClr>
                <a:schemeClr val="bg1"/>
              </a:buClr>
            </a:pPr>
            <a:r>
              <a:rPr lang="en-US" altLang="zh-CN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3. </a:t>
            </a:r>
            <a:r>
              <a:rPr lang="zh-CN" altLang="en-US" sz="2800" b="1">
                <a:solidFill>
                  <a:srgbClr val="000066"/>
                </a:solidFill>
                <a:latin typeface="Times New Roman" pitchFamily="18" charset="0"/>
                <a:ea typeface="宋体" pitchFamily="2" charset="-122"/>
              </a:rPr>
              <a:t>殿试：进士（两月后）（直接做官，状元）</a:t>
            </a:r>
            <a:endParaRPr lang="zh-CN" altLang="en-US" sz="3200" b="1">
              <a:solidFill>
                <a:srgbClr val="000066"/>
              </a:solidFill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3328" name="文本框 13327"/>
          <p:cNvSpPr txBox="1"/>
          <p:nvPr/>
        </p:nvSpPr>
        <p:spPr>
          <a:xfrm>
            <a:off x="3505200" y="4003675"/>
            <a:ext cx="11430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2800" b="1">
                <a:solidFill>
                  <a:srgbClr val="FF0000"/>
                </a:solidFill>
                <a:latin typeface="Times New Roman" pitchFamily="18" charset="0"/>
                <a:ea typeface="宋体" pitchFamily="2" charset="-122"/>
              </a:rPr>
              <a:t>举人</a:t>
            </a:r>
            <a:endParaRPr lang="zh-CN" altLang="en-US" sz="2800" b="1">
              <a:solidFill>
                <a:srgbClr val="000066"/>
              </a:solidFill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13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2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3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7" dur="5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32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2" dur="500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2" grpId="0"/>
      <p:bldP spid="13323" grpId="1"/>
      <p:bldP spid="13324" grpId="2"/>
      <p:bldP spid="13325" grpId="3"/>
      <p:bldP spid="13326" grpId="4"/>
      <p:bldP spid="13327" grpId="5"/>
      <p:bldP spid="13328" grpId="6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4337"/>
          <p:cNvSpPr/>
          <p:nvPr>
            <p:ph type="title"/>
          </p:nvPr>
        </p:nvSpPr>
        <p:spPr>
          <a:xfrm>
            <a:off x="228600" y="228600"/>
            <a:ext cx="7696200" cy="762000"/>
          </a:xfrm>
          <a:solidFill>
            <a:srgbClr val="FFFF99"/>
          </a:solidFill>
          <a:ln>
            <a:solidFill>
              <a:srgbClr val="000000"/>
            </a:solidFill>
          </a:ln>
        </p:spPr>
        <p:txBody>
          <a:bodyPr wrap="square"/>
          <a:lstStyle/>
          <a:p>
            <a:r>
              <a:rPr lang="zh-CN" altLang="en-US" b="1" i="1">
                <a:solidFill>
                  <a:srgbClr val="9900FF"/>
                </a:solidFill>
                <a:ea typeface="方正舒体" pitchFamily="2" charset="-122"/>
              </a:rPr>
              <a:t>介绍与本课有关的小说内容</a:t>
            </a:r>
          </a:p>
        </p:txBody>
      </p:sp>
      <p:sp>
        <p:nvSpPr>
          <p:cNvPr id="14339" name="文本框 14338"/>
          <p:cNvSpPr txBox="1"/>
          <p:nvPr/>
        </p:nvSpPr>
        <p:spPr>
          <a:xfrm>
            <a:off x="152400" y="1295400"/>
            <a:ext cx="8915400" cy="52609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>
                <a:latin typeface="宋体" pitchFamily="2" charset="-122"/>
                <a:ea typeface="宋体" pitchFamily="2" charset="-122"/>
              </a:rPr>
              <a:t>    </a:t>
            </a:r>
            <a:r>
              <a:rPr lang="en-US" altLang="zh-CN" sz="2800" b="1">
                <a:latin typeface="宋体" pitchFamily="2" charset="-122"/>
                <a:ea typeface="宋体" pitchFamily="2" charset="-122"/>
              </a:rPr>
              <a:t>“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范进中举“这个片断选自</a:t>
            </a:r>
            <a:r>
              <a:rPr lang="en-US" altLang="zh-CN" sz="2800" b="1">
                <a:latin typeface="宋体" pitchFamily="2" charset="-122"/>
                <a:ea typeface="宋体" pitchFamily="2" charset="-122"/>
              </a:rPr>
              <a:t>《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儒林外史</a:t>
            </a:r>
            <a:r>
              <a:rPr lang="en-US" altLang="zh-CN" sz="2800" b="1">
                <a:latin typeface="宋体" pitchFamily="2" charset="-122"/>
                <a:ea typeface="宋体" pitchFamily="2" charset="-122"/>
              </a:rPr>
              <a:t>》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第三回“</a:t>
            </a:r>
            <a:r>
              <a:rPr lang="zh-CN" altLang="en-US" sz="2800" b="1">
                <a:solidFill>
                  <a:srgbClr val="FF3300"/>
                </a:solidFill>
                <a:latin typeface="宋体" pitchFamily="2" charset="-122"/>
                <a:ea typeface="宋体" pitchFamily="2" charset="-122"/>
              </a:rPr>
              <a:t>周学道校士拔真才，胡屠户行凶闹捷报”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。小说描写广东学道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周进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上任后在广州主考两场生员，然后主考南海、番禺两县的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童生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考试，其中就有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范进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。范进当时已是</a:t>
            </a:r>
            <a:r>
              <a:rPr lang="en-US" altLang="zh-CN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54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岁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了，从</a:t>
            </a:r>
            <a:r>
              <a:rPr lang="en-US" altLang="zh-CN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20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岁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到</a:t>
            </a:r>
            <a:r>
              <a:rPr lang="en-US" altLang="zh-CN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54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岁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，他整整考了</a:t>
            </a:r>
            <a:r>
              <a:rPr lang="en-US" altLang="zh-CN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35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年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。当花白着胡子的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范进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坐在考场里，引起了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周进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的怜悯，因为范进与自己的遭遇非常相似。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周进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最初考了许多年连秀才也没有考上，最后他做生意的一个朋友替他捐钱买了一个秀才资格，他才得以考上举人，最终考上进士。正因为如此，他才对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范进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格外关照，结果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范进在童试中考上第一名秀才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，紧接着</a:t>
            </a:r>
            <a:r>
              <a:rPr lang="zh-CN" altLang="en-US" sz="28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在乡试中考了第七名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。</a:t>
            </a:r>
          </a:p>
        </p:txBody>
      </p:sp>
    </p:spTree>
  </p:cSld>
  <p:clrMapOvr>
    <a:masterClrMapping/>
  </p:clrMapOvr>
  <p:transition spd="med">
    <p:cover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1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5361"/>
          <p:cNvSpPr/>
          <p:nvPr>
            <p:ph type="title"/>
          </p:nvPr>
        </p:nvSpPr>
        <p:spPr>
          <a:xfrm>
            <a:off x="228600" y="76200"/>
            <a:ext cx="4419600" cy="914400"/>
          </a:xfrm>
          <a:solidFill>
            <a:srgbClr val="FFFF99"/>
          </a:solidFill>
          <a:ln>
            <a:solidFill>
              <a:srgbClr val="000000"/>
            </a:solidFill>
          </a:ln>
        </p:spPr>
        <p:txBody>
          <a:bodyPr/>
          <a:lstStyle/>
          <a:p>
            <a:r>
              <a:rPr lang="zh-CN" altLang="en-US" sz="5400" b="1">
                <a:solidFill>
                  <a:srgbClr val="0000FF"/>
                </a:solidFill>
                <a:ea typeface="华文彩云" pitchFamily="2" charset="-122"/>
              </a:rPr>
              <a:t>注意读音</a:t>
            </a:r>
            <a:r>
              <a:rPr lang="zh-CN" altLang="en-US" sz="5400">
                <a:solidFill>
                  <a:srgbClr val="0000FF"/>
                </a:solidFill>
                <a:ea typeface="宋体" pitchFamily="2" charset="-122"/>
              </a:rPr>
              <a:t>：</a:t>
            </a:r>
            <a:r>
              <a:rPr lang="zh-CN" altLang="en-US">
                <a:solidFill>
                  <a:srgbClr val="FF0066"/>
                </a:solidFill>
                <a:ea typeface="宋体" pitchFamily="2" charset="-122"/>
              </a:rPr>
              <a:t> </a:t>
            </a:r>
          </a:p>
        </p:txBody>
      </p:sp>
      <p:sp>
        <p:nvSpPr>
          <p:cNvPr id="15363" name="文本框 15362"/>
          <p:cNvSpPr txBox="1"/>
          <p:nvPr/>
        </p:nvSpPr>
        <p:spPr>
          <a:xfrm>
            <a:off x="152400" y="1219200"/>
            <a:ext cx="1752600" cy="50085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、作  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揖</a:t>
            </a:r>
            <a:endParaRPr lang="zh-CN" altLang="en-US" sz="2800" b="1">
              <a:latin typeface="Times New Roman" pitchFamily="18" charset="0"/>
              <a:ea typeface="宋体" pitchFamily="2" charset="-122"/>
            </a:endParaRP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2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、带  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挈</a:t>
            </a:r>
            <a:endParaRPr lang="zh-CN" altLang="en-US" sz="2800" b="1">
              <a:latin typeface="Times New Roman" pitchFamily="18" charset="0"/>
              <a:ea typeface="宋体" pitchFamily="2" charset="-122"/>
            </a:endParaRP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3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行  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事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4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长  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亲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5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腆  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着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6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、星  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宿</a:t>
            </a:r>
            <a:endParaRPr lang="zh-CN" altLang="en-US" sz="2800" b="1">
              <a:latin typeface="Times New Roman" pitchFamily="18" charset="0"/>
              <a:ea typeface="宋体" pitchFamily="2" charset="-122"/>
            </a:endParaRP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7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兀  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自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8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轩  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敞</a:t>
            </a:r>
          </a:p>
        </p:txBody>
      </p:sp>
      <p:sp>
        <p:nvSpPr>
          <p:cNvPr id="15364" name="文本框 15363"/>
          <p:cNvSpPr txBox="1"/>
          <p:nvPr/>
        </p:nvSpPr>
        <p:spPr>
          <a:xfrm>
            <a:off x="1600200" y="1219200"/>
            <a:ext cx="1295400" cy="50085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 yī)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(qiè)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(háng)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(zhǎng)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(tiǎn)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(xiù 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(wù 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(xuān)</a:t>
            </a:r>
          </a:p>
        </p:txBody>
      </p:sp>
      <p:sp>
        <p:nvSpPr>
          <p:cNvPr id="15365" name="文本框 15364"/>
          <p:cNvSpPr txBox="1"/>
          <p:nvPr/>
        </p:nvSpPr>
        <p:spPr>
          <a:xfrm>
            <a:off x="4800600" y="2209800"/>
            <a:ext cx="25908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5366" name="文本框 15365"/>
          <p:cNvSpPr txBox="1"/>
          <p:nvPr/>
        </p:nvSpPr>
        <p:spPr>
          <a:xfrm>
            <a:off x="7239000" y="2133600"/>
            <a:ext cx="1600200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15367" name="文本框 15366"/>
          <p:cNvSpPr txBox="1"/>
          <p:nvPr/>
        </p:nvSpPr>
        <p:spPr>
          <a:xfrm>
            <a:off x="3908425" y="1782763"/>
            <a:ext cx="458788" cy="92075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68" name="矩形 15367"/>
          <p:cNvSpPr/>
          <p:nvPr/>
        </p:nvSpPr>
        <p:spPr>
          <a:xfrm>
            <a:off x="3124200" y="1219200"/>
            <a:ext cx="1828800" cy="50085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9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 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 相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  公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10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、报 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 帖</a:t>
            </a:r>
            <a:endParaRPr lang="zh-CN" altLang="en-US" sz="2800" b="1">
              <a:latin typeface="Times New Roman" pitchFamily="18" charset="0"/>
              <a:ea typeface="宋体" pitchFamily="2" charset="-122"/>
            </a:endParaRP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11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、避  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讳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  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12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赊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  欠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13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绾 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 发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14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、桑  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梓</a:t>
            </a:r>
            <a:endParaRPr lang="zh-CN" altLang="en-US" sz="2800" b="1">
              <a:latin typeface="Times New Roman" pitchFamily="18" charset="0"/>
              <a:ea typeface="宋体" pitchFamily="2" charset="-122"/>
            </a:endParaRP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15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侥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  幸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Times New Roman" pitchFamily="18" charset="0"/>
                <a:ea typeface="宋体" pitchFamily="2" charset="-122"/>
              </a:rPr>
              <a:t>16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2800" b="1" i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攥</a:t>
            </a:r>
            <a:r>
              <a:rPr lang="zh-CN" altLang="en-US" sz="2800" b="1">
                <a:latin typeface="Times New Roman" pitchFamily="18" charset="0"/>
                <a:ea typeface="宋体" pitchFamily="2" charset="-122"/>
              </a:rPr>
              <a:t>  紧</a:t>
            </a:r>
          </a:p>
        </p:txBody>
      </p:sp>
      <p:sp>
        <p:nvSpPr>
          <p:cNvPr id="15369" name="文本框 15368"/>
          <p:cNvSpPr txBox="1"/>
          <p:nvPr/>
        </p:nvSpPr>
        <p:spPr>
          <a:xfrm>
            <a:off x="6118225" y="1782763"/>
            <a:ext cx="458788" cy="92075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70" name="矩形 15369"/>
          <p:cNvSpPr/>
          <p:nvPr/>
        </p:nvSpPr>
        <p:spPr>
          <a:xfrm>
            <a:off x="4648200" y="1219200"/>
            <a:ext cx="1828800" cy="500856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2800" b="1" err="1"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xiàng)</a:t>
            </a:r>
          </a:p>
          <a:p>
            <a:pPr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 ( tiě )</a:t>
            </a:r>
          </a:p>
          <a:p>
            <a:pPr>
              <a:lnSpc>
                <a:spcPct val="130000"/>
              </a:lnSpc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 ( huì )</a:t>
            </a:r>
            <a:br>
              <a:rPr lang="en-US" altLang="zh-CN" sz="2800" b="1" err="1">
                <a:latin typeface="宋体" pitchFamily="2" charset="-122"/>
                <a:ea typeface="宋体" pitchFamily="2" charset="-122"/>
              </a:rPr>
            </a:b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 ( shē 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 ( wǎn 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>
                <a:latin typeface="宋体" pitchFamily="2" charset="-122"/>
                <a:ea typeface="宋体" pitchFamily="2" charset="-122"/>
              </a:rPr>
              <a:t> ( zǐ 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 (jiǎo)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 ( zuàn )</a:t>
            </a:r>
          </a:p>
        </p:txBody>
      </p:sp>
      <p:sp>
        <p:nvSpPr>
          <p:cNvPr id="15371" name="文本框 15370"/>
          <p:cNvSpPr txBox="1"/>
          <p:nvPr/>
        </p:nvSpPr>
        <p:spPr>
          <a:xfrm>
            <a:off x="6804025" y="1782763"/>
            <a:ext cx="458788" cy="92075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sz="18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5372" name="矩形 15371"/>
          <p:cNvSpPr>
            <a:spLocks noRot="1"/>
          </p:cNvSpPr>
          <p:nvPr/>
        </p:nvSpPr>
        <p:spPr>
          <a:xfrm>
            <a:off x="6248400" y="1295400"/>
            <a:ext cx="3276600" cy="47244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b="0" i="0" u="none" kern="1200" baseline="0">
                <a:solidFill>
                  <a:schemeClr val="tx1"/>
                </a:solidFill>
                <a:latin typeface="Calibri" pitchFamily="34" charset="0"/>
                <a:ea typeface="Arial" pitchFamily="34" charset="0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Calibri" pitchFamily="34" charset="0"/>
                <a:ea typeface="Arial" pitchFamily="34" charset="0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Calibri" pitchFamily="34" charset="0"/>
                <a:ea typeface="Arial" pitchFamily="34" charset="0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Calibri" pitchFamily="34" charset="0"/>
                <a:ea typeface="Arial" pitchFamily="34" charset="0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 lvl="0">
              <a:lnSpc>
                <a:spcPct val="80000"/>
              </a:lnSpc>
              <a:buNone/>
            </a:pPr>
            <a:r>
              <a:rPr lang="en-US" altLang="zh-CN" sz="2800">
                <a:ea typeface="宋体" pitchFamily="2" charset="-122"/>
              </a:rPr>
              <a:t> </a:t>
            </a:r>
            <a:r>
              <a:rPr lang="en-US" altLang="zh-CN" sz="2800" b="1">
                <a:ea typeface="宋体" pitchFamily="2" charset="-122"/>
              </a:rPr>
              <a:t>17</a:t>
            </a:r>
            <a:r>
              <a:rPr lang="zh-CN" altLang="en-US" sz="2800" b="1">
                <a:solidFill>
                  <a:srgbClr val="FF3300"/>
                </a:solidFill>
                <a:ea typeface="宋体" pitchFamily="2" charset="-122"/>
              </a:rPr>
              <a:t>啐</a:t>
            </a:r>
            <a:r>
              <a:rPr lang="zh-CN" altLang="en-US" sz="2800" b="1">
                <a:ea typeface="宋体" pitchFamily="2" charset="-122"/>
              </a:rPr>
              <a:t>（</a:t>
            </a: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cuì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）</a:t>
            </a:r>
          </a:p>
          <a:p>
            <a:pPr lvl="0">
              <a:lnSpc>
                <a:spcPct val="80000"/>
              </a:lnSpc>
              <a:buNone/>
            </a:pPr>
            <a:endParaRPr lang="zh-CN" altLang="en-US" sz="2800" b="1">
              <a:latin typeface="宋体" pitchFamily="2" charset="-122"/>
              <a:ea typeface="宋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1">
                <a:ea typeface="宋体" pitchFamily="2" charset="-122"/>
              </a:rPr>
              <a:t>18</a:t>
            </a:r>
            <a:r>
              <a:rPr lang="zh-CN" altLang="en-US" sz="2800" b="1">
                <a:solidFill>
                  <a:srgbClr val="FF3300"/>
                </a:solidFill>
                <a:ea typeface="宋体" pitchFamily="2" charset="-122"/>
              </a:rPr>
              <a:t>斋</a:t>
            </a:r>
            <a:r>
              <a:rPr lang="zh-CN" altLang="en-US" sz="2800" b="1">
                <a:ea typeface="宋体" pitchFamily="2" charset="-122"/>
              </a:rPr>
              <a:t>公（</a:t>
            </a: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zhāi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）</a:t>
            </a:r>
          </a:p>
          <a:p>
            <a:pPr lvl="0">
              <a:lnSpc>
                <a:spcPct val="80000"/>
              </a:lnSpc>
              <a:buNone/>
            </a:pPr>
            <a:endParaRPr lang="zh-CN" altLang="en-US" sz="2800" b="1">
              <a:latin typeface="宋体" pitchFamily="2" charset="-122"/>
              <a:ea typeface="宋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1">
                <a:ea typeface="宋体" pitchFamily="2" charset="-122"/>
              </a:rPr>
              <a:t>19</a:t>
            </a:r>
            <a:r>
              <a:rPr lang="zh-CN" altLang="en-US" sz="2800" b="1">
                <a:ea typeface="宋体" pitchFamily="2" charset="-122"/>
              </a:rPr>
              <a:t>醉</a:t>
            </a:r>
            <a:r>
              <a:rPr lang="zh-CN" altLang="en-US" sz="2800" b="1">
                <a:solidFill>
                  <a:schemeClr val="tx2"/>
                </a:solidFill>
                <a:ea typeface="宋体" pitchFamily="2" charset="-122"/>
              </a:rPr>
              <a:t>醺醺</a:t>
            </a:r>
            <a:r>
              <a:rPr lang="zh-CN" altLang="en-US" sz="2800" b="1">
                <a:ea typeface="宋体" pitchFamily="2" charset="-122"/>
              </a:rPr>
              <a:t>（</a:t>
            </a: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xūn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）</a:t>
            </a:r>
          </a:p>
          <a:p>
            <a:pPr lvl="0">
              <a:lnSpc>
                <a:spcPct val="80000"/>
              </a:lnSpc>
              <a:buNone/>
            </a:pPr>
            <a:endParaRPr lang="zh-CN" altLang="en-US" sz="2800" b="1">
              <a:latin typeface="宋体" pitchFamily="2" charset="-122"/>
              <a:ea typeface="宋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1">
                <a:ea typeface="宋体" pitchFamily="2" charset="-122"/>
              </a:rPr>
              <a:t>20</a:t>
            </a:r>
            <a:r>
              <a:rPr lang="zh-CN" altLang="en-US" sz="2800" b="1">
                <a:solidFill>
                  <a:srgbClr val="FF3300"/>
                </a:solidFill>
                <a:ea typeface="宋体" pitchFamily="2" charset="-122"/>
              </a:rPr>
              <a:t>癞</a:t>
            </a:r>
            <a:r>
              <a:rPr lang="zh-CN" altLang="en-US" sz="2800" b="1">
                <a:ea typeface="宋体" pitchFamily="2" charset="-122"/>
              </a:rPr>
              <a:t>蛤蟆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（</a:t>
            </a: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lài 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）</a:t>
            </a:r>
          </a:p>
          <a:p>
            <a:pPr lvl="0">
              <a:lnSpc>
                <a:spcPct val="80000"/>
              </a:lnSpc>
              <a:buNone/>
            </a:pPr>
            <a:endParaRPr lang="zh-CN" altLang="en-US" sz="2800" b="1">
              <a:latin typeface="宋体" pitchFamily="2" charset="-122"/>
              <a:ea typeface="宋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1">
                <a:ea typeface="宋体" pitchFamily="2" charset="-122"/>
              </a:rPr>
              <a:t>21</a:t>
            </a:r>
            <a:r>
              <a:rPr lang="zh-CN" altLang="en-US" sz="2800" b="1">
                <a:solidFill>
                  <a:srgbClr val="FF3300"/>
                </a:solidFill>
                <a:ea typeface="宋体" pitchFamily="2" charset="-122"/>
              </a:rPr>
              <a:t>阎</a:t>
            </a:r>
            <a:r>
              <a:rPr lang="zh-CN" altLang="en-US" sz="2800" b="1">
                <a:ea typeface="宋体" pitchFamily="2" charset="-122"/>
              </a:rPr>
              <a:t>王（</a:t>
            </a: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yán 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）</a:t>
            </a:r>
          </a:p>
          <a:p>
            <a:pPr lvl="0">
              <a:lnSpc>
                <a:spcPct val="80000"/>
              </a:lnSpc>
              <a:buNone/>
            </a:pPr>
            <a:endParaRPr lang="zh-CN" altLang="en-US" sz="2800" b="1">
              <a:ea typeface="宋体" pitchFamily="2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en-US" altLang="zh-CN" sz="2800" b="1">
                <a:ea typeface="宋体" pitchFamily="2" charset="-122"/>
              </a:rPr>
              <a:t>22 </a:t>
            </a:r>
            <a:r>
              <a:rPr lang="zh-CN" altLang="en-US" sz="2800" b="1">
                <a:solidFill>
                  <a:srgbClr val="FF3300"/>
                </a:solidFill>
                <a:ea typeface="宋体" pitchFamily="2" charset="-122"/>
              </a:rPr>
              <a:t>嗑</a:t>
            </a:r>
            <a:r>
              <a:rPr lang="zh-CN" altLang="en-US" sz="2800" b="1">
                <a:ea typeface="宋体" pitchFamily="2" charset="-122"/>
              </a:rPr>
              <a:t>（</a:t>
            </a:r>
            <a:r>
              <a:rPr lang="en-US" altLang="zh-CN" sz="2800" b="1" err="1">
                <a:latin typeface="宋体" pitchFamily="2" charset="-122"/>
                <a:ea typeface="宋体" pitchFamily="2" charset="-122"/>
              </a:rPr>
              <a:t>hé</a:t>
            </a:r>
            <a:r>
              <a:rPr lang="zh-CN" altLang="en-US" sz="2800" b="1">
                <a:latin typeface="宋体" pitchFamily="2" charset="-122"/>
                <a:ea typeface="宋体" pitchFamily="2" charset="-122"/>
              </a:rPr>
              <a:t>）</a:t>
            </a:r>
            <a:r>
              <a:rPr lang="zh-CN" altLang="en-US" sz="2800" b="1">
                <a:ea typeface="宋体" pitchFamily="2" charset="-122"/>
              </a:rPr>
              <a:t> </a:t>
            </a:r>
            <a:endParaRPr lang="zh-CN" altLang="en-US" sz="2800">
              <a:solidFill>
                <a:srgbClr val="6600FF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med"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42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53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53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53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53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537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53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1"/>
      <p:bldP spid="15364" grpId="2"/>
      <p:bldP spid="15365" grpId="3"/>
      <p:bldP spid="15366" grpId="4"/>
      <p:bldP spid="15368" grpId="5"/>
      <p:bldP spid="15370" grpId="6"/>
      <p:bldP spid="15372" grpId="7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文本框 16385"/>
          <p:cNvSpPr txBox="1"/>
          <p:nvPr/>
        </p:nvSpPr>
        <p:spPr>
          <a:xfrm>
            <a:off x="323850" y="404813"/>
            <a:ext cx="8135938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 b="1">
                <a:latin typeface="Arial" pitchFamily="34" charset="0"/>
                <a:ea typeface="宋体" pitchFamily="2" charset="-122"/>
              </a:rPr>
              <a:t>词语解释</a:t>
            </a:r>
            <a:r>
              <a:rPr lang="en-US" altLang="zh-CN" sz="4400" b="1">
                <a:latin typeface="Arial" pitchFamily="34" charset="0"/>
                <a:ea typeface="宋体" pitchFamily="2" charset="-122"/>
              </a:rPr>
              <a:t>:</a:t>
            </a:r>
          </a:p>
        </p:txBody>
      </p:sp>
      <p:sp>
        <p:nvSpPr>
          <p:cNvPr id="16387" name="文本框 16386"/>
          <p:cNvSpPr txBox="1"/>
          <p:nvPr/>
        </p:nvSpPr>
        <p:spPr>
          <a:xfrm>
            <a:off x="755650" y="1484313"/>
            <a:ext cx="5327650" cy="4760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宋体" pitchFamily="2" charset="-122"/>
              </a:rPr>
              <a:t>作揖：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宋体" pitchFamily="2" charset="-122"/>
              </a:rPr>
              <a:t>倒运：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宋体" pitchFamily="2" charset="-122"/>
              </a:rPr>
              <a:t>狗血喷头：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宋体" pitchFamily="2" charset="-122"/>
              </a:rPr>
              <a:t>不省人事：</a:t>
            </a:r>
          </a:p>
          <a:p>
            <a:pPr>
              <a:spcBef>
                <a:spcPct val="50000"/>
              </a:spcBef>
            </a:pPr>
            <a:r>
              <a:rPr lang="zh-CN" altLang="en-US" sz="3600" b="1">
                <a:latin typeface="Arial" pitchFamily="34" charset="0"/>
                <a:ea typeface="宋体" pitchFamily="2" charset="-122"/>
              </a:rPr>
              <a:t>商酌：</a:t>
            </a:r>
          </a:p>
          <a:p>
            <a:pPr>
              <a:spcBef>
                <a:spcPct val="50000"/>
              </a:spcBef>
            </a:pPr>
            <a:endParaRPr lang="zh-CN" altLang="en-US" sz="3600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6388" name="文本框 16387"/>
          <p:cNvSpPr txBox="1"/>
          <p:nvPr/>
        </p:nvSpPr>
        <p:spPr>
          <a:xfrm>
            <a:off x="2268538" y="1484313"/>
            <a:ext cx="64801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  <a:latin typeface="Arial" pitchFamily="34" charset="0"/>
                <a:ea typeface="宋体" pitchFamily="2" charset="-122"/>
              </a:rPr>
              <a:t>拱手行礼。</a:t>
            </a:r>
          </a:p>
        </p:txBody>
      </p:sp>
      <p:sp>
        <p:nvSpPr>
          <p:cNvPr id="16389" name="文本框 16388"/>
          <p:cNvSpPr txBox="1"/>
          <p:nvPr/>
        </p:nvSpPr>
        <p:spPr>
          <a:xfrm>
            <a:off x="2339975" y="2276475"/>
            <a:ext cx="7164388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  <a:latin typeface="Arial" pitchFamily="34" charset="0"/>
                <a:ea typeface="宋体" pitchFamily="2" charset="-122"/>
              </a:rPr>
              <a:t>事情不顺利，倒霉。</a:t>
            </a:r>
          </a:p>
        </p:txBody>
      </p:sp>
      <p:sp>
        <p:nvSpPr>
          <p:cNvPr id="16390" name="文本框 16389"/>
          <p:cNvSpPr txBox="1"/>
          <p:nvPr/>
        </p:nvSpPr>
        <p:spPr>
          <a:xfrm>
            <a:off x="3132138" y="3068638"/>
            <a:ext cx="5761037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  <a:latin typeface="Arial" pitchFamily="34" charset="0"/>
                <a:ea typeface="宋体" pitchFamily="2" charset="-122"/>
              </a:rPr>
              <a:t>形容骂得很凶。</a:t>
            </a:r>
          </a:p>
        </p:txBody>
      </p:sp>
      <p:sp>
        <p:nvSpPr>
          <p:cNvPr id="16391" name="文本框 16390"/>
          <p:cNvSpPr txBox="1"/>
          <p:nvPr/>
        </p:nvSpPr>
        <p:spPr>
          <a:xfrm>
            <a:off x="2971800" y="3962400"/>
            <a:ext cx="583247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  <a:latin typeface="Arial" pitchFamily="34" charset="0"/>
                <a:ea typeface="宋体" pitchFamily="2" charset="-122"/>
              </a:rPr>
              <a:t>昏迷，失去了知觉</a:t>
            </a:r>
            <a:r>
              <a:rPr lang="zh-CN" altLang="en-US" sz="3600">
                <a:latin typeface="Arial" pitchFamily="34" charset="0"/>
                <a:ea typeface="宋体" pitchFamily="2" charset="-122"/>
              </a:rPr>
              <a:t>。</a:t>
            </a:r>
          </a:p>
        </p:txBody>
      </p:sp>
      <p:sp>
        <p:nvSpPr>
          <p:cNvPr id="16392" name="文本框 16391"/>
          <p:cNvSpPr txBox="1"/>
          <p:nvPr/>
        </p:nvSpPr>
        <p:spPr>
          <a:xfrm>
            <a:off x="2484438" y="4797425"/>
            <a:ext cx="3743325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000099"/>
                </a:solidFill>
                <a:latin typeface="Arial" pitchFamily="34" charset="0"/>
                <a:ea typeface="宋体" pitchFamily="2" charset="-122"/>
              </a:rPr>
              <a:t>商量斟酌。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1"/>
      <p:bldP spid="16390" grpId="2"/>
      <p:bldP spid="16391" grpId="3"/>
      <p:bldP spid="16392" grpId="4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4" name="矩形 30723"/>
          <p:cNvSpPr/>
          <p:nvPr/>
        </p:nvSpPr>
        <p:spPr>
          <a:xfrm>
            <a:off x="990600" y="1524000"/>
            <a:ext cx="6553200" cy="2438400"/>
          </a:xfrm>
          <a:prstGeom prst="rect">
            <a:avLst/>
          </a:prstGeom>
        </p:spPr>
        <p:txBody>
          <a:bodyPr wrap="none" fromWordArt="1">
            <a:prstTxWarp prst="textCurveUp">
              <a:avLst>
                <a:gd name="adj" fmla="val 403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pattFill prst="dashHorz">
                  <a:fgClr>
                    <a:srgbClr val="808080"/>
                  </a:fgClr>
                  <a:bgClr>
                    <a:srgbClr val="FFFF00"/>
                  </a:bgClr>
                </a:pattFill>
                <a:effectLst>
                  <a:outerShdw dist="45791" dir="2021404" algn="ctr" rotWithShape="0">
                    <a:srgbClr val="808080">
                      <a:alpha val="80000"/>
                    </a:srgbClr>
                  </a:outerShdw>
                </a:effectLst>
                <a:latin typeface="宋体" pitchFamily="2" charset="-122"/>
                <a:ea typeface="宋体" pitchFamily="2" charset="-122"/>
              </a:rPr>
              <a:t>梳理故事情节</a:t>
            </a:r>
            <a:endParaRPr lang="zh-CN" altLang="en-US" sz="3600">
              <a:ln w="12700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pattFill prst="dashHorz">
                <a:fgClr>
                  <a:srgbClr val="808080"/>
                </a:fgClr>
                <a:bgClr>
                  <a:srgbClr val="FFFF00"/>
                </a:bgClr>
              </a:pattFill>
              <a:effectLst>
                <a:outerShdw dist="45791" dir="2021404" algn="ctr" rotWithShape="0">
                  <a:srgbClr val="808080">
                    <a:alpha val="80000"/>
                  </a:srgbClr>
                </a:outerShdw>
              </a:effectLst>
              <a:latin typeface="宋体" pitchFamily="2" charset="-122"/>
              <a:ea typeface="宋体" pitchFamily="2" charset="-122"/>
            </a:endParaRPr>
          </a:p>
        </p:txBody>
      </p:sp>
    </p:spTree>
  </p:cSld>
  <p:clrMapOvr>
    <a:masterClrMapping/>
  </p:clrMapOvr>
  <p:transition>
    <p:zoom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文本占位符 17409"/>
          <p:cNvSpPr txBox="1"/>
          <p:nvPr>
            <p:ph type="body" idx="4294967295"/>
          </p:nvPr>
        </p:nvSpPr>
        <p:spPr>
          <a:xfrm>
            <a:off x="457200" y="1600200"/>
            <a:ext cx="8229600" cy="4526280"/>
          </a:xfrm>
          <a:noFill/>
          <a:ln>
            <a:noFill/>
          </a:ln>
        </p:spPr>
        <p:txBody>
          <a:bodyPr/>
          <a:lstStyle/>
          <a:p>
            <a:pPr>
              <a:buNone/>
            </a:pPr>
            <a:r>
              <a:rPr lang="en-US" altLang="zh-CN">
                <a:ea typeface="宋体" pitchFamily="2" charset="-122"/>
              </a:rPr>
              <a:t>.</a:t>
            </a:r>
          </a:p>
        </p:txBody>
      </p:sp>
      <p:sp>
        <p:nvSpPr>
          <p:cNvPr id="17411" name="矩形 17410" descr="白色大理石"/>
          <p:cNvSpPr>
            <a:spLocks noTextEdit="1"/>
          </p:cNvSpPr>
          <p:nvPr/>
        </p:nvSpPr>
        <p:spPr>
          <a:xfrm>
            <a:off x="2971800" y="762000"/>
            <a:ext cx="3265488" cy="863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  <a:scene3d>
              <a:camera prst="legacyObliqueRight">
                <a:rot lat="0" lon="0" rev="0"/>
              </a:camera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None/>
              <a:defRPr sz="2200" b="1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 lvl="0" algn="ctr"/>
            <a:r>
              <a:rPr sz="3600">
                <a:blipFill rotWithShape="0">
                  <a:blip r:embed="rId2"/>
                  <a:stretch>
                    <a:fillRect/>
                  </a:stretch>
                </a:blipFill>
                <a:latin typeface="宋体" pitchFamily="2" charset="-122"/>
                <a:ea typeface="宋体" pitchFamily="2" charset="-122"/>
              </a:rPr>
              <a:t>自主探究</a:t>
            </a:r>
            <a:endParaRPr sz="3600">
              <a:blipFill rotWithShape="0">
                <a:blip r:embed="rId2"/>
                <a:stretch>
                  <a:fillRect/>
                </a:stretch>
              </a:blip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7412" name="文本框 17411"/>
          <p:cNvSpPr txBox="1"/>
          <p:nvPr/>
        </p:nvSpPr>
        <p:spPr>
          <a:xfrm>
            <a:off x="762000" y="2286000"/>
            <a:ext cx="8077200" cy="1768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25000"/>
              </a:lnSpc>
              <a:buFont typeface="Arial" pitchFamily="34" charset="0"/>
              <a:buNone/>
            </a:pPr>
            <a:r>
              <a:rPr lang="en-US" altLang="zh-CN" sz="3600" b="1">
                <a:latin typeface="Arial" pitchFamily="34" charset="0"/>
                <a:ea typeface="宋体" pitchFamily="2" charset="-122"/>
              </a:rPr>
              <a:t>    </a:t>
            </a:r>
            <a:r>
              <a:rPr lang="zh-CN" altLang="en-US" sz="4400" b="1">
                <a:latin typeface="Arial" pitchFamily="34" charset="0"/>
                <a:ea typeface="宋体" pitchFamily="2" charset="-122"/>
              </a:rPr>
              <a:t>快速浏览全文，然后试着根据图片概述本课的故事情节。</a:t>
            </a:r>
          </a:p>
        </p:txBody>
      </p:sp>
    </p:spTree>
  </p:cSld>
  <p:clrMapOvr>
    <a:masterClrMapping/>
  </p:clrMapOvr>
  <p:transition>
    <p:zoom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1" name="标题 22530"/>
          <p:cNvSpPr/>
          <p:nvPr>
            <p:ph type="title"/>
          </p:nvPr>
        </p:nvSpPr>
        <p:spPr>
          <a:xfrm>
            <a:off x="381000" y="533400"/>
            <a:ext cx="4114800" cy="914400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r>
              <a:rPr lang="en-US" altLang="zh-CN" sz="5100" b="0">
                <a:solidFill>
                  <a:srgbClr val="FF3300"/>
                </a:solidFill>
                <a:ea typeface="华文行楷" pitchFamily="2" charset="-122"/>
              </a:rPr>
              <a:t>     </a:t>
            </a:r>
            <a:r>
              <a:rPr lang="zh-CN" altLang="en-US" sz="5100" b="0">
                <a:solidFill>
                  <a:srgbClr val="FF3300"/>
                </a:solidFill>
                <a:ea typeface="华文行楷" pitchFamily="2" charset="-122"/>
              </a:rPr>
              <a:t>问题：</a:t>
            </a:r>
          </a:p>
        </p:txBody>
      </p:sp>
      <p:sp>
        <p:nvSpPr>
          <p:cNvPr id="22532" name="文本框 22531"/>
          <p:cNvSpPr txBox="1"/>
          <p:nvPr/>
        </p:nvSpPr>
        <p:spPr>
          <a:xfrm>
            <a:off x="838200" y="3733800"/>
            <a:ext cx="35052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 sz="24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2533" name="文本框 22532"/>
          <p:cNvSpPr txBox="1"/>
          <p:nvPr/>
        </p:nvSpPr>
        <p:spPr>
          <a:xfrm>
            <a:off x="685800" y="2438400"/>
            <a:ext cx="7816850" cy="26066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  <a:buClr>
                <a:schemeClr val="bg1"/>
              </a:buClr>
            </a:pPr>
            <a:r>
              <a:rPr lang="en-US" altLang="zh-CN" sz="4400" b="1">
                <a:latin typeface="Times New Roman" pitchFamily="18" charset="0"/>
                <a:ea typeface="楷体_GB2312" pitchFamily="49" charset="-122"/>
              </a:rPr>
              <a:t>1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、作者就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楷体_GB2312" pitchFamily="49" charset="-122"/>
              </a:rPr>
              <a:t>中举前后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分别选择哪些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楷体_GB2312" pitchFamily="49" charset="-122"/>
              </a:rPr>
              <a:t>事情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来写？全文按什么 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楷体_GB2312" pitchFamily="49" charset="-122"/>
              </a:rPr>
              <a:t> 顺序</a:t>
            </a:r>
            <a:r>
              <a:rPr lang="zh-CN" altLang="en-US" sz="4400" b="1">
                <a:latin typeface="Times New Roman" pitchFamily="18" charset="0"/>
                <a:ea typeface="楷体_GB2312" pitchFamily="49" charset="-122"/>
              </a:rPr>
              <a:t>安排材料？</a:t>
            </a:r>
          </a:p>
        </p:txBody>
      </p:sp>
      <p:sp>
        <p:nvSpPr>
          <p:cNvPr id="22534" name="文本框 22533"/>
          <p:cNvSpPr txBox="1"/>
          <p:nvPr/>
        </p:nvSpPr>
        <p:spPr>
          <a:xfrm>
            <a:off x="1447800" y="4876800"/>
            <a:ext cx="533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endParaRPr sz="2400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>
    <p:comb dir="vert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框 23553"/>
          <p:cNvSpPr txBox="1"/>
          <p:nvPr/>
        </p:nvSpPr>
        <p:spPr>
          <a:xfrm>
            <a:off x="228600" y="1143000"/>
            <a:ext cx="8839200" cy="4953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50000"/>
              </a:spcBef>
              <a:buClr>
                <a:schemeClr val="bg1"/>
              </a:buClr>
            </a:pPr>
            <a:r>
              <a:rPr lang="en-US" altLang="zh-CN" sz="4400" b="1">
                <a:latin typeface="Times New Roman" pitchFamily="18" charset="0"/>
                <a:ea typeface="宋体" pitchFamily="2" charset="-122"/>
              </a:rPr>
              <a:t>1</a:t>
            </a: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、中举前写了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屠户贺喜</a:t>
            </a: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和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范进借钱</a:t>
            </a: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两件事；中举后写了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范进发疯</a:t>
            </a: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、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屠户治疯</a:t>
            </a: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和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乡绅来拜</a:t>
            </a: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三件事。</a:t>
            </a:r>
          </a:p>
          <a:p>
            <a:pPr>
              <a:lnSpc>
                <a:spcPct val="125000"/>
              </a:lnSpc>
              <a:spcBef>
                <a:spcPct val="50000"/>
              </a:spcBef>
              <a:buClr>
                <a:schemeClr val="bg1"/>
              </a:buClr>
            </a:pP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     全文以</a:t>
            </a:r>
            <a:r>
              <a:rPr lang="zh-CN" altLang="en-US" sz="4400" b="1">
                <a:solidFill>
                  <a:srgbClr val="FF0066"/>
                </a:solidFill>
                <a:latin typeface="Times New Roman" pitchFamily="18" charset="0"/>
                <a:ea typeface="宋体" pitchFamily="2" charset="-122"/>
              </a:rPr>
              <a:t>时间</a:t>
            </a:r>
            <a:r>
              <a:rPr lang="zh-CN" altLang="en-US" sz="4400" b="1">
                <a:latin typeface="Times New Roman" pitchFamily="18" charset="0"/>
                <a:ea typeface="宋体" pitchFamily="2" charset="-122"/>
              </a:rPr>
              <a:t>顺序来安排材料。</a:t>
            </a:r>
          </a:p>
          <a:p>
            <a:pPr>
              <a:lnSpc>
                <a:spcPct val="125000"/>
              </a:lnSpc>
              <a:spcBef>
                <a:spcPct val="50000"/>
              </a:spcBef>
              <a:buClr>
                <a:schemeClr val="bg1"/>
              </a:buClr>
            </a:pPr>
            <a:endParaRPr lang="zh-CN" altLang="en-US" sz="4400" b="1">
              <a:latin typeface="Times New Roman" pitchFamily="18" charset="0"/>
              <a:ea typeface="宋体" pitchFamily="2" charset="-122"/>
            </a:endParaRP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文本框 24577"/>
          <p:cNvSpPr txBox="1"/>
          <p:nvPr/>
        </p:nvSpPr>
        <p:spPr>
          <a:xfrm>
            <a:off x="0" y="423863"/>
            <a:ext cx="8763000" cy="5946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4800" b="1">
                <a:solidFill>
                  <a:srgbClr val="FF0066"/>
                </a:solidFill>
                <a:latin typeface="Times New Roman" pitchFamily="18" charset="0"/>
                <a:ea typeface="华文行楷" pitchFamily="2" charset="-122"/>
              </a:rPr>
              <a:t>提纲</a:t>
            </a:r>
            <a:r>
              <a:rPr lang="zh-CN" altLang="en-US" sz="4800" b="1">
                <a:latin typeface="Times New Roman" pitchFamily="18" charset="0"/>
                <a:ea typeface="华文行楷" pitchFamily="2" charset="-122"/>
              </a:rPr>
              <a:t>：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latin typeface="Times New Roman" pitchFamily="18" charset="0"/>
                <a:ea typeface="华文行楷" pitchFamily="2" charset="-122"/>
              </a:rPr>
              <a:t>                                               </a:t>
            </a: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行楷" pitchFamily="2" charset="-122"/>
              </a:rPr>
              <a:t>屠户贺喜       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行楷" pitchFamily="2" charset="-122"/>
              </a:rPr>
              <a:t>                           中举前        范进借钱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行楷" pitchFamily="2" charset="-122"/>
              </a:rPr>
              <a:t>   范进中举                                                        时间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行楷" pitchFamily="2" charset="-122"/>
              </a:rPr>
              <a:t>                                                范进发疯           顺序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行楷" pitchFamily="2" charset="-122"/>
              </a:rPr>
              <a:t>                            中举后        屠户治疯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r>
              <a:rPr lang="zh-CN" altLang="en-US" sz="3200" b="1">
                <a:solidFill>
                  <a:srgbClr val="0000FF"/>
                </a:solidFill>
                <a:latin typeface="Times New Roman" pitchFamily="18" charset="0"/>
                <a:ea typeface="华文行楷" pitchFamily="2" charset="-122"/>
              </a:rPr>
              <a:t>                                                乡绅来拜</a:t>
            </a:r>
          </a:p>
          <a:p>
            <a:pPr>
              <a:spcBef>
                <a:spcPct val="50000"/>
              </a:spcBef>
              <a:buClr>
                <a:schemeClr val="bg1"/>
              </a:buClr>
            </a:pPr>
            <a:endParaRPr lang="zh-CN" altLang="en-US" sz="3200" b="1">
              <a:solidFill>
                <a:srgbClr val="0000FF"/>
              </a:solidFill>
              <a:latin typeface="Times New Roman" pitchFamily="18" charset="0"/>
              <a:ea typeface="华文行楷" pitchFamily="2" charset="-122"/>
            </a:endParaRPr>
          </a:p>
        </p:txBody>
      </p:sp>
      <p:sp>
        <p:nvSpPr>
          <p:cNvPr id="24579" name="左大括号 24578"/>
          <p:cNvSpPr/>
          <p:nvPr/>
        </p:nvSpPr>
        <p:spPr>
          <a:xfrm>
            <a:off x="4343400" y="1600200"/>
            <a:ext cx="304800" cy="1143000"/>
          </a:xfrm>
          <a:prstGeom prst="leftBrace">
            <a:avLst>
              <a:gd name="adj1" fmla="val 31250"/>
              <a:gd name="adj2" fmla="val 43750"/>
            </a:avLst>
          </a:prstGeom>
          <a:noFill/>
          <a:ln w="2857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0" name="左大括号 24579"/>
          <p:cNvSpPr/>
          <p:nvPr/>
        </p:nvSpPr>
        <p:spPr>
          <a:xfrm>
            <a:off x="2286000" y="2209800"/>
            <a:ext cx="228600" cy="2514600"/>
          </a:xfrm>
          <a:prstGeom prst="leftBrace">
            <a:avLst>
              <a:gd name="adj1" fmla="val 91666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pPr algn="ctr">
              <a:buClr>
                <a:schemeClr val="bg1"/>
              </a:buClr>
            </a:pPr>
            <a:endParaRPr sz="8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24581" name="左大括号 24580"/>
          <p:cNvSpPr/>
          <p:nvPr/>
        </p:nvSpPr>
        <p:spPr>
          <a:xfrm>
            <a:off x="4343400" y="3886200"/>
            <a:ext cx="304800" cy="1524000"/>
          </a:xfrm>
          <a:prstGeom prst="leftBrace">
            <a:avLst>
              <a:gd name="adj1" fmla="val 41666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582" name="直接连接符 24581"/>
          <p:cNvSpPr/>
          <p:nvPr/>
        </p:nvSpPr>
        <p:spPr>
          <a:xfrm flipH="1">
            <a:off x="7315200" y="1752600"/>
            <a:ext cx="0" cy="3429000"/>
          </a:xfrm>
          <a:prstGeom prst="line">
            <a:avLst/>
          </a:prstGeom>
          <a:ln w="28575" cap="flat" cmpd="sng">
            <a:solidFill>
              <a:schemeClr val="tx1"/>
            </a:solidFill>
            <a:prstDash val="solid"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Arial" pitchFamily="34" charset="0"/>
                <a:cs typeface="+mn-cs"/>
              </a:defRPr>
            </a:lvl9pPr>
          </a:lstStyle>
          <a:p/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https://d.book118.com/276213103024010103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Standarddesign">
  <a:themeElements>
    <a:clrScheme name="">
      <a:dk1>
        <a:srgbClr val="000000"/>
      </a:dk1>
      <a:lt1>
        <a:srgbClr val="FFFFFF"/>
      </a:lt1>
      <a:dk2>
        <a:srgbClr val="4C7013"/>
      </a:dk2>
      <a:lt2>
        <a:srgbClr val="0061B2"/>
      </a:lt2>
      <a:accent1>
        <a:srgbClr val="FEA501"/>
      </a:accent1>
      <a:accent2>
        <a:srgbClr val="C8A058"/>
      </a:accent2>
      <a:accent3>
        <a:srgbClr val="FFFFFF"/>
      </a:accent3>
      <a:accent4>
        <a:srgbClr val="000000"/>
      </a:accent4>
      <a:accent5>
        <a:srgbClr val="FFCFAA"/>
      </a:accent5>
      <a:accent6>
        <a:srgbClr val="B38F4E"/>
      </a:accent6>
      <a:hlink>
        <a:srgbClr val="C40505"/>
      </a:hlink>
      <a:folHlink>
        <a:srgbClr val="919191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4C7013"/>
        </a:dk2>
        <a:lt2>
          <a:srgbClr val="0061B2"/>
        </a:lt2>
        <a:accent1>
          <a:srgbClr val="FEA501"/>
        </a:accent1>
        <a:accent2>
          <a:srgbClr val="C8A058"/>
        </a:accent2>
        <a:accent3>
          <a:srgbClr val="FFFFFF"/>
        </a:accent3>
        <a:accent4>
          <a:srgbClr val="000000"/>
        </a:accent4>
        <a:accent5>
          <a:srgbClr val="FFCFAA"/>
        </a:accent5>
        <a:accent6>
          <a:srgbClr val="B38F4E"/>
        </a:accent6>
        <a:hlink>
          <a:srgbClr val="C40505"/>
        </a:hlink>
        <a:folHlink>
          <a:srgbClr val="91919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fenghuang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103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Arial"/>
        <a:cs typeface="Arial"/>
      </a:majorFont>
      <a:minorFont>
        <a:latin typeface="Calibri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3C1DA"/>
        </a:accent5>
        <a:accent6>
          <a:srgbClr val="AC4744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Wingdings</vt:lpstr>
      <vt:lpstr>宋体</vt:lpstr>
      <vt:lpstr>Times New Roman</vt:lpstr>
      <vt:lpstr>黑体</vt:lpstr>
      <vt:lpstr>Verdana</vt:lpstr>
      <vt:lpstr>楷体_GB2312</vt:lpstr>
      <vt:lpstr>华文行楷</vt:lpstr>
      <vt:lpstr>方正舒体</vt:lpstr>
      <vt:lpstr>华文彩云</vt:lpstr>
      <vt:lpstr>Office Theme</vt:lpstr>
      <vt:lpstr>PowerPoint Presentation</vt:lpstr>
      <vt:lpstr>吴敬梓，清，字敏轩，号粒民，晚年又号文木老人，安徽全椒人。代表作《儒林外史》。附生平：吴出生于一个科甲鼎胜的缙绅世家，其曾祖父和祖父两代人中，共出了六名进士，包括一名榜眼，一名探花。由于家族的影响，吴少时曾热中于科举，早年入学为秀才，二十九岁时参加乡试，却因“文章大好人大怪”而遭黜落。他虽曾发奋制艺，但科举并未成为他对人生的唯一追求。读书生活使他显露出孤标脱俗的叛逆个性。特别在他嗣父母及生父去世后，近房中不少人觊觎遗产，使吴得以认清科甲世家的虚伪和卑劣。吴由愤世嫉俗激发为纵情背礼，放浪形骸。</vt:lpstr>
      <vt:lpstr>PowerPoint Presentation</vt:lpstr>
      <vt:lpstr>作品简介</vt:lpstr>
      <vt:lpstr>晚清四大谴责小说</vt:lpstr>
      <vt:lpstr>PowerPoint Presentation</vt:lpstr>
      <vt:lpstr>PowerPoint Presentation</vt:lpstr>
      <vt:lpstr>PowerPoint Presentation</vt:lpstr>
      <vt:lpstr>PowerPoint Presentation</vt:lpstr>
      <vt:lpstr>介绍与本课有关的小说内容</vt:lpstr>
      <vt:lpstr>注意读音： </vt:lpstr>
      <vt:lpstr>PowerPoint Presentation</vt:lpstr>
      <vt:lpstr>PowerPoint Presentation</vt:lpstr>
      <vt:lpstr>PowerPoint Presentation</vt:lpstr>
      <vt:lpstr>     问题：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2024-09-28T08:04:20.775</cp:lastPrinted>
  <dcterms:created xsi:type="dcterms:W3CDTF">2024-09-28T00:04:20Z</dcterms:created>
  <dcterms:modified xsi:type="dcterms:W3CDTF">2024-09-28T00:04:22Z</dcterms:modified>
</cp:coreProperties>
</file>