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AODREO+CTDBIA+ArialMT"/>
      <p:regular r:id="rId15"/>
    </p:embeddedFont>
    <p:embeddedFont>
      <p:font typeface="RUMUUO+MS-UIGothic"/>
      <p:regular r:id="rId16"/>
    </p:embeddedFont>
    <p:embeddedFont>
      <p:font typeface="SWKRLS+FQMRGO+MicrosoftYaHei"/>
      <p:regular r:id="rId17"/>
    </p:embeddedFont>
    <p:embeddedFont>
      <p:font typeface="UAGSWO+HWSDWB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A5635-4176-4639-A609-1FA3DD74A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81B1B-10AA-4191-AB74-AC6C26F4C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261FE-FAAE-4535-A412-CBC00D350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22482-FECA-4313-90DE-940ED023A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DD3B95-3687-4B37-8F9D-C2DFD138F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C7D4D4-27EB-4C87-803C-CE54E1786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8B314B-FFBF-42CC-A5C4-E45E22B03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EE34D-7953-4754-AC6C-09CDE5E18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B02AA-9B94-4D6F-88FF-D0C0814B8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F59D7-6B93-4841-A965-1CCB88118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EEC67-BF4B-475E-92F2-B16B8AE8E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21502002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AODREO+CTDBIA+ArialMT"/>
                <a:cs typeface="AODREO+CTDBIA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RUMUUO+MS-UIGothic"/>
                <a:cs typeface="RUMUUO+MS-UIGothic"/>
              </a:rPr>
              <a:t>工作内容概述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SWKRLS+FQMRGO+MicrosoftYaHei"/>
                <a:cs typeface="SWKRLS+FQMRGO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3404779" cy="24297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AODREO+CTDBIA+ArialMT"/>
                <a:cs typeface="AODREO+CTDBIA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RUMUUO+MS-UIGothic"/>
                <a:cs typeface="RUMUUO+MS-UIGothic"/>
              </a:rPr>
              <a:t>工作成果与亮点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AODREO+CTDBIA+ArialMT"/>
                <a:cs typeface="AODREO+CTDBIA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RUMUUO+MS-UIGothic"/>
                <a:cs typeface="RUMUUO+MS-UIGothic"/>
              </a:rPr>
              <a:t>工作不足与反思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AODREO+CTDBIA+ArialMT"/>
                <a:cs typeface="AODREO+CTDBIA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RUMUUO+MS-UIGothic"/>
                <a:cs typeface="RUMUUO+MS-UIGothic"/>
              </a:rPr>
              <a:t>未来工作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8C8C8C"/>
                </a:solidFill>
                <a:latin typeface="RUMUUO+MS-UIGothic"/>
                <a:cs typeface="RUMUUO+MS-UIGothic"/>
              </a:rPr>
              <a:t>划与展望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AODREO+CTDBIA+ArialMT"/>
                <a:cs typeface="AODREO+CTDBIA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8C8C8C"/>
                </a:solidFill>
                <a:latin typeface="RUMUUO+MS-UIGothic"/>
                <a:cs typeface="RUMUUO+MS-UIGothic"/>
              </a:rPr>
              <a:t>与感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RUMUUO+MS-UIGothic"/>
                <a:cs typeface="RUMUUO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5159197" cy="3104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UAGSWO+HWSDWB+MicrosoftYaHei-Bold"/>
                <a:cs typeface="UAGSWO+HWSDWB+MicrosoftYaHei-Bold"/>
              </a:rPr>
              <a:t>01</a:t>
            </a:r>
          </a:p>
          <a:p>
            <a:pPr marL="0" marR="0">
              <a:lnSpc>
                <a:spcPts val="5150"/>
              </a:lnSpc>
              <a:spcBef>
                <a:spcPts val="2510"/>
              </a:spcBef>
              <a:spcAft>
                <a:spcPct val="0"/>
              </a:spcAft>
            </a:pPr>
            <a:r>
              <a:rPr sz="5150" spc="25">
                <a:solidFill>
                  <a:srgbClr val="F7F7F7"/>
                </a:solidFill>
                <a:latin typeface="RUMUUO+MS-UIGothic"/>
                <a:cs typeface="RUMUUO+MS-UIGothic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RUMUUO+MS-UIGothic"/>
                <a:cs typeface="RUMUUO+MS-UIGothic"/>
              </a:rPr>
              <a:t>本年度完成的主要任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 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WKRLS+FQMRGO+MicrosoftYaHei"/>
                <a:cs typeface="SWKRLS+FQMRG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WKRLS+FQMRGO+MicrosoftYaHei"/>
                <a:cs typeface="SWKRLS+FQMRG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WKRLS+FQMRGO+MicrosoftYaHei"/>
                <a:cs typeface="SWKRLS+FQMRG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WKRLS+FQMRGO+MicrosoftYaHei"/>
                <a:cs typeface="SWKRLS+FQMRGO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6729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RUMUUO+MS-UIGothic"/>
                <a:cs typeface="RUMUUO+MS-UIGothic"/>
              </a:rPr>
              <a:t>任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务</a:t>
            </a:r>
            <a:r>
              <a:rPr sz="1550">
                <a:solidFill>
                  <a:srgbClr val="8C8C8C"/>
                </a:solidFill>
                <a:latin typeface="RUMUUO+MS-UIGothic"/>
                <a:cs typeface="RUMUUO+MS-UIGothic"/>
              </a:rPr>
              <a:t>一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483100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RUMUUO+MS-UIGothic"/>
                <a:cs typeface="RUMUUO+MS-UIGothic"/>
              </a:rPr>
              <a:t>任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务</a:t>
            </a:r>
            <a:r>
              <a:rPr sz="1550">
                <a:solidFill>
                  <a:srgbClr val="8C8C8C"/>
                </a:solidFill>
                <a:latin typeface="RUMUUO+MS-UIGothic"/>
                <a:cs typeface="RUMUUO+MS-UIGothic"/>
              </a:rPr>
              <a:t>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27875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RUMUUO+MS-UIGothic"/>
                <a:cs typeface="RUMUUO+MS-UIGothic"/>
              </a:rPr>
              <a:t>任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务</a:t>
            </a:r>
            <a:r>
              <a:rPr sz="1550">
                <a:solidFill>
                  <a:srgbClr val="8C8C8C"/>
                </a:solidFill>
                <a:latin typeface="RUMUUO+MS-UIGothic"/>
                <a:cs typeface="RUMUUO+MS-UIGothic"/>
              </a:rPr>
              <a:t>三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834880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RUMUUO+MS-UIGothic"/>
                <a:cs typeface="RUMUUO+MS-UIGothic"/>
              </a:rPr>
              <a:t>任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务</a:t>
            </a:r>
            <a:r>
              <a:rPr sz="1550">
                <a:solidFill>
                  <a:srgbClr val="8C8C8C"/>
                </a:solidFill>
                <a:latin typeface="RUMUUO+MS-UIGothic"/>
                <a:cs typeface="RUMUUO+MS-UIGothic"/>
              </a:rPr>
              <a:t>四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完成市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场调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研，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为产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品开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提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参与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，提出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新性建</a:t>
            </a:r>
          </a:p>
          <a:p>
            <a:pPr marL="6858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施。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并参与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品推广活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，提</a:t>
            </a:r>
          </a:p>
          <a:p>
            <a:pPr marL="17144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高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品知名度和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售量。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化客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流程，提升客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户</a:t>
            </a:r>
          </a:p>
          <a:p>
            <a:pPr marL="7715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意度。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610994" y="5561817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供数据支持。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RUMUUO+MS-UIGothic"/>
                <a:cs typeface="RUMUUO+MS-UIGothic"/>
              </a:rPr>
              <a:t>参与的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8C8C8C"/>
                </a:solidFill>
                <a:latin typeface="RUMUUO+MS-UIGothic"/>
                <a:cs typeface="RUMUUO+MS-UIGothic"/>
              </a:rPr>
              <a:t>目或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8C8C8C"/>
                </a:solidFill>
                <a:latin typeface="RUMUUO+MS-UIGothic"/>
                <a:cs typeface="RUMUUO+MS-UIGothic"/>
              </a:rPr>
              <a:t>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9850" y="21056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8C8C8C"/>
                </a:solidFill>
                <a:latin typeface="RUMUUO+MS-UIGothic"/>
                <a:cs typeface="RUMUUO+MS-UIGothic"/>
              </a:rPr>
              <a:t>目一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8C8C8C"/>
                </a:solidFill>
                <a:latin typeface="RUMUUO+MS-UIGothic"/>
                <a:cs typeface="RUMUUO+MS-UIGothic"/>
              </a:rPr>
              <a:t>目三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3975" y="2537948"/>
            <a:ext cx="216884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智能家居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及推广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16884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品牌形象策划与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施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8C8C8C"/>
                </a:solidFill>
                <a:latin typeface="RUMUUO+MS-UIGothic"/>
                <a:cs typeface="RUMUUO+MS-UIGothic"/>
              </a:rPr>
              <a:t>目二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707244" y="4764401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8C8C8C"/>
                </a:solidFill>
                <a:latin typeface="RUMUUO+MS-UIGothic"/>
                <a:cs typeface="RUMUUO+MS-UIGothic"/>
              </a:rPr>
              <a:t>目四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18002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商平台开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与运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389619" y="5248762"/>
            <a:ext cx="216884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上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策划与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行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RUMUUO+MS-UIGothic"/>
                <a:cs typeface="RUMUUO+MS-UIGothic"/>
              </a:rPr>
              <a:t>遇到的挑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8C8C8C"/>
                </a:solidFill>
                <a:latin typeface="RUMUUO+MS-UIGothic"/>
                <a:cs typeface="RUMUUO+MS-UIGothic"/>
              </a:rPr>
              <a:t>和解决方案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46455" y="1690370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RUMUUO+MS-UIGothic"/>
                <a:cs typeface="RUMUUO+MS-UIGothic"/>
              </a:rPr>
              <a:t>挑</a:t>
            </a: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战</a:t>
            </a:r>
            <a:r>
              <a:rPr sz="1600">
                <a:solidFill>
                  <a:srgbClr val="8C8C8C"/>
                </a:solidFill>
                <a:latin typeface="RUMUUO+MS-UIGothic"/>
                <a:cs typeface="RUMUUO+MS-UIGothic"/>
              </a:rPr>
              <a:t>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88509" y="1690370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RUMUUO+MS-UIGothic"/>
                <a:cs typeface="RUMUUO+MS-UIGothic"/>
              </a:rPr>
              <a:t>解决方案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31200" y="1690370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RUMUUO+MS-UIGothic"/>
                <a:cs typeface="RUMUUO+MS-UIGothic"/>
              </a:rPr>
              <a:t>挑</a:t>
            </a: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战</a:t>
            </a:r>
            <a:r>
              <a:rPr sz="1600">
                <a:solidFill>
                  <a:srgbClr val="8C8C8C"/>
                </a:solidFill>
                <a:latin typeface="RUMUUO+MS-UIGothic"/>
                <a:cs typeface="RUMUUO+MS-UIGothic"/>
              </a:rPr>
              <a:t>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6455" y="2326493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争激烈，如何提高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差异化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争力？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88509" y="2326493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深入研究市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需求，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掘消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者痛点，通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过创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新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和技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升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提升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争力。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331200" y="232649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如何有效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并管理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，提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225164" y="2443428"/>
            <a:ext cx="1580823" cy="3714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41"/>
              </a:lnSpc>
              <a:spcBef>
                <a:spcPct val="0"/>
              </a:spcBef>
              <a:spcAft>
                <a:spcPct val="0"/>
              </a:spcAft>
            </a:pPr>
            <a:r>
              <a:rPr sz="4550" spc="10">
                <a:solidFill>
                  <a:srgbClr val="8C8C8C"/>
                </a:solidFill>
                <a:latin typeface="UAGSWO+HWSDWB+MicrosoftYaHei-Bold"/>
                <a:cs typeface="UAGSWO+HWSDWB+MicrosoftYaHei-Bold"/>
              </a:rPr>
              <a:t>01</a:t>
            </a:r>
          </a:p>
          <a:p>
            <a:pPr marL="0" marR="0">
              <a:lnSpc>
                <a:spcPts val="4741"/>
              </a:lnSpc>
              <a:spcBef>
                <a:spcPts val="12993"/>
              </a:spcBef>
              <a:spcAft>
                <a:spcPct val="0"/>
              </a:spcAft>
            </a:pPr>
            <a:r>
              <a:rPr sz="4550" spc="10">
                <a:solidFill>
                  <a:srgbClr val="8C8C8C"/>
                </a:solidFill>
                <a:latin typeface="UAGSWO+HWSDWB+MicrosoftYaHei-Bold"/>
                <a:cs typeface="UAGSWO+HWSDWB+MicrosoftYaHei-Bold"/>
              </a:rPr>
              <a:t>04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967855" y="2443428"/>
            <a:ext cx="1580823" cy="3714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41"/>
              </a:lnSpc>
              <a:spcBef>
                <a:spcPct val="0"/>
              </a:spcBef>
              <a:spcAft>
                <a:spcPct val="0"/>
              </a:spcAft>
            </a:pPr>
            <a:r>
              <a:rPr sz="4550" spc="10">
                <a:solidFill>
                  <a:srgbClr val="8C8C8C"/>
                </a:solidFill>
                <a:latin typeface="UAGSWO+HWSDWB+MicrosoftYaHei-Bold"/>
                <a:cs typeface="UAGSWO+HWSDWB+MicrosoftYaHei-Bold"/>
              </a:rPr>
              <a:t>02</a:t>
            </a:r>
          </a:p>
          <a:p>
            <a:pPr marL="0" marR="0">
              <a:lnSpc>
                <a:spcPts val="4741"/>
              </a:lnSpc>
              <a:spcBef>
                <a:spcPts val="12993"/>
              </a:spcBef>
              <a:spcAft>
                <a:spcPct val="0"/>
              </a:spcAft>
            </a:pPr>
            <a:r>
              <a:rPr sz="4550" spc="10">
                <a:solidFill>
                  <a:srgbClr val="8C8C8C"/>
                </a:solidFill>
                <a:latin typeface="UAGSWO+HWSDWB+MicrosoftYaHei-Bold"/>
                <a:cs typeface="UAGSWO+HWSDWB+MicrosoftYaHei-Bold"/>
              </a:rPr>
              <a:t>05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709909" y="2443428"/>
            <a:ext cx="1580823" cy="3714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41"/>
              </a:lnSpc>
              <a:spcBef>
                <a:spcPct val="0"/>
              </a:spcBef>
              <a:spcAft>
                <a:spcPct val="0"/>
              </a:spcAft>
            </a:pPr>
            <a:r>
              <a:rPr sz="4550" spc="10">
                <a:solidFill>
                  <a:srgbClr val="8C8C8C"/>
                </a:solidFill>
                <a:latin typeface="UAGSWO+HWSDWB+MicrosoftYaHei-Bold"/>
                <a:cs typeface="UAGSWO+HWSDWB+MicrosoftYaHei-Bold"/>
              </a:rPr>
              <a:t>03</a:t>
            </a:r>
          </a:p>
          <a:p>
            <a:pPr marL="0" marR="0">
              <a:lnSpc>
                <a:spcPts val="4741"/>
              </a:lnSpc>
              <a:spcBef>
                <a:spcPts val="12993"/>
              </a:spcBef>
              <a:spcAft>
                <a:spcPct val="0"/>
              </a:spcAft>
            </a:pPr>
            <a:r>
              <a:rPr sz="4550" spc="10">
                <a:solidFill>
                  <a:srgbClr val="8C8C8C"/>
                </a:solidFill>
                <a:latin typeface="UAGSWO+HWSDWB+MicrosoftYaHei-Bold"/>
                <a:cs typeface="UAGSWO+HWSDWB+MicrosoftYaHei-Bold"/>
              </a:rPr>
              <a:t>06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331200" y="2635103"/>
            <a:ext cx="12858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高工作效率？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846455" y="393636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RUMUUO+MS-UIGothic"/>
                <a:cs typeface="RUMUUO+MS-UIGothic"/>
              </a:rPr>
              <a:t>解决方案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4588509" y="3936364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RUMUUO+MS-UIGothic"/>
                <a:cs typeface="RUMUUO+MS-UIGothic"/>
              </a:rPr>
              <a:t>挑</a:t>
            </a: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战</a:t>
            </a:r>
            <a:r>
              <a:rPr sz="1600">
                <a:solidFill>
                  <a:srgbClr val="8C8C8C"/>
                </a:solidFill>
                <a:latin typeface="RUMUUO+MS-UIGothic"/>
                <a:cs typeface="RUMUUO+MS-UIGothic"/>
              </a:rPr>
              <a:t>三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8331200" y="393636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RUMUUO+MS-UIGothic"/>
                <a:cs typeface="RUMUUO+MS-UIGothic"/>
              </a:rPr>
              <a:t>解决方案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846455" y="4572488"/>
            <a:ext cx="2563177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制定明确的工作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划和目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建立有效的沟通机制和激励机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制，加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强团队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建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。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4588509" y="4572488"/>
            <a:ext cx="2496941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如何提升客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务质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量，降低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客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投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诉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率？</a:t>
            </a:r>
          </a:p>
        </p:txBody>
      </p:sp>
      <p:sp>
        <p:nvSpPr>
          <p:cNvPr id="19" name="object 19"/>
          <p:cNvSpPr txBox="1"/>
          <p:nvPr/>
        </p:nvSpPr>
        <p:spPr>
          <a:xfrm>
            <a:off x="8331200" y="4572488"/>
            <a:ext cx="249694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化客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流程，提升客服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人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员专业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素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和服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，建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立客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F7F7F7"/>
                </a:solidFill>
                <a:latin typeface="RUMUUO+MS-UIGothic"/>
                <a:cs typeface="RUMUUO+MS-UIGothic"/>
              </a:rPr>
              <a:t>机制。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5816517" cy="3104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UAGSWO+HWSDWB+MicrosoftYaHei-Bold"/>
                <a:cs typeface="UAGSWO+HWSDWB+MicrosoftYaHei-Bold"/>
              </a:rPr>
              <a:t>02</a:t>
            </a:r>
          </a:p>
          <a:p>
            <a:pPr marL="0" marR="0">
              <a:lnSpc>
                <a:spcPts val="5150"/>
              </a:lnSpc>
              <a:spcBef>
                <a:spcPts val="2510"/>
              </a:spcBef>
              <a:spcAft>
                <a:spcPct val="0"/>
              </a:spcAft>
            </a:pPr>
            <a:r>
              <a:rPr sz="5150" spc="25">
                <a:solidFill>
                  <a:srgbClr val="F7F7F7"/>
                </a:solidFill>
                <a:latin typeface="RUMUUO+MS-UIGothic"/>
                <a:cs typeface="RUMUUO+MS-UIGothic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120220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RUMUUO+MS-UIGothic"/>
                <a:cs typeface="RUMUUO+MS-UIGothic"/>
              </a:rPr>
              <a:t>达成的关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键业绩</a:t>
            </a:r>
            <a:r>
              <a:rPr sz="3000">
                <a:solidFill>
                  <a:srgbClr val="8C8C8C"/>
                </a:solidFill>
                <a:latin typeface="RUMUUO+MS-UIGothic"/>
                <a:cs typeface="RUMUUO+MS-UIGothic"/>
              </a:rPr>
              <a:t>指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8C8C8C"/>
                </a:solidFill>
                <a:latin typeface="RUMUUO+MS-UIGothic"/>
                <a:cs typeface="RUMUUO+MS-UIGothic"/>
              </a:rPr>
              <a:t>（</a:t>
            </a:r>
            <a:r>
              <a:rPr sz="3000">
                <a:solidFill>
                  <a:srgbClr val="8C8C8C"/>
                </a:solidFill>
                <a:latin typeface="UAGSWO+HWSDWB+MicrosoftYaHei-Bold"/>
                <a:cs typeface="UAGSWO+HWSDWB+MicrosoftYaHei-Bold"/>
              </a:rPr>
              <a:t>KPI</a:t>
            </a:r>
            <a:r>
              <a:rPr sz="3000">
                <a:solidFill>
                  <a:srgbClr val="8C8C8C"/>
                </a:solidFill>
                <a:latin typeface="RUMUUO+MS-UIGothic"/>
                <a:cs typeface="RUMUUO+MS-UIGothic"/>
              </a:rPr>
              <a:t>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AGSWO+HWSDWB+MicrosoftYaHei-Bold"/>
                <a:cs typeface="UAGSWO+HWSDW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AGSWO+HWSDWB+MicrosoftYaHei-Bold"/>
                <a:cs typeface="UAGSWO+HWSDW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AGSWO+HWSDWB+MicrosoftYaHei-Bold"/>
                <a:cs typeface="UAGSWO+HWSDW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RUMUUO+MS-UIGothic"/>
                <a:cs typeface="RUMUUO+MS-UIGothic"/>
              </a:rPr>
              <a:t>完成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销</a:t>
            </a:r>
            <a:r>
              <a:rPr sz="2000" spc="25">
                <a:solidFill>
                  <a:srgbClr val="8C8C8C"/>
                </a:solidFill>
                <a:latin typeface="RUMUUO+MS-UIGothic"/>
                <a:cs typeface="RUMUUO+MS-UIGothic"/>
              </a:rPr>
              <a:t>售目</a:t>
            </a:r>
            <a:r>
              <a:rPr sz="2000">
                <a:solidFill>
                  <a:srgbClr val="8C8C8C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RUMUUO+MS-UIGothic"/>
                <a:cs typeface="RUMUUO+MS-UIGothic"/>
              </a:rPr>
              <a:t>提高客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户满</a:t>
            </a:r>
            <a:r>
              <a:rPr sz="2000" spc="23">
                <a:solidFill>
                  <a:srgbClr val="8C8C8C"/>
                </a:solidFill>
                <a:latin typeface="RUMUUO+MS-UIGothic"/>
                <a:cs typeface="RUMUUO+MS-UIGothic"/>
              </a:rPr>
              <a:t>意度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RUMUUO+MS-UIGothic"/>
                <a:cs typeface="RUMUUO+MS-UIGothic"/>
              </a:rPr>
              <a:t>降低成本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73365" cy="70805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本年度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了</a:t>
            </a:r>
            <a:r>
              <a:rPr sz="1500">
                <a:solidFill>
                  <a:srgbClr val="F7F7F7"/>
                </a:solidFill>
                <a:latin typeface="SWKRLS+FQMRGO+MicrosoftYaHei"/>
                <a:cs typeface="SWKRLS+FQMRGO+MicrosoftYaHei"/>
              </a:rPr>
              <a:t>XX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，同比增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7F7F7"/>
                </a:solidFill>
                <a:latin typeface="SWKRLS+FQMRGO+MicrosoftYaHei"/>
                <a:cs typeface="SWKRLS+FQMRGO+MicrosoftYaHei"/>
              </a:rPr>
              <a:t>XX%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277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过优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化服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流程和提升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量，客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意度指</a:t>
            </a:r>
          </a:p>
          <a:p>
            <a:pPr marL="0" marR="0">
              <a:lnSpc>
                <a:spcPts val="1562"/>
              </a:lnSpc>
              <a:spcBef>
                <a:spcPts val="167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数达到了</a:t>
            </a:r>
            <a:r>
              <a:rPr sz="1500">
                <a:solidFill>
                  <a:srgbClr val="F7F7F7"/>
                </a:solidFill>
                <a:latin typeface="SWKRLS+FQMRGO+MicrosoftYaHei"/>
                <a:cs typeface="SWKRLS+FQMRGO+MicrosoftYaHei"/>
              </a:rPr>
              <a:t>XX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70805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有效的成本控制措施，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年度成本降低</a:t>
            </a:r>
            <a:r>
              <a:rPr sz="1500">
                <a:solidFill>
                  <a:srgbClr val="F7F7F7"/>
                </a:solidFill>
                <a:latin typeface="SWKRLS+FQMRGO+MicrosoftYaHei"/>
                <a:cs typeface="SWKRLS+FQMRGO+MicrosoftYaHei"/>
              </a:rPr>
              <a:t>XX%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8C8C8C"/>
                </a:solidFill>
                <a:latin typeface="RUMUUO+MS-UIGothic"/>
                <a:cs typeface="RUMUUO+MS-UIGothic"/>
              </a:rPr>
              <a:t>秀的工作表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8C8C8C"/>
                </a:solidFill>
                <a:latin typeface="RUMUUO+MS-UIGothic"/>
                <a:cs typeface="RUMUUO+MS-UIGothic"/>
              </a:rPr>
              <a:t>或突出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贡</a:t>
            </a:r>
            <a:r>
              <a:rPr sz="3000">
                <a:solidFill>
                  <a:srgbClr val="8C8C8C"/>
                </a:solidFill>
                <a:latin typeface="RUMUUO+MS-UIGothic"/>
                <a:cs typeface="RUMUUO+MS-UIGothic"/>
              </a:rPr>
              <a:t>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创</a:t>
            </a:r>
            <a:r>
              <a:rPr sz="2300" spc="25">
                <a:solidFill>
                  <a:srgbClr val="8C8C8C"/>
                </a:solidFill>
                <a:latin typeface="RUMUUO+MS-UIGothic"/>
                <a:cs typeface="RUMUUO+MS-UIGothic"/>
              </a:rPr>
              <a:t>新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产</a:t>
            </a:r>
            <a:r>
              <a:rPr sz="2300" spc="23">
                <a:solidFill>
                  <a:srgbClr val="8C8C8C"/>
                </a:solidFill>
                <a:latin typeface="RUMUUO+MS-UIGothic"/>
                <a:cs typeface="RUMUUO+MS-UIGothic"/>
              </a:rPr>
              <a:t>品开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团队协</a:t>
            </a:r>
            <a:r>
              <a:rPr sz="2300">
                <a:solidFill>
                  <a:srgbClr val="8C8C8C"/>
                </a:solidFill>
                <a:latin typeface="RUMUUO+MS-UIGothic"/>
                <a:cs typeface="RUMUUO+MS-UIGothic"/>
              </a:rPr>
              <a:t>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RUMUUO+MS-UIGothic"/>
                <a:cs typeface="RUMUUO+MS-UIGothic"/>
              </a:rPr>
              <a:t>危机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应对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成功研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出新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品，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并在市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上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得良好反响。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程中，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团队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高效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作，确保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按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完成。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在突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情况下，及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整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526780" y="497305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策略，有效化解了潜在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7F7F7"/>
                </a:solidFill>
                <a:latin typeface="RUMUUO+MS-UIGothic"/>
                <a:cs typeface="RUMUU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获</a:t>
            </a:r>
            <a:r>
              <a:rPr sz="3000">
                <a:solidFill>
                  <a:srgbClr val="8C8C8C"/>
                </a:solidFill>
                <a:latin typeface="RUMUUO+MS-UIGothic"/>
                <a:cs typeface="RUMUUO+MS-UIGothic"/>
              </a:rPr>
              <a:t>得的公司或行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业认</a:t>
            </a:r>
            <a:r>
              <a:rPr sz="3000">
                <a:solidFill>
                  <a:srgbClr val="8C8C8C"/>
                </a:solidFill>
                <a:latin typeface="RUMUUO+MS-UIGothic"/>
                <a:cs typeface="RUMUUO+MS-UIGothic"/>
              </a:rPr>
              <a:t>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UMUUO+MS-UIGothic"/>
                <a:cs typeface="RUMUUO+MS-UIGothic"/>
              </a:rPr>
              <a:t>公司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2000" spc="23">
                <a:solidFill>
                  <a:srgbClr val="FFFDFD"/>
                </a:solidFill>
                <a:latin typeface="RUMUUO+MS-UIGothic"/>
                <a:cs typeface="RUMUUO+MS-UIGothic"/>
              </a:rPr>
              <a:t>秀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2000" spc="23">
                <a:solidFill>
                  <a:srgbClr val="FFFDFD"/>
                </a:solidFill>
                <a:latin typeface="RUMUUO+MS-UIGothic"/>
                <a:cs typeface="RUMUUO+MS-UIGothic"/>
              </a:rPr>
              <a:t>工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2000" spc="25">
                <a:solidFill>
                  <a:srgbClr val="FFFDFD"/>
                </a:solidFill>
                <a:latin typeface="RUMUUO+MS-UIGothic"/>
                <a:cs typeface="RUMUUO+MS-UIGothic"/>
              </a:rPr>
              <a:t>合作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UMUUO+MS-UIGothic"/>
                <a:cs typeface="RUMUUO+MS-UIGothic"/>
              </a:rPr>
              <a:t>因出色的工作表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RUMUUO+MS-UIGothic"/>
                <a:cs typeface="RUMUUO+MS-UIGothic"/>
              </a:rPr>
              <a:t>，荣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DFD"/>
                </a:solidFill>
                <a:latin typeface="RUMUUO+MS-UIGothic"/>
                <a:cs typeface="RUMUUO+MS-UIGothic"/>
              </a:rPr>
              <a:t>公司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颁发</a:t>
            </a:r>
            <a:r>
              <a:rPr sz="1500">
                <a:solidFill>
                  <a:srgbClr val="FFFDFD"/>
                </a:solidFill>
                <a:latin typeface="RUMUUO+MS-UIGothic"/>
                <a:cs typeface="RUMUUO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RUMUUO+MS-UIGothic"/>
                <a:cs typeface="RUMUUO+MS-UIGothic"/>
              </a:rPr>
              <a:t>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RUMUUO+MS-UIGothic"/>
                <a:cs typeface="RUMUUO+MS-UIGothic"/>
              </a:rPr>
              <a:t>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FFFDFD"/>
                </a:solidFill>
                <a:latin typeface="RUMUUO+MS-UIGothic"/>
                <a:cs typeface="RUMUUO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RUMUUO+MS-UIGothic"/>
                <a:cs typeface="RUMUUO+MS-UIGothic"/>
              </a:rPr>
              <a:t>因在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RUMUUO+MS-UIGothic"/>
                <a:cs typeface="RUMUUO+MS-UIGothic"/>
              </a:rPr>
              <a:t>目中的卓越表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RUMUUO+MS-UIGothic"/>
                <a:cs typeface="RUMUUO+MS-UIGothic"/>
              </a:rPr>
              <a:t>，荣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DFD"/>
                </a:solidFill>
                <a:latin typeface="RUMUUO+MS-UIGothic"/>
                <a:cs typeface="RUMUUO+MS-UIGothic"/>
              </a:rPr>
              <a:t>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UMUUO+MS-UIGothic"/>
                <a:cs typeface="RUMUUO+MS-UIGothic"/>
              </a:rPr>
              <a:t>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颁发</a:t>
            </a:r>
            <a:r>
              <a:rPr sz="1500">
                <a:solidFill>
                  <a:srgbClr val="FFFDFD"/>
                </a:solidFill>
                <a:latin typeface="RUMUUO+MS-UIGothic"/>
                <a:cs typeface="RUMUUO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RUMUUO+MS-UIGothic"/>
                <a:cs typeface="RUMUUO+MS-UIGothic"/>
              </a:rPr>
              <a:t>合作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FFFDFD"/>
                </a:solidFill>
                <a:latin typeface="RUMUUO+MS-UIGothic"/>
                <a:cs typeface="RUMUUO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RUMUUO+MS-UIGothic"/>
                <a:cs typeface="RUMUUO+MS-UIGothic"/>
              </a:rPr>
              <a:t>行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业认</a:t>
            </a:r>
            <a:r>
              <a:rPr sz="2000">
                <a:solidFill>
                  <a:srgbClr val="FFFDFD"/>
                </a:solidFill>
                <a:latin typeface="RUMUUO+MS-UIGothic"/>
                <a:cs typeface="RUMUUO+MS-UIGothic"/>
              </a:rPr>
              <a:t>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UMUUO+MS-UIGothic"/>
                <a:cs typeface="RUMUUO+MS-UIGothic"/>
              </a:rPr>
              <a:t>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DFD"/>
                </a:solidFill>
                <a:latin typeface="RUMUUO+MS-UIGothic"/>
                <a:cs typeface="RUMUUO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RUMUUO+MS-UIGothic"/>
                <a:cs typeface="RUMUUO+MS-UIGothic"/>
              </a:rPr>
              <a:t>目在行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RUMUUO+MS-UIGothic"/>
                <a:cs typeface="RUMUUO+MS-UIGothic"/>
              </a:rPr>
              <a:t>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DFD"/>
                </a:solidFill>
                <a:latin typeface="RUMUUO+MS-UIGothic"/>
                <a:cs typeface="RUMUUO+MS-UIGothic"/>
              </a:rPr>
              <a:t>得高度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RUMUUO+MS-UIGothic"/>
                <a:cs typeface="RUMUUO+MS-UIGothic"/>
              </a:rPr>
              <a:t>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UMUUO+MS-UIGothic"/>
                <a:cs typeface="RUMUUO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RUMUUO+MS-UIGothic"/>
                <a:cs typeface="RUMUUO+MS-UIGothic"/>
              </a:rPr>
              <a:t>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https://d.book118.com/276215020022010103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AODREO+CTDBIA+ArialMT</vt:lpstr>
      <vt:lpstr>Times New Roman</vt:lpstr>
      <vt:lpstr>RUMUUO+MS-UIGothic</vt:lpstr>
      <vt:lpstr>SWKRLS+FQMRGO+MicrosoftYaHei</vt:lpstr>
      <vt:lpstr>SimSun</vt:lpstr>
      <vt:lpstr>UAGSWO+HWSDWB+MicrosoftYaHei-Bold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2024-09-28T07:15:49.754</cp:lastPrinted>
  <dcterms:created xsi:type="dcterms:W3CDTF">2024-09-27T23:15:49Z</dcterms:created>
  <dcterms:modified xsi:type="dcterms:W3CDTF">2024-09-27T23:15:50Z</dcterms:modified>
</cp:coreProperties>
</file>