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317442" name="页眉占位符 317441"/>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317443" name="日期占位符 317442"/>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p>
        </p:txBody>
      </p:sp>
      <p:sp>
        <p:nvSpPr>
          <p:cNvPr id="317444" name="幻灯片图像占位符 317443"/>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317445" name="文本占位符 317444"/>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17446" name="页脚占位符 317445"/>
          <p:cNvSpPr>
            <a:spLocks noGrp="1"/>
          </p:cNvSpPr>
          <p:nvPr>
            <p:ph type="ftr" sz="quarter" idx="4"/>
          </p:nvPr>
        </p:nvSpPr>
        <p:spPr>
          <a:xfrm>
            <a:off x="0" y="8685213"/>
            <a:ext cx="2971800" cy="457200"/>
          </a:xfrm>
          <a:prstGeom prst="rect">
            <a:avLst/>
          </a:prstGeom>
          <a:noFill/>
          <a:ln w="9525">
            <a:noFill/>
          </a:ln>
        </p:spPr>
        <p:txBody>
          <a:bodyPr anchor="b" anchorCtr="0"/>
          <a:lstStyle/>
          <a:p>
            <a:pPr lvl="0"/>
            <a:endParaRPr lang="zh-CN" altLang="en-US" sz="1200"/>
          </a:p>
        </p:txBody>
      </p:sp>
      <p:sp>
        <p:nvSpPr>
          <p:cNvPr id="317447" name="灯片编号占位符 317446"/>
          <p:cNvSpPr>
            <a:spLocks noGrp="1"/>
          </p:cNvSpPr>
          <p:nvPr>
            <p:ph type="sldNum" sz="quarter" idx="5"/>
          </p:nvPr>
        </p:nvSpPr>
        <p:spPr>
          <a:xfrm>
            <a:off x="3884613" y="8685213"/>
            <a:ext cx="2971800" cy="457200"/>
          </a:xfrm>
          <a:prstGeom prst="rect">
            <a:avLst/>
          </a:prstGeom>
          <a:noFill/>
          <a:ln w="9525">
            <a:noFill/>
          </a:ln>
        </p:spPr>
        <p:txBody>
          <a:bodyPr anchor="b" anchorCtr="0"/>
          <a:lstStyle/>
          <a:p>
            <a:pPr lvl="0" algn="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6</a:t>
            </a:fld>
            <a:endParaRPr lang="zh-CN" altLang="en-US" sz="1200"/>
          </a:p>
        </p:txBody>
      </p:sp>
      <p:sp>
        <p:nvSpPr>
          <p:cNvPr id="318466" name="幻灯片图像占位符 318465"/>
          <p:cNvSpPr>
            <a:spLocks noRot="1" noTextEdit="1"/>
          </p:cNvSpPr>
          <p:nvPr>
            <p:ph type="sldImg"/>
          </p:nvPr>
        </p:nvSpPr>
        <p:spPr/>
      </p:sp>
      <p:sp>
        <p:nvSpPr>
          <p:cNvPr id="318467" name="文本占位符 318466"/>
          <p:cNvSpPr>
            <a:spLocks noGrp="1"/>
          </p:cNvSpPr>
          <p:nvPr>
            <p:ph type="body" idx="1"/>
          </p:nvPr>
        </p:nvSpPr>
        <p:spPr/>
        <p:txBody>
          <a:bodyPr/>
          <a:lstStyle/>
          <a:p>
            <a:pPr lvl="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10</a:t>
            </a:fld>
            <a:endParaRPr lang="zh-CN" altLang="en-US" sz="1200"/>
          </a:p>
        </p:txBody>
      </p:sp>
      <p:sp>
        <p:nvSpPr>
          <p:cNvPr id="377858" name="幻灯片图像占位符 377857"/>
          <p:cNvSpPr>
            <a:spLocks noRot="1" noTextEdit="1"/>
          </p:cNvSpPr>
          <p:nvPr>
            <p:ph type="sldImg"/>
          </p:nvPr>
        </p:nvSpPr>
        <p:spPr/>
      </p:sp>
      <p:sp>
        <p:nvSpPr>
          <p:cNvPr id="377859" name="文本占位符 377858"/>
          <p:cNvSpPr>
            <a:spLocks noGrp="1"/>
          </p:cNvSpPr>
          <p:nvPr>
            <p:ph type="body" idx="1"/>
          </p:nvPr>
        </p:nvSpPr>
        <p:spPr/>
        <p:txBody>
          <a:bodyPr/>
          <a:lstStyle/>
          <a:p>
            <a:pPr lvl="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12</a:t>
            </a:fld>
            <a:endParaRPr lang="zh-CN" altLang="en-US" sz="1200"/>
          </a:p>
        </p:txBody>
      </p:sp>
      <p:sp>
        <p:nvSpPr>
          <p:cNvPr id="326658" name="幻灯片图像占位符 326657"/>
          <p:cNvSpPr>
            <a:spLocks noRot="1" noTextEdit="1"/>
          </p:cNvSpPr>
          <p:nvPr>
            <p:ph type="sldImg"/>
          </p:nvPr>
        </p:nvSpPr>
        <p:spPr/>
      </p:sp>
      <p:sp>
        <p:nvSpPr>
          <p:cNvPr id="326659" name="文本占位符 326658"/>
          <p:cNvSpPr>
            <a:spLocks noGrp="1"/>
          </p:cNvSpPr>
          <p:nvPr>
            <p:ph type="body" idx="1"/>
          </p:nvPr>
        </p:nvSpPr>
        <p:spPr/>
        <p:txBody>
          <a:bodyPr/>
          <a:lstStyle/>
          <a:p>
            <a:pPr lvl="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13</a:t>
            </a:fld>
            <a:endParaRPr lang="zh-CN" altLang="en-US" sz="1200"/>
          </a:p>
        </p:txBody>
      </p:sp>
      <p:sp>
        <p:nvSpPr>
          <p:cNvPr id="328706" name="幻灯片图像占位符 328705"/>
          <p:cNvSpPr>
            <a:spLocks noRot="1" noTextEdit="1"/>
          </p:cNvSpPr>
          <p:nvPr>
            <p:ph type="sldImg"/>
          </p:nvPr>
        </p:nvSpPr>
        <p:spPr/>
      </p:sp>
      <p:sp>
        <p:nvSpPr>
          <p:cNvPr id="328707" name="文本占位符 328706"/>
          <p:cNvSpPr>
            <a:spLocks noGrp="1"/>
          </p:cNvSpPr>
          <p:nvPr>
            <p:ph type="body" idx="1"/>
          </p:nvPr>
        </p:nvSpPr>
        <p:spPr/>
        <p:txBody>
          <a:bodyPr/>
          <a:lstStyle/>
          <a:p>
            <a:pPr lvl="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14</a:t>
            </a:fld>
            <a:endParaRPr lang="zh-CN" altLang="en-US" sz="1200"/>
          </a:p>
        </p:txBody>
      </p:sp>
      <p:sp>
        <p:nvSpPr>
          <p:cNvPr id="330754" name="幻灯片图像占位符 330753"/>
          <p:cNvSpPr>
            <a:spLocks noRot="1" noTextEdit="1"/>
          </p:cNvSpPr>
          <p:nvPr>
            <p:ph type="sldImg"/>
          </p:nvPr>
        </p:nvSpPr>
        <p:spPr/>
      </p:sp>
      <p:sp>
        <p:nvSpPr>
          <p:cNvPr id="330755" name="文本占位符 330754"/>
          <p:cNvSpPr>
            <a:spLocks noGrp="1"/>
          </p:cNvSpPr>
          <p:nvPr>
            <p:ph type="body" idx="1"/>
          </p:nvPr>
        </p:nvSpPr>
        <p:spPr/>
        <p:txBody>
          <a:bodyPr/>
          <a:lstStyle/>
          <a:p>
            <a:pPr lvl="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15</a:t>
            </a:fld>
            <a:endParaRPr lang="zh-CN" altLang="en-US" sz="1200"/>
          </a:p>
        </p:txBody>
      </p:sp>
      <p:sp>
        <p:nvSpPr>
          <p:cNvPr id="332802" name="幻灯片图像占位符 332801"/>
          <p:cNvSpPr>
            <a:spLocks noRot="1" noTextEdit="1"/>
          </p:cNvSpPr>
          <p:nvPr>
            <p:ph type="sldImg"/>
          </p:nvPr>
        </p:nvSpPr>
        <p:spPr/>
      </p:sp>
      <p:sp>
        <p:nvSpPr>
          <p:cNvPr id="332803" name="文本占位符 332802"/>
          <p:cNvSpPr>
            <a:spLocks noGrp="1"/>
          </p:cNvSpPr>
          <p:nvPr>
            <p:ph type="body" idx="1"/>
          </p:nvPr>
        </p:nvSpPr>
        <p:spPr/>
        <p:txBody>
          <a:bodyPr/>
          <a:lstStyle/>
          <a:p>
            <a:pPr lvl="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16</a:t>
            </a:fld>
            <a:endParaRPr lang="zh-CN" altLang="en-US" sz="1200"/>
          </a:p>
        </p:txBody>
      </p:sp>
      <p:sp>
        <p:nvSpPr>
          <p:cNvPr id="334850" name="幻灯片图像占位符 334849"/>
          <p:cNvSpPr>
            <a:spLocks noRot="1" noTextEdit="1"/>
          </p:cNvSpPr>
          <p:nvPr>
            <p:ph type="sldImg"/>
          </p:nvPr>
        </p:nvSpPr>
        <p:spPr/>
      </p:sp>
      <p:sp>
        <p:nvSpPr>
          <p:cNvPr id="334851" name="文本占位符 334850"/>
          <p:cNvSpPr>
            <a:spLocks noGrp="1"/>
          </p:cNvSpPr>
          <p:nvPr>
            <p:ph type="body" idx="1"/>
          </p:nvPr>
        </p:nvSpPr>
        <p:spPr/>
        <p:txBody>
          <a:bodyPr/>
          <a:lstStyle/>
          <a:p>
            <a:pPr lvl="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17</a:t>
            </a:fld>
            <a:endParaRPr lang="zh-CN" altLang="en-US" sz="1200"/>
          </a:p>
        </p:txBody>
      </p:sp>
      <p:sp>
        <p:nvSpPr>
          <p:cNvPr id="336898" name="幻灯片图像占位符 336897"/>
          <p:cNvSpPr>
            <a:spLocks noRot="1" noTextEdit="1"/>
          </p:cNvSpPr>
          <p:nvPr>
            <p:ph type="sldImg"/>
          </p:nvPr>
        </p:nvSpPr>
        <p:spPr/>
      </p:sp>
      <p:sp>
        <p:nvSpPr>
          <p:cNvPr id="336899" name="文本占位符 336898"/>
          <p:cNvSpPr>
            <a:spLocks noGrp="1"/>
          </p:cNvSpPr>
          <p:nvPr>
            <p:ph type="body" idx="1"/>
          </p:nvPr>
        </p:nvSpPr>
        <p:spPr/>
        <p:txBody>
          <a:bodyPr/>
          <a:lstStyle/>
          <a:p>
            <a:pPr lvl="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20</a:t>
            </a:fld>
            <a:endParaRPr lang="zh-CN" altLang="en-US" sz="1200"/>
          </a:p>
        </p:txBody>
      </p:sp>
      <p:sp>
        <p:nvSpPr>
          <p:cNvPr id="340994" name="幻灯片图像占位符 340993"/>
          <p:cNvSpPr>
            <a:spLocks noRot="1" noTextEdit="1"/>
          </p:cNvSpPr>
          <p:nvPr>
            <p:ph type="sldImg"/>
          </p:nvPr>
        </p:nvSpPr>
        <p:spPr/>
      </p:sp>
      <p:sp>
        <p:nvSpPr>
          <p:cNvPr id="340995" name="文本占位符 340994"/>
          <p:cNvSpPr>
            <a:spLocks noGrp="1"/>
          </p:cNvSpPr>
          <p:nvPr>
            <p:ph type="body" idx="1"/>
          </p:nvPr>
        </p:nvSpPr>
        <p:spPr/>
        <p:txBody>
          <a:bodyPr/>
          <a:lstStyle/>
          <a:p>
            <a:pPr lvl="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0D5CA1-EEDA-48BF-B6C3-F55EFB286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E0437-A9F0-4A91-8900-C9B99452B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9F62D0-3BB3-4D4D-A6AB-F8D6CD496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4BA94D-4564-4194-9079-8A04FCE19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573C19-1679-4465-A568-A4223A79BE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8E7EA-1F73-43E8-BE86-2B816CE48B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39962A-41A8-47F9-8EAE-18CDF555DD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997307-CDAB-4B04-B0FB-2C1F79626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DEE67-9BBE-47D9-9F44-3B5B181FE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7D66C-D26F-43B3-9E5A-698F01224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93B78-CF48-4AAC-95CB-2E1A5AF04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314370" name="标题 314369"/>
          <p:cNvSpPr>
            <a:spLocks noGrp="1" noRot="1"/>
          </p:cNvSpPr>
          <p:nvPr>
            <p:ph type="ctrTitle"/>
          </p:nvPr>
        </p:nvSpPr>
        <p:spPr>
          <a:xfrm>
            <a:off x="685800" y="2286000"/>
            <a:ext cx="7772400" cy="1143000"/>
          </a:xfrm>
          <a:prstGeom prst="rect">
            <a:avLst/>
          </a:prstGeom>
          <a:noFill/>
          <a:ln w="9525">
            <a:noFill/>
          </a:ln>
        </p:spPr>
        <p:txBody>
          <a:bodyPr anchor="ctr" anchorCtr="0"/>
          <a:lstStyle>
            <a:lvl1pPr lvl="0">
              <a:buClrTx/>
              <a:buSzTx/>
              <a:buFontTx/>
              <a:defRPr/>
            </a:lvl1pPr>
          </a:lstStyle>
          <a:p>
            <a:pPr lvl="0"/>
            <a:r>
              <a:rPr lang="zh-CN" altLang="en-US"/>
              <a:t>单击此处编辑母版标题样式</a:t>
            </a:r>
            <a:endParaRPr lang="zh-CN" altLang="en-US"/>
          </a:p>
        </p:txBody>
      </p:sp>
      <p:sp>
        <p:nvSpPr>
          <p:cNvPr id="314371" name="副标题 314370"/>
          <p:cNvSpPr>
            <a:spLocks noGrp="1" noRot="1"/>
          </p:cNvSpPr>
          <p:nvPr>
            <p:ph type="subTitle" idx="1"/>
          </p:nvPr>
        </p:nvSpPr>
        <p:spPr>
          <a:xfrm>
            <a:off x="1371600" y="3886200"/>
            <a:ext cx="6400800" cy="1752600"/>
          </a:xfrm>
          <a:prstGeom prst="rect">
            <a:avLst/>
          </a:prstGeom>
          <a:noFill/>
          <a:ln w="9525">
            <a:noFill/>
          </a:ln>
        </p:spPr>
        <p:txBody>
          <a:bodyPr anchor="t" anchorCtr="0"/>
          <a:lstStyle>
            <a:lvl1pPr marL="0" lvl="0" indent="0" algn="ctr">
              <a:buClr>
                <a:schemeClr val="hlink"/>
              </a:buClr>
              <a:buSzPct val="75000"/>
              <a:buFont typeface="Wingdings" panose="05000000000000000000" pitchFamily="2" charset="2"/>
              <a:buNone/>
              <a:defRPr/>
            </a:lvl1pPr>
            <a:lvl2pPr marL="457200" lvl="1" indent="0" algn="ctr">
              <a:buClr>
                <a:schemeClr val="accent2"/>
              </a:buClr>
              <a:buSzPct val="85000"/>
              <a:buFont typeface="Wingdings" panose="05000000000000000000" pitchFamily="2" charset="2"/>
              <a:buNone/>
              <a:defRPr/>
            </a:lvl2pPr>
            <a:lvl3pPr marL="914400" lvl="2" indent="0" algn="ctr">
              <a:buClr>
                <a:schemeClr val="hlink"/>
              </a:buClr>
              <a:buSzPct val="85000"/>
              <a:buFont typeface="Wingdings" panose="05000000000000000000" pitchFamily="2" charset="2"/>
              <a:buNone/>
              <a:defRPr/>
            </a:lvl3pPr>
            <a:lvl4pPr marL="1371600" lvl="3" indent="0" algn="ctr">
              <a:buClr>
                <a:schemeClr val="accent2"/>
              </a:buClr>
              <a:buSzPct val="90000"/>
              <a:buFont typeface="Wingdings" panose="05000000000000000000" pitchFamily="2" charset="2"/>
              <a:buNone/>
              <a:defRPr/>
            </a:lvl4pPr>
            <a:lvl5pPr marL="1828800" lvl="4" indent="0" algn="ctr">
              <a:buClr>
                <a:schemeClr val="hlink"/>
              </a:buClr>
              <a:buSzPct val="85000"/>
              <a:buFont typeface="Wingdings" panose="05000000000000000000" pitchFamily="2" charset="2"/>
              <a:buNone/>
              <a:defRPr/>
            </a:lvl5pPr>
          </a:lstStyle>
          <a:p>
            <a:pPr lvl="0"/>
            <a:r>
              <a:rPr lang="zh-CN" altLang="en-US"/>
              <a:t>单击此处编辑母版副标题样式</a:t>
            </a:r>
            <a:endParaRPr lang="zh-CN" altLang="en-US"/>
          </a:p>
        </p:txBody>
      </p:sp>
      <p:sp>
        <p:nvSpPr>
          <p:cNvPr id="314372" name="日期占位符 314371"/>
          <p:cNvSpPr>
            <a:spLocks noGrp="1"/>
          </p:cNvSpPr>
          <p:nvPr>
            <p:ph type="dt" sz="half" idx="2"/>
          </p:nvPr>
        </p:nvSpPr>
        <p:spPr>
          <a:xfrm>
            <a:off x="301625" y="6245225"/>
            <a:ext cx="2289175" cy="476250"/>
          </a:xfrm>
          <a:prstGeom prst="rect">
            <a:avLst/>
          </a:prstGeom>
          <a:noFill/>
          <a:ln w="9525">
            <a:noFill/>
          </a:ln>
        </p:spPr>
        <p:txBody>
          <a:bodyPr anchor="t" anchorCtr="0"/>
          <a:lstStyle>
            <a:lvl1pPr>
              <a:defRPr sz="1400"/>
            </a:lvl1pPr>
          </a:lstStyle>
          <a:p>
            <a:endParaRPr lang="zh-CN" altLang="en-US">
              <a:latin typeface="Arial" pitchFamily="34" charset="0"/>
            </a:endParaRPr>
          </a:p>
        </p:txBody>
      </p:sp>
      <p:sp>
        <p:nvSpPr>
          <p:cNvPr id="314373" name="页脚占位符 314372"/>
          <p:cNvSpPr>
            <a:spLocks noGrp="1"/>
          </p:cNvSpPr>
          <p:nvPr>
            <p:ph type="ftr" sz="quarter" idx="3"/>
          </p:nvPr>
        </p:nvSpPr>
        <p:spPr>
          <a:xfrm>
            <a:off x="3124200" y="6245225"/>
            <a:ext cx="2895600" cy="476250"/>
          </a:xfrm>
          <a:prstGeom prst="rect">
            <a:avLst/>
          </a:prstGeom>
          <a:noFill/>
          <a:ln w="9525">
            <a:noFill/>
          </a:ln>
        </p:spPr>
        <p:txBody>
          <a:bodyPr anchor="t" anchorCtr="0"/>
          <a:lstStyle>
            <a:lvl1pPr algn="ctr">
              <a:defRPr sz="1400"/>
            </a:lvl1pPr>
          </a:lstStyle>
          <a:p>
            <a:endParaRPr lang="zh-CN" altLang="en-US">
              <a:latin typeface="Arial" pitchFamily="34" charset="0"/>
            </a:endParaRPr>
          </a:p>
        </p:txBody>
      </p:sp>
      <p:sp>
        <p:nvSpPr>
          <p:cNvPr id="314374" name="灯片编号占位符 314373"/>
          <p:cNvSpPr>
            <a:spLocks noGrp="1"/>
          </p:cNvSpPr>
          <p:nvPr>
            <p:ph type="sldNum" sz="quarter" idx="4"/>
          </p:nvPr>
        </p:nvSpPr>
        <p:spPr>
          <a:xfrm>
            <a:off x="6553200" y="6245225"/>
            <a:ext cx="2289175" cy="476250"/>
          </a:xfrm>
          <a:prstGeom prst="rect">
            <a:avLst/>
          </a:prstGeom>
          <a:noFill/>
          <a:ln w="9525">
            <a:noFill/>
          </a:ln>
        </p:spPr>
        <p:txBody>
          <a:bodyPr anchor="t" anchorCtr="0"/>
          <a:lstStyle>
            <a:lvl1pPr algn="r">
              <a:defRPr sz="1400"/>
            </a:lvl1pPr>
          </a:lstStyle>
          <a:p>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1625"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7408"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8" cy="5489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09600"/>
            <a:ext cx="6281784" cy="548957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301625" y="609600"/>
            <a:ext cx="8540750" cy="54895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2.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p:sp>
        <p:nvSpPr>
          <p:cNvPr id="313346" name="标题 313345"/>
          <p:cNvSpPr>
            <a:spLocks noGrp="1" noRot="1"/>
          </p:cNvSpPr>
          <p:nvPr>
            <p:ph type="title"/>
          </p:nvPr>
        </p:nvSpPr>
        <p:spPr>
          <a:xfrm>
            <a:off x="301625" y="609600"/>
            <a:ext cx="5641975" cy="1143000"/>
          </a:xfrm>
          <a:prstGeom prst="rect">
            <a:avLst/>
          </a:prstGeom>
          <a:noFill/>
          <a:ln w="9525">
            <a:noFill/>
          </a:ln>
        </p:spPr>
        <p:txBody>
          <a:bodyPr anchor="ctr" anchorCtr="0"/>
          <a:lstStyle/>
          <a:p>
            <a:pPr lvl="0"/>
            <a:r>
              <a:rPr lang="zh-CN" altLang="en-US"/>
              <a:t>淮南师范学院政法系</a:t>
            </a:r>
            <a:endParaRPr lang="zh-CN" altLang="en-US"/>
          </a:p>
        </p:txBody>
      </p:sp>
      <p:sp>
        <p:nvSpPr>
          <p:cNvPr id="313347" name="文本占位符 313346"/>
          <p:cNvSpPr>
            <a:spLocks noGrp="1" noRot="1"/>
          </p:cNvSpPr>
          <p:nvPr>
            <p:ph type="body" idx="1"/>
          </p:nvPr>
        </p:nvSpPr>
        <p:spPr>
          <a:xfrm>
            <a:off x="301625" y="1905000"/>
            <a:ext cx="8540750" cy="419417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13348" name="日期占位符 313347"/>
          <p:cNvSpPr>
            <a:spLocks noGrp="1"/>
          </p:cNvSpPr>
          <p:nvPr>
            <p:ph type="dt" sz="half" idx="2"/>
          </p:nvPr>
        </p:nvSpPr>
        <p:spPr>
          <a:xfrm>
            <a:off x="301625" y="6245225"/>
            <a:ext cx="2289175"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313349" name="页脚占位符 31334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313350" name="灯片编号占位符 313349"/>
          <p:cNvSpPr>
            <a:spLocks noGrp="1"/>
          </p:cNvSpPr>
          <p:nvPr>
            <p:ph type="sldNum" sz="quarter" idx="4"/>
          </p:nvPr>
        </p:nvSpPr>
        <p:spPr>
          <a:xfrm>
            <a:off x="6553200" y="6245225"/>
            <a:ext cx="2289175"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hyperlink" Target="http://image.baidu.com/i?ct=503316480&amp;z=791076201&amp;tn=baiduimagedetail&amp;word=&#20811;&#37324;&amp;in=15"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041400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0102" name="文本框 260101"/>
          <p:cNvSpPr txBox="1"/>
          <p:nvPr/>
        </p:nvSpPr>
        <p:spPr>
          <a:xfrm>
            <a:off x="304800" y="2455863"/>
            <a:ext cx="8502650" cy="1006475"/>
          </a:xfrm>
          <a:prstGeom prst="rect">
            <a:avLst/>
          </a:prstGeom>
          <a:noFill/>
          <a:ln w="9525">
            <a:noFill/>
          </a:ln>
          <a:effectLst>
            <a:outerShdw dist="35921" dir="2699999" algn="ctr" rotWithShape="0">
              <a:schemeClr val="bg2">
                <a:alpha val="50000"/>
              </a:schemeClr>
            </a:outerShdw>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6000" b="1">
                <a:solidFill>
                  <a:srgbClr val="663300"/>
                </a:solidFill>
                <a:latin typeface="黑体" panose="02010609060101010101" pitchFamily="2" charset="-122"/>
                <a:ea typeface="黑体" panose="02010609060101010101" pitchFamily="2" charset="-122"/>
              </a:rPr>
              <a:t>第五章 政党和政党制度</a:t>
            </a:r>
            <a:endParaRPr lang="zh-CN" altLang="en-US" sz="6000" b="1">
              <a:solidFill>
                <a:srgbClr val="663300"/>
              </a:solidFill>
              <a:latin typeface="黑体" panose="02010609060101010101" pitchFamily="2" charset="-122"/>
              <a:ea typeface="黑体" panose="02010609060101010101" pitchFamily="2" charset="-122"/>
            </a:endParaRPr>
          </a:p>
        </p:txBody>
      </p:sp>
      <p:sp>
        <p:nvSpPr>
          <p:cNvPr id="260103" name="TextBox 260102"/>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split orient="ver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5221" name="文本框 265220"/>
          <p:cNvSpPr txBox="1"/>
          <p:nvPr/>
        </p:nvSpPr>
        <p:spPr>
          <a:xfrm>
            <a:off x="762000" y="1219200"/>
            <a:ext cx="3040063"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663300"/>
                </a:solidFill>
                <a:latin typeface="Arial" pitchFamily="34" charset="0"/>
                <a:ea typeface="黑体" panose="02010609060101010101" pitchFamily="2" charset="-122"/>
              </a:rPr>
              <a:t>一、政党的含义</a:t>
            </a:r>
            <a:endParaRPr lang="zh-CN" altLang="en-US" sz="3200" b="1">
              <a:solidFill>
                <a:srgbClr val="663300"/>
              </a:solidFill>
              <a:latin typeface="Arial" pitchFamily="34" charset="0"/>
              <a:ea typeface="黑体" panose="02010609060101010101" pitchFamily="2" charset="-122"/>
            </a:endParaRPr>
          </a:p>
        </p:txBody>
      </p:sp>
      <p:graphicFrame>
        <p:nvGraphicFramePr>
          <p:cNvPr id="265553" name="内容占位符 265552"/>
          <p:cNvGraphicFramePr>
            <a:graphicFrameLocks noGrp="1"/>
          </p:cNvGraphicFramePr>
          <p:nvPr>
            <p:ph/>
          </p:nvPr>
        </p:nvGraphicFramePr>
        <p:xfrm>
          <a:off x="228600" y="1905000"/>
          <a:ext cx="8686800" cy="4725988"/>
        </p:xfrm>
        <a:graphic>
          <a:graphicData uri="http://schemas.openxmlformats.org/drawingml/2006/table">
            <a:tbl>
              <a:tblPr/>
              <a:tblGrid>
                <a:gridCol w="1828800"/>
                <a:gridCol w="4251325"/>
                <a:gridCol w="2606675"/>
              </a:tblGrid>
              <a:tr h="6699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gn="ctr">
                        <a:lnSpc>
                          <a:spcPct val="120000"/>
                        </a:lnSpc>
                        <a:buNone/>
                      </a:pPr>
                      <a:r>
                        <a:rPr lang="zh-CN" altLang="en-US" b="1">
                          <a:ea typeface="华文细黑" panose="02010600040101010101" pitchFamily="2" charset="-122"/>
                        </a:rPr>
                        <a:t>类别</a:t>
                      </a:r>
                      <a:endParaRPr lang="zh-CN" altLang="en-US" b="1">
                        <a:ea typeface="华文细黑" panose="02010600040101010101" pitchFamily="2" charset="-122"/>
                      </a:endParaRPr>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gn="ctr">
                        <a:lnSpc>
                          <a:spcPct val="120000"/>
                        </a:lnSpc>
                        <a:buNone/>
                      </a:pPr>
                      <a:r>
                        <a:rPr lang="zh-CN" altLang="en-US" b="1">
                          <a:ea typeface="华文细黑" panose="02010600040101010101" pitchFamily="2" charset="-122"/>
                        </a:rPr>
                        <a:t>基本概念</a:t>
                      </a:r>
                      <a:endParaRPr lang="zh-CN" altLang="en-US" b="1">
                        <a:ea typeface="华文细黑" panose="02010600040101010101" pitchFamily="2"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gn="ctr">
                        <a:lnSpc>
                          <a:spcPct val="120000"/>
                        </a:lnSpc>
                        <a:buNone/>
                      </a:pPr>
                      <a:r>
                        <a:rPr lang="zh-CN" altLang="en-US" b="1">
                          <a:ea typeface="华文细黑" panose="02010600040101010101" pitchFamily="2" charset="-122"/>
                        </a:rPr>
                        <a:t>简要说明</a:t>
                      </a:r>
                      <a:endParaRPr lang="zh-CN" altLang="en-US" b="1">
                        <a:ea typeface="华文细黑" panose="02010600040101010101" pitchFamily="2"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r>
              <a:tr h="91440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50000"/>
                        </a:lnSpc>
                        <a:buNone/>
                      </a:pPr>
                      <a:r>
                        <a:rPr lang="en-US" altLang="zh-CN" b="1">
                          <a:ea typeface="华文细黑" panose="02010600040101010101" pitchFamily="2" charset="-122"/>
                        </a:rPr>
                        <a:t>  </a:t>
                      </a:r>
                      <a:r>
                        <a:rPr lang="zh-CN" altLang="en-US" sz="2400" b="1"/>
                        <a:t>古代中国</a:t>
                      </a:r>
                      <a:endParaRPr lang="zh-CN" altLang="en-US" sz="2400" b="1"/>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80000"/>
                        </a:lnSpc>
                        <a:buNone/>
                      </a:pPr>
                      <a:r>
                        <a:rPr lang="en-US" altLang="zh-CN" sz="2400" b="1">
                          <a:latin typeface="宋体" panose="02010600030101010101" pitchFamily="2" charset="-122"/>
                        </a:rPr>
                        <a:t>1.</a:t>
                      </a:r>
                      <a:r>
                        <a:rPr lang="zh-CN" altLang="en-US" sz="2400" b="1">
                          <a:latin typeface="宋体" panose="02010600030101010101" pitchFamily="2" charset="-122"/>
                        </a:rPr>
                        <a:t>基层组织  </a:t>
                      </a:r>
                      <a:r>
                        <a:rPr lang="en-US" altLang="zh-CN" sz="2400" b="1">
                          <a:latin typeface="宋体" panose="02010600030101010101" pitchFamily="2" charset="-122"/>
                        </a:rPr>
                        <a:t>2.</a:t>
                      </a:r>
                      <a:r>
                        <a:rPr lang="zh-CN" altLang="en-US" sz="2400" b="1">
                          <a:latin typeface="宋体" panose="02010600030101010101" pitchFamily="2" charset="-122"/>
                        </a:rPr>
                        <a:t>民间组织 </a:t>
                      </a:r>
                      <a:endParaRPr lang="zh-CN" altLang="en-US" sz="2400" b="1">
                        <a:latin typeface="宋体" panose="02010600030101010101" pitchFamily="2" charset="-122"/>
                      </a:endParaRPr>
                    </a:p>
                    <a:p>
                      <a:pPr marL="0" lvl="0" indent="0">
                        <a:lnSpc>
                          <a:spcPct val="80000"/>
                        </a:lnSpc>
                        <a:buNone/>
                      </a:pPr>
                      <a:r>
                        <a:rPr lang="en-US" altLang="zh-CN" sz="2400" b="1">
                          <a:latin typeface="宋体" panose="02010600030101010101" pitchFamily="2" charset="-122"/>
                        </a:rPr>
                        <a:t>3.</a:t>
                      </a:r>
                      <a:r>
                        <a:rPr lang="zh-CN" altLang="en-US" sz="2400" b="1">
                          <a:latin typeface="宋体" panose="02010600030101010101" pitchFamily="2" charset="-122"/>
                        </a:rPr>
                        <a:t>宗派组织</a:t>
                      </a:r>
                      <a:endParaRPr lang="zh-CN" altLang="en-US" sz="2400" b="1">
                        <a:latin typeface="宋体" panose="02010600030101010101" pitchFamily="2"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600" b="1">
                          <a:latin typeface="楷体_GB2312" pitchFamily="49" charset="-122"/>
                          <a:ea typeface="楷体_GB2312" pitchFamily="49" charset="-122"/>
                        </a:rPr>
                        <a:t>   </a:t>
                      </a:r>
                      <a:r>
                        <a:rPr lang="en-US" altLang="zh-CN" sz="1800" b="1">
                          <a:latin typeface="宋体" panose="02010600030101010101" pitchFamily="2" charset="-122"/>
                        </a:rPr>
                        <a:t> </a:t>
                      </a:r>
                      <a:r>
                        <a:rPr lang="zh-CN" altLang="en-US" sz="1800" b="1">
                          <a:latin typeface="宋体" panose="02010600030101010101" pitchFamily="2" charset="-122"/>
                        </a:rPr>
                        <a:t>五家为比，五比为闾，五闾为族，五族为党。   </a:t>
                      </a:r>
                      <a:r>
                        <a:rPr lang="en-US" altLang="en-US" sz="1800" b="1">
                          <a:latin typeface="宋体" panose="02010600030101010101" pitchFamily="2" charset="-122"/>
                        </a:rPr>
                        <a:t>—</a:t>
                      </a:r>
                      <a:r>
                        <a:rPr lang="en-US" altLang="zh-CN" sz="1800" b="1">
                          <a:latin typeface="宋体" panose="02010600030101010101" pitchFamily="2" charset="-122"/>
                        </a:rPr>
                        <a:t>《</a:t>
                      </a:r>
                      <a:r>
                        <a:rPr lang="zh-CN" altLang="en-US" sz="1800" b="1">
                          <a:latin typeface="宋体" panose="02010600030101010101" pitchFamily="2" charset="-122"/>
                        </a:rPr>
                        <a:t>周礼</a:t>
                      </a:r>
                      <a:r>
                        <a:rPr lang="en-US" altLang="zh-CN" sz="1800" b="1">
                          <a:latin typeface="宋体" panose="02010600030101010101" pitchFamily="2" charset="-122"/>
                        </a:rPr>
                        <a:t>》</a:t>
                      </a:r>
                      <a:endParaRPr lang="zh-CN" altLang="en-US" sz="1800" b="1">
                        <a:latin typeface="宋体" panose="02010600030101010101" pitchFamily="2"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r>
              <a:tr h="1068388">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80000"/>
                        </a:lnSpc>
                        <a:buNone/>
                      </a:pPr>
                      <a:r>
                        <a:rPr lang="en-US" altLang="zh-CN" b="1">
                          <a:ea typeface="华文细黑" panose="02010600040101010101" pitchFamily="2" charset="-122"/>
                        </a:rPr>
                        <a:t>  </a:t>
                      </a:r>
                      <a:r>
                        <a:rPr lang="zh-CN" altLang="en-US" sz="2400" b="1"/>
                        <a:t>近代中国</a:t>
                      </a:r>
                      <a:endParaRPr lang="zh-CN" altLang="en-US" sz="2400" b="1"/>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spcBef>
                          <a:spcPct val="0"/>
                        </a:spcBef>
                        <a:buNone/>
                      </a:pPr>
                      <a:r>
                        <a:rPr lang="en-US" altLang="zh-CN" sz="1800" b="1">
                          <a:latin typeface="楷体_GB2312" pitchFamily="49" charset="-122"/>
                          <a:ea typeface="楷体_GB2312" pitchFamily="49" charset="-122"/>
                        </a:rPr>
                        <a:t>     </a:t>
                      </a:r>
                      <a:r>
                        <a:rPr lang="zh-CN" altLang="en-US" sz="2400" b="1">
                          <a:latin typeface="宋体" panose="02010600030101010101" pitchFamily="2" charset="-122"/>
                        </a:rPr>
                        <a:t>以国家的目的而结合起来的社会团体</a:t>
                      </a:r>
                      <a:r>
                        <a:rPr lang="zh-CN" altLang="en-US" sz="1800" b="1">
                          <a:latin typeface="宋体" panose="02010600030101010101" pitchFamily="2" charset="-122"/>
                        </a:rPr>
                        <a:t>。</a:t>
                      </a:r>
                      <a:endParaRPr lang="zh-CN" altLang="en-US" sz="1800" b="1">
                        <a:latin typeface="宋体" panose="02010600030101010101" pitchFamily="2"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spcBef>
                          <a:spcPct val="0"/>
                        </a:spcBef>
                        <a:buNone/>
                      </a:pPr>
                      <a:r>
                        <a:rPr lang="en-US" altLang="zh-CN" sz="1600" b="1"/>
                        <a:t> </a:t>
                      </a:r>
                      <a:r>
                        <a:rPr lang="en-US" altLang="zh-CN" sz="1600" b="1">
                          <a:latin typeface="宋体" panose="02010600030101010101" pitchFamily="2" charset="-122"/>
                        </a:rPr>
                        <a:t>   </a:t>
                      </a:r>
                      <a:r>
                        <a:rPr lang="zh-CN" altLang="en-US" sz="1600" b="1">
                          <a:latin typeface="宋体" panose="02010600030101010101" pitchFamily="2" charset="-122"/>
                        </a:rPr>
                        <a:t>政党者，以国家之目的而结合者也；朋党者，以个人目的而结合者也。    </a:t>
                      </a:r>
                      <a:endParaRPr lang="zh-CN" altLang="en-US" sz="1600" b="1">
                        <a:latin typeface="宋体" panose="02010600030101010101" pitchFamily="2" charset="-122"/>
                      </a:endParaRPr>
                    </a:p>
                    <a:p>
                      <a:pPr marL="0" lvl="0" indent="0">
                        <a:spcBef>
                          <a:spcPct val="0"/>
                        </a:spcBef>
                        <a:buNone/>
                      </a:pPr>
                      <a:r>
                        <a:rPr lang="zh-CN" altLang="en-US" sz="1600" b="1">
                          <a:latin typeface="宋体" panose="02010600030101010101" pitchFamily="2" charset="-122"/>
                        </a:rPr>
                        <a:t>          </a:t>
                      </a:r>
                      <a:r>
                        <a:rPr lang="en-US" altLang="en-US" sz="1600" b="1">
                          <a:latin typeface="宋体" panose="02010600030101010101" pitchFamily="2" charset="-122"/>
                        </a:rPr>
                        <a:t>—</a:t>
                      </a:r>
                      <a:r>
                        <a:rPr lang="en-US" altLang="zh-CN" sz="1600" b="1">
                          <a:latin typeface="宋体" panose="02010600030101010101" pitchFamily="2" charset="-122"/>
                        </a:rPr>
                        <a:t> </a:t>
                      </a:r>
                      <a:r>
                        <a:rPr lang="zh-CN" altLang="en-US" sz="1600" b="1">
                          <a:latin typeface="宋体" panose="02010600030101010101" pitchFamily="2" charset="-122"/>
                        </a:rPr>
                        <a:t>梁启超</a:t>
                      </a:r>
                      <a:endParaRPr lang="zh-CN" altLang="en-US" sz="1600" b="1">
                        <a:latin typeface="宋体" panose="02010600030101010101" pitchFamily="2"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r>
              <a:tr h="1068387">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60000"/>
                        </a:lnSpc>
                        <a:buNone/>
                      </a:pPr>
                      <a:r>
                        <a:rPr lang="en-US" altLang="zh-CN" b="1">
                          <a:ea typeface="华文细黑" panose="02010600040101010101" pitchFamily="2" charset="-122"/>
                        </a:rPr>
                        <a:t>  </a:t>
                      </a:r>
                      <a:r>
                        <a:rPr lang="zh-CN" altLang="en-US" sz="2400" b="1"/>
                        <a:t>资产阶级</a:t>
                      </a:r>
                      <a:endParaRPr lang="zh-CN" altLang="en-US" sz="2400" b="1"/>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b="1">
                          <a:latin typeface="楷体_GB2312" pitchFamily="49" charset="-122"/>
                          <a:ea typeface="楷体_GB2312" pitchFamily="49" charset="-122"/>
                        </a:rPr>
                        <a:t>    </a:t>
                      </a:r>
                      <a:r>
                        <a:rPr lang="zh-CN" altLang="en-US" sz="1800" b="1">
                          <a:latin typeface="宋体" panose="02010600030101010101" pitchFamily="2" charset="-122"/>
                        </a:rPr>
                        <a:t>政党就是大家基于一致同意的某些特殊原则，并通过共同奋斗来促进国家利益而团结起来的人民团体</a:t>
                      </a:r>
                      <a:r>
                        <a:rPr lang="zh-CN" altLang="en-US" sz="2000" b="1">
                          <a:latin typeface="宋体" panose="02010600030101010101" pitchFamily="2" charset="-122"/>
                        </a:rPr>
                        <a:t>。</a:t>
                      </a:r>
                      <a:endParaRPr lang="zh-CN" altLang="en-US" sz="2000" b="1">
                        <a:latin typeface="宋体" panose="02010600030101010101" pitchFamily="2"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600" b="1">
                          <a:latin typeface="楷体_GB2312" pitchFamily="49" charset="-122"/>
                          <a:ea typeface="楷体_GB2312" pitchFamily="49" charset="-122"/>
                        </a:rPr>
                        <a:t>    </a:t>
                      </a:r>
                      <a:r>
                        <a:rPr lang="zh-CN" altLang="en-US" sz="1600" b="1">
                          <a:latin typeface="宋体" panose="02010600030101010101" pitchFamily="2" charset="-122"/>
                        </a:rPr>
                        <a:t>埃德蒙</a:t>
                      </a:r>
                      <a:r>
                        <a:rPr lang="en-US" altLang="zh-CN" sz="1600" b="1">
                          <a:latin typeface="宋体" panose="02010600030101010101" pitchFamily="2" charset="-122"/>
                        </a:rPr>
                        <a:t>·</a:t>
                      </a:r>
                      <a:r>
                        <a:rPr lang="zh-CN" altLang="en-US" sz="1600" b="1">
                          <a:latin typeface="宋体" panose="02010600030101010101" pitchFamily="2" charset="-122"/>
                        </a:rPr>
                        <a:t>柏克是</a:t>
                      </a:r>
                      <a:r>
                        <a:rPr lang="en-US" altLang="zh-CN" sz="1600" b="1">
                          <a:latin typeface="宋体" panose="02010600030101010101" pitchFamily="2" charset="-122"/>
                        </a:rPr>
                        <a:t>18</a:t>
                      </a:r>
                      <a:r>
                        <a:rPr lang="zh-CN" altLang="en-US" sz="1600" b="1">
                          <a:latin typeface="宋体" panose="02010600030101010101" pitchFamily="2" charset="-122"/>
                        </a:rPr>
                        <a:t>世纪英国国会议员，是资产阶级保守主义思潮奠基人。</a:t>
                      </a:r>
                      <a:endParaRPr lang="zh-CN" altLang="en-US" sz="1600" b="1">
                        <a:latin typeface="宋体" panose="02010600030101010101" pitchFamily="2" charset="-122"/>
                      </a:endParaRPr>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CCFF66"/>
                    </a:solidFill>
                  </a:tcPr>
                </a:tc>
              </a:tr>
              <a:tr h="1004888">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50000"/>
                        </a:lnSpc>
                        <a:buNone/>
                      </a:pPr>
                      <a:r>
                        <a:rPr lang="en-US" altLang="zh-CN" b="1">
                          <a:ea typeface="华文细黑" panose="02010600040101010101" pitchFamily="2" charset="-122"/>
                        </a:rPr>
                        <a:t> </a:t>
                      </a:r>
                      <a:r>
                        <a:rPr lang="zh-CN" altLang="en-US" sz="2400" b="1"/>
                        <a:t>马克思主义</a:t>
                      </a:r>
                      <a:endParaRPr lang="zh-CN" altLang="en-US" sz="2400" b="1"/>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2000" b="1">
                          <a:latin typeface="宋体" panose="02010600030101010101" pitchFamily="2" charset="-122"/>
                        </a:rPr>
                        <a:t>    </a:t>
                      </a:r>
                      <a:r>
                        <a:rPr lang="zh-CN" altLang="en-US" sz="2000" b="1">
                          <a:latin typeface="宋体" panose="02010600030101010101" pitchFamily="2" charset="-122"/>
                        </a:rPr>
                        <a:t>政党是指代表某个阶级、阶层或集团并为实现其利益而进行活动的政治组织。</a:t>
                      </a:r>
                      <a:endParaRPr lang="zh-CN" altLang="en-US" sz="2000" b="1">
                        <a:latin typeface="宋体" panose="02010600030101010101" pitchFamily="2"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rgbClr val="CCFF66"/>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endParaRPr lang="zh-CN" altLang="en-US" sz="1800" b="1">
                        <a:latin typeface="宋体" panose="02010600030101010101" pitchFamily="2"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rgbClr val="CCFF66"/>
                    </a:solidFill>
                  </a:tcPr>
                </a:tc>
              </a:tr>
            </a:tbl>
          </a:graphicData>
        </a:graphic>
      </p:graphicFrame>
      <p:sp>
        <p:nvSpPr>
          <p:cNvPr id="265510" name="矩形 265509"/>
          <p:cNvSpPr/>
          <p:nvPr/>
        </p:nvSpPr>
        <p:spPr>
          <a:xfrm>
            <a:off x="9144000" y="6172200"/>
            <a:ext cx="914400" cy="914400"/>
          </a:xfrm>
          <a:prstGeom prst="rect">
            <a:avLst/>
          </a:prstGeom>
          <a:noFill/>
          <a:ln w="9525">
            <a:noFill/>
          </a:ln>
          <a:effectLst>
            <a:outerShdw dist="35921"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65513" name="矩形 265512"/>
          <p:cNvSpPr/>
          <p:nvPr/>
        </p:nvSpPr>
        <p:spPr>
          <a:xfrm>
            <a:off x="457200" y="1828800"/>
            <a:ext cx="914400" cy="914400"/>
          </a:xfrm>
          <a:prstGeom prst="rect">
            <a:avLst/>
          </a:prstGeom>
          <a:noFill/>
          <a:ln w="9525">
            <a:noFill/>
          </a:ln>
          <a:effectLst>
            <a:outerShdw dist="35921"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65515" name="文本框 265514"/>
          <p:cNvSpPr txBox="1"/>
          <p:nvPr/>
        </p:nvSpPr>
        <p:spPr>
          <a:xfrm>
            <a:off x="1746250" y="441325"/>
            <a:ext cx="5026025" cy="7016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000" b="1">
                <a:solidFill>
                  <a:srgbClr val="663300"/>
                </a:solidFill>
                <a:latin typeface="黑体" panose="02010609060101010101" pitchFamily="2" charset="-122"/>
                <a:ea typeface="黑体" panose="02010609060101010101" pitchFamily="2" charset="-122"/>
              </a:rPr>
              <a:t>第一节 政党理论概述</a:t>
            </a:r>
            <a:endParaRPr lang="zh-CN" altLang="en-US" sz="4000" b="1">
              <a:solidFill>
                <a:srgbClr val="663300"/>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12" dur="500" fill="hold" grpId="0" nodeType="withEffect">
                                  <p:stCondLst>
                                    <p:cond delay="0"/>
                                  </p:stCondLst>
                                  <p:childTnLst>
                                    <p:set>
                                      <p:cBhvr>
                                        <p:cTn id="6" dur="1" fill="hold">
                                          <p:stCondLst>
                                            <p:cond delay="0"/>
                                          </p:stCondLst>
                                        </p:cTn>
                                        <p:tgtEl>
                                          <p:spTgt spid="265515"/>
                                        </p:tgtEl>
                                        <p:attrNameLst>
                                          <p:attrName>style.visibility</p:attrName>
                                        </p:attrNameLst>
                                      </p:cBhvr>
                                      <p:to>
                                        <p:strVal val="visible"/>
                                      </p:to>
                                    </p:set>
                                    <p:animEffect transition="in" filter="strips(downLeft)">
                                      <p:cBhvr>
                                        <p:cTn id="7" dur="500"/>
                                        <p:tgtEl>
                                          <p:spTgt spid="265515"/>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8" presetClass="entr" presetSubtype="3" dur="500" fill="hold" grpId="0" nodeType="clickEffect">
                                  <p:stCondLst>
                                    <p:cond delay="0"/>
                                  </p:stCondLst>
                                  <p:childTnLst>
                                    <p:set>
                                      <p:cBhvr>
                                        <p:cTn id="11" dur="1" fill="hold">
                                          <p:stCondLst>
                                            <p:cond delay="0"/>
                                          </p:stCondLst>
                                        </p:cTn>
                                        <p:tgtEl>
                                          <p:spTgt spid="265221"/>
                                        </p:tgtEl>
                                        <p:attrNameLst>
                                          <p:attrName>style.visibility</p:attrName>
                                        </p:attrNameLst>
                                      </p:cBhvr>
                                      <p:to>
                                        <p:strVal val="visible"/>
                                      </p:to>
                                    </p:set>
                                    <p:animEffect transition="in" filter="strips(upRight)">
                                      <p:cBhvr>
                                        <p:cTn id="12" dur="500"/>
                                        <p:tgtEl>
                                          <p:spTgt spid="265221"/>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54" presetClass="entr" presetSubtype="0" dur="500" accel="100000" fill="hold" nodeType="clickEffect">
                                  <p:stCondLst>
                                    <p:cond delay="0"/>
                                  </p:stCondLst>
                                  <p:childTnLst>
                                    <p:set>
                                      <p:cBhvr>
                                        <p:cTn id="16" dur="1" fill="hold">
                                          <p:stCondLst>
                                            <p:cond delay="0"/>
                                          </p:stCondLst>
                                        </p:cTn>
                                        <p:tgtEl>
                                          <p:spTgt spid="265553"/>
                                        </p:tgtEl>
                                        <p:attrNameLst>
                                          <p:attrName>style.visibility</p:attrName>
                                        </p:attrNameLst>
                                      </p:cBhvr>
                                      <p:to>
                                        <p:strVal val="visible"/>
                                      </p:to>
                                    </p:set>
                                    <p:anim calcmode="lin" valueType="num">
                                      <p:cBhvr>
                                        <p:cTn id="17" dur="500" fill="hold"/>
                                        <p:tgtEl>
                                          <p:spTgt spid="265553"/>
                                        </p:tgtEl>
                                        <p:attrNameLst>
                                          <p:attrName>ppt_w</p:attrName>
                                        </p:attrNameLst>
                                      </p:cBhvr>
                                      <p:tavLst>
                                        <p:tav tm="0">
                                          <p:val>
                                            <p:strVal val="#ppt_w*0.05"/>
                                          </p:val>
                                        </p:tav>
                                        <p:tav tm="100000">
                                          <p:val>
                                            <p:strVal val="#ppt_w"/>
                                          </p:val>
                                        </p:tav>
                                      </p:tavLst>
                                    </p:anim>
                                    <p:anim calcmode="lin" valueType="num">
                                      <p:cBhvr>
                                        <p:cTn id="18" dur="500" fill="hold"/>
                                        <p:tgtEl>
                                          <p:spTgt spid="265553"/>
                                        </p:tgtEl>
                                        <p:attrNameLst>
                                          <p:attrName>ppt_h</p:attrName>
                                        </p:attrNameLst>
                                      </p:cBhvr>
                                      <p:tavLst>
                                        <p:tav tm="0">
                                          <p:val>
                                            <p:strVal val="#ppt_h"/>
                                          </p:val>
                                        </p:tav>
                                        <p:tav tm="100000">
                                          <p:val>
                                            <p:strVal val="#ppt_h"/>
                                          </p:val>
                                        </p:tav>
                                      </p:tavLst>
                                    </p:anim>
                                    <p:anim calcmode="lin" valueType="num">
                                      <p:cBhvr>
                                        <p:cTn id="19" dur="500" fill="hold"/>
                                        <p:tgtEl>
                                          <p:spTgt spid="265553"/>
                                        </p:tgtEl>
                                        <p:attrNameLst>
                                          <p:attrName>ppt_x</p:attrName>
                                        </p:attrNameLst>
                                      </p:cBhvr>
                                      <p:tavLst>
                                        <p:tav tm="0">
                                          <p:val>
                                            <p:strVal val="#ppt_x-.2"/>
                                          </p:val>
                                        </p:tav>
                                        <p:tav tm="100000">
                                          <p:val>
                                            <p:strVal val="#ppt_x"/>
                                          </p:val>
                                        </p:tav>
                                      </p:tavLst>
                                    </p:anim>
                                    <p:anim calcmode="lin" valueType="num">
                                      <p:cBhvr>
                                        <p:cTn id="20" dur="500" fill="hold"/>
                                        <p:tgtEl>
                                          <p:spTgt spid="265553"/>
                                        </p:tgtEl>
                                        <p:attrNameLst>
                                          <p:attrName>ppt_y</p:attrName>
                                        </p:attrNameLst>
                                      </p:cBhvr>
                                      <p:tavLst>
                                        <p:tav tm="0">
                                          <p:val>
                                            <p:strVal val="#ppt_y"/>
                                          </p:val>
                                        </p:tav>
                                        <p:tav tm="100000">
                                          <p:val>
                                            <p:strVal val="#ppt_y"/>
                                          </p:val>
                                        </p:tav>
                                      </p:tavLst>
                                    </p:anim>
                                    <p:animEffect transition="in" filter="fade">
                                      <p:cBhvr>
                                        <p:cTn id="21" dur="500"/>
                                        <p:tgtEl>
                                          <p:spTgt spid="2655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5221" grpId="0"/>
      <p:bldP spid="26551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68467" name="内容占位符 268466"/>
          <p:cNvGraphicFramePr>
            <a:graphicFrameLocks noGrp="1"/>
          </p:cNvGraphicFramePr>
          <p:nvPr>
            <p:ph/>
          </p:nvPr>
        </p:nvGraphicFramePr>
        <p:xfrm>
          <a:off x="2895600" y="609600"/>
          <a:ext cx="5943600" cy="5781675"/>
        </p:xfrm>
        <a:graphic>
          <a:graphicData uri="http://schemas.openxmlformats.org/drawingml/2006/table">
            <a:tbl>
              <a:tblPr/>
              <a:tblGrid>
                <a:gridCol w="2087563"/>
                <a:gridCol w="3856037"/>
              </a:tblGrid>
              <a:tr h="6032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gn="ctr">
                        <a:lnSpc>
                          <a:spcPct val="120000"/>
                        </a:lnSpc>
                        <a:buNone/>
                      </a:pPr>
                      <a:r>
                        <a:rPr lang="zh-CN" altLang="en-US" b="1"/>
                        <a:t>特征</a:t>
                      </a:r>
                      <a:endParaRPr lang="zh-CN" altLang="en-US" b="1"/>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gn="ctr">
                        <a:lnSpc>
                          <a:spcPct val="110000"/>
                        </a:lnSpc>
                        <a:buNone/>
                      </a:pPr>
                      <a:r>
                        <a:rPr lang="zh-CN" altLang="en-US" b="1"/>
                        <a:t>基本含义</a:t>
                      </a:r>
                      <a:endParaRPr lang="zh-CN" altLang="en-US" b="1"/>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r>
              <a:tr h="11493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90000"/>
                        </a:lnSpc>
                        <a:buNone/>
                      </a:pPr>
                      <a:r>
                        <a:rPr lang="en-US" altLang="zh-CN" sz="2000" b="1">
                          <a:ea typeface="华文细黑" panose="02010600040101010101" pitchFamily="2" charset="-122"/>
                        </a:rPr>
                        <a:t>    </a:t>
                      </a:r>
                      <a:endParaRPr lang="zh-CN" altLang="en-US" sz="2000" b="1">
                        <a:ea typeface="华文细黑" panose="02010600040101010101" pitchFamily="2" charset="-122"/>
                      </a:endParaRPr>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b="1">
                          <a:latin typeface="楷体_GB2312" pitchFamily="49" charset="-122"/>
                          <a:ea typeface="楷体_GB2312" pitchFamily="49" charset="-122"/>
                        </a:rPr>
                        <a:t>    </a:t>
                      </a:r>
                      <a:endParaRPr lang="zh-CN" altLang="en-US" sz="1800" b="1">
                        <a:latin typeface="楷体_GB2312" pitchFamily="49" charset="-122"/>
                        <a:ea typeface="楷体_GB2312" pitchFamily="49"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r>
              <a:tr h="137160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90000"/>
                        </a:lnSpc>
                        <a:buNone/>
                      </a:pPr>
                      <a:r>
                        <a:rPr lang="en-US" altLang="zh-CN" sz="2000" b="1">
                          <a:ea typeface="华文细黑" panose="02010600040101010101" pitchFamily="2" charset="-122"/>
                        </a:rPr>
                        <a:t>    </a:t>
                      </a:r>
                      <a:endParaRPr lang="zh-CN" altLang="en-US" sz="2000" b="1">
                        <a:ea typeface="华文细黑" panose="02010600040101010101" pitchFamily="2" charset="-122"/>
                      </a:endParaRPr>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b="1">
                          <a:latin typeface="楷体_GB2312" pitchFamily="49" charset="-122"/>
                          <a:ea typeface="楷体_GB2312" pitchFamily="49" charset="-122"/>
                        </a:rPr>
                        <a:t>    </a:t>
                      </a:r>
                      <a:endParaRPr lang="zh-CN" altLang="en-US" sz="1800" b="1">
                        <a:latin typeface="楷体_GB2312" pitchFamily="49" charset="-122"/>
                        <a:ea typeface="楷体_GB2312" pitchFamily="49"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r>
              <a:tr h="12096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10000"/>
                        </a:lnSpc>
                        <a:buNone/>
                      </a:pPr>
                      <a:r>
                        <a:rPr lang="en-US" altLang="zh-CN" sz="1800"/>
                        <a:t>    </a:t>
                      </a:r>
                      <a:endParaRPr lang="zh-CN" altLang="en-US" sz="2000" b="1">
                        <a:ea typeface="华文细黑" panose="02010600040101010101" pitchFamily="2" charset="-122"/>
                      </a:endParaRPr>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spcBef>
                          <a:spcPct val="0"/>
                        </a:spcBef>
                        <a:buNone/>
                      </a:pPr>
                      <a:r>
                        <a:rPr lang="en-US" altLang="zh-CN" sz="1800" b="1">
                          <a:latin typeface="楷体_GB2312" pitchFamily="49" charset="-122"/>
                          <a:ea typeface="楷体_GB2312" pitchFamily="49" charset="-122"/>
                        </a:rPr>
                        <a:t>    </a:t>
                      </a:r>
                      <a:endParaRPr lang="zh-CN" altLang="en-US" sz="1800" b="1">
                        <a:latin typeface="楷体_GB2312" pitchFamily="49" charset="-122"/>
                        <a:ea typeface="楷体_GB2312" pitchFamily="49"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FFFCC">
                        <a:alpha val="87000"/>
                      </a:srgbClr>
                    </a:solidFill>
                  </a:tcPr>
                </a:tc>
              </a:tr>
              <a:tr h="144780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lnSpc>
                          <a:spcPct val="110000"/>
                        </a:lnSpc>
                        <a:buNone/>
                      </a:pPr>
                      <a:r>
                        <a:rPr lang="en-US" altLang="zh-CN" sz="2000" b="1">
                          <a:ea typeface="华文细黑" panose="02010600040101010101" pitchFamily="2" charset="-122"/>
                        </a:rPr>
                        <a:t>   </a:t>
                      </a:r>
                      <a:r>
                        <a:rPr lang="en-US" altLang="zh-CN" sz="2000" b="1">
                          <a:latin typeface="华文细黑" panose="02010600040101010101" pitchFamily="2" charset="-122"/>
                          <a:ea typeface="华文细黑" panose="02010600040101010101" pitchFamily="2" charset="-122"/>
                        </a:rPr>
                        <a:t> </a:t>
                      </a:r>
                      <a:endParaRPr lang="zh-CN" altLang="en-US" sz="2000" b="1">
                        <a:latin typeface="华文细黑" panose="02010600040101010101" pitchFamily="2" charset="-122"/>
                        <a:ea typeface="华文细黑" panose="02010600040101010101" pitchFamily="2" charset="-122"/>
                      </a:endParaRPr>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rgbClr val="FFFFCC">
                        <a:alpha val="87000"/>
                      </a:srgbClr>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b="1">
                          <a:latin typeface="楷体_GB2312" pitchFamily="49" charset="-122"/>
                          <a:ea typeface="楷体_GB2312" pitchFamily="49" charset="-122"/>
                        </a:rPr>
                        <a:t>    </a:t>
                      </a:r>
                      <a:endParaRPr lang="zh-CN" altLang="en-US" sz="1800" b="1">
                        <a:latin typeface="楷体_GB2312" pitchFamily="49" charset="-122"/>
                        <a:ea typeface="楷体_GB2312" pitchFamily="49" charset="-122"/>
                      </a:endParaRPr>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rgbClr val="FFFFCC">
                        <a:alpha val="87000"/>
                      </a:srgbClr>
                    </a:solidFill>
                  </a:tcPr>
                </a:tc>
              </a:tr>
            </a:tbl>
          </a:graphicData>
        </a:graphic>
      </p:graphicFrame>
      <p:sp>
        <p:nvSpPr>
          <p:cNvPr id="268417" name="文本框 268416"/>
          <p:cNvSpPr txBox="1"/>
          <p:nvPr/>
        </p:nvSpPr>
        <p:spPr>
          <a:xfrm>
            <a:off x="3124200" y="1447800"/>
            <a:ext cx="1905000"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b="1">
                <a:latin typeface="Arial" pitchFamily="34" charset="0"/>
              </a:rPr>
              <a:t>    </a:t>
            </a:r>
            <a:r>
              <a:rPr lang="en-US" altLang="zh-CN" sz="2200" b="1">
                <a:latin typeface="Arial" pitchFamily="34" charset="0"/>
              </a:rPr>
              <a:t>1.</a:t>
            </a:r>
            <a:r>
              <a:rPr lang="zh-CN" altLang="en-US" sz="2200" b="1">
                <a:latin typeface="Arial" pitchFamily="34" charset="0"/>
              </a:rPr>
              <a:t>政党具有</a:t>
            </a:r>
            <a:endParaRPr lang="zh-CN" altLang="en-US" sz="2200" b="1">
              <a:latin typeface="Arial" pitchFamily="34" charset="0"/>
            </a:endParaRPr>
          </a:p>
          <a:p>
            <a:pPr>
              <a:lnSpc>
                <a:spcPct val="90000"/>
              </a:lnSpc>
              <a:spcBef>
                <a:spcPct val="20000"/>
              </a:spcBef>
            </a:pPr>
            <a:r>
              <a:rPr lang="zh-CN" altLang="en-US" sz="2200" b="1">
                <a:latin typeface="Arial" pitchFamily="34" charset="0"/>
              </a:rPr>
              <a:t>鲜明的阶级性</a:t>
            </a:r>
            <a:endParaRPr lang="zh-CN" altLang="en-US" sz="2200" b="1">
              <a:latin typeface="Arial" pitchFamily="34" charset="0"/>
            </a:endParaRPr>
          </a:p>
        </p:txBody>
      </p:sp>
      <p:sp>
        <p:nvSpPr>
          <p:cNvPr id="268418" name="文本框 268417"/>
          <p:cNvSpPr txBox="1"/>
          <p:nvPr/>
        </p:nvSpPr>
        <p:spPr>
          <a:xfrm>
            <a:off x="3048000" y="2743200"/>
            <a:ext cx="1981200" cy="6953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2200" b="1">
                <a:latin typeface="Arial" pitchFamily="34" charset="0"/>
              </a:rPr>
              <a:t>    2.</a:t>
            </a:r>
            <a:r>
              <a:rPr lang="zh-CN" altLang="en-US" sz="2200" b="1">
                <a:latin typeface="Arial" pitchFamily="34" charset="0"/>
              </a:rPr>
              <a:t>政党是有纪律的组织</a:t>
            </a:r>
            <a:endParaRPr lang="zh-CN" altLang="en-US" sz="2200" b="1">
              <a:latin typeface="Arial" pitchFamily="34" charset="0"/>
            </a:endParaRPr>
          </a:p>
        </p:txBody>
      </p:sp>
      <p:sp>
        <p:nvSpPr>
          <p:cNvPr id="268419" name="文本框 268418"/>
          <p:cNvSpPr txBox="1"/>
          <p:nvPr/>
        </p:nvSpPr>
        <p:spPr>
          <a:xfrm>
            <a:off x="3048000" y="3886200"/>
            <a:ext cx="1905000" cy="828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sz="2000" b="1">
                <a:latin typeface="Arial" pitchFamily="34" charset="0"/>
              </a:rPr>
              <a:t>     </a:t>
            </a:r>
            <a:r>
              <a:rPr lang="en-US" altLang="zh-CN" sz="2200" b="1">
                <a:latin typeface="Arial" pitchFamily="34" charset="0"/>
              </a:rPr>
              <a:t>3.</a:t>
            </a:r>
            <a:r>
              <a:rPr lang="zh-CN" altLang="en-US" sz="2200" b="1">
                <a:latin typeface="Arial" pitchFamily="34" charset="0"/>
              </a:rPr>
              <a:t>政党有自</a:t>
            </a:r>
            <a:endParaRPr lang="zh-CN" altLang="en-US" sz="2200" b="1">
              <a:latin typeface="Arial" pitchFamily="34" charset="0"/>
            </a:endParaRPr>
          </a:p>
          <a:p>
            <a:pPr>
              <a:spcBef>
                <a:spcPct val="20000"/>
              </a:spcBef>
            </a:pPr>
            <a:r>
              <a:rPr lang="zh-CN" altLang="en-US" sz="2200" b="1">
                <a:latin typeface="Arial" pitchFamily="34" charset="0"/>
              </a:rPr>
              <a:t>己的政治纲领</a:t>
            </a:r>
            <a:endParaRPr lang="zh-CN" altLang="en-US" sz="2200" b="1">
              <a:latin typeface="Arial" pitchFamily="34" charset="0"/>
            </a:endParaRPr>
          </a:p>
        </p:txBody>
      </p:sp>
      <p:sp>
        <p:nvSpPr>
          <p:cNvPr id="268420" name="文本框 268419"/>
          <p:cNvSpPr txBox="1"/>
          <p:nvPr/>
        </p:nvSpPr>
        <p:spPr>
          <a:xfrm>
            <a:off x="3124200" y="5181600"/>
            <a:ext cx="1828800" cy="9969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2000" b="1">
                <a:latin typeface="Arial" pitchFamily="34" charset="0"/>
              </a:rPr>
              <a:t>    </a:t>
            </a:r>
            <a:r>
              <a:rPr lang="en-US" altLang="zh-CN" sz="2200" b="1">
                <a:latin typeface="Arial" pitchFamily="34" charset="0"/>
              </a:rPr>
              <a:t>4.</a:t>
            </a:r>
            <a:r>
              <a:rPr lang="zh-CN" altLang="en-US" sz="2200" b="1">
                <a:latin typeface="Arial" pitchFamily="34" charset="0"/>
              </a:rPr>
              <a:t>政党围绕着国家政权开展活动</a:t>
            </a:r>
            <a:endParaRPr lang="zh-CN" altLang="en-US" sz="2200" b="1">
              <a:latin typeface="Arial" pitchFamily="34" charset="0"/>
            </a:endParaRPr>
          </a:p>
        </p:txBody>
      </p:sp>
      <p:sp>
        <p:nvSpPr>
          <p:cNvPr id="268422" name="文本框 268421"/>
          <p:cNvSpPr txBox="1"/>
          <p:nvPr/>
        </p:nvSpPr>
        <p:spPr>
          <a:xfrm>
            <a:off x="5029200" y="1295400"/>
            <a:ext cx="3657600" cy="1006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b="1">
                <a:latin typeface="Arial" pitchFamily="34" charset="0"/>
                <a:ea typeface="楷体_GB2312" pitchFamily="49" charset="-122"/>
              </a:rPr>
              <a:t>     </a:t>
            </a:r>
            <a:r>
              <a:rPr lang="zh-CN" altLang="en-US" sz="2000" b="1">
                <a:latin typeface="Arial" pitchFamily="34" charset="0"/>
              </a:rPr>
              <a:t>近代以来，社会各阶级、各阶层之间的冲突一般集中表现为政党之间的斗争。</a:t>
            </a:r>
            <a:endParaRPr lang="zh-CN" altLang="en-US" sz="2000" b="1">
              <a:latin typeface="Arial" pitchFamily="34" charset="0"/>
            </a:endParaRPr>
          </a:p>
        </p:txBody>
      </p:sp>
      <p:sp>
        <p:nvSpPr>
          <p:cNvPr id="268425" name="文本框 268424"/>
          <p:cNvSpPr txBox="1"/>
          <p:nvPr/>
        </p:nvSpPr>
        <p:spPr>
          <a:xfrm>
            <a:off x="5029200" y="2574925"/>
            <a:ext cx="3733800" cy="1006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b="1">
                <a:latin typeface="Arial" pitchFamily="34" charset="0"/>
                <a:ea typeface="楷体_GB2312" pitchFamily="49" charset="-122"/>
              </a:rPr>
              <a:t>       </a:t>
            </a:r>
            <a:r>
              <a:rPr lang="zh-CN" altLang="en-US" sz="2000" b="1">
                <a:latin typeface="Arial" pitchFamily="34" charset="0"/>
              </a:rPr>
              <a:t>政党具有系统的组织机关和组织纪律，是发挥阶级的领导者和组织者作用的重要条件。</a:t>
            </a:r>
            <a:endParaRPr lang="zh-CN" altLang="en-US" sz="2000" b="1">
              <a:latin typeface="Arial" pitchFamily="34" charset="0"/>
            </a:endParaRPr>
          </a:p>
        </p:txBody>
      </p:sp>
      <p:sp>
        <p:nvSpPr>
          <p:cNvPr id="268427" name="文本框 268426"/>
          <p:cNvSpPr txBox="1"/>
          <p:nvPr/>
        </p:nvSpPr>
        <p:spPr>
          <a:xfrm>
            <a:off x="5105400" y="3870325"/>
            <a:ext cx="3581400" cy="1006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b="1">
                <a:latin typeface="Arial" pitchFamily="34" charset="0"/>
              </a:rPr>
              <a:t>     </a:t>
            </a:r>
            <a:r>
              <a:rPr lang="zh-CN" altLang="en-US" sz="2000" b="1">
                <a:latin typeface="Arial" pitchFamily="34" charset="0"/>
              </a:rPr>
              <a:t>党的政治纲领是一面旗帜，通过这面旗帜把党员集合起来，为实现政治目标而奋斗。</a:t>
            </a:r>
            <a:endParaRPr lang="zh-CN" altLang="en-US" sz="2000" b="1">
              <a:latin typeface="Arial" pitchFamily="34" charset="0"/>
            </a:endParaRPr>
          </a:p>
        </p:txBody>
      </p:sp>
      <p:sp>
        <p:nvSpPr>
          <p:cNvPr id="268432" name="文本框 268431"/>
          <p:cNvSpPr txBox="1"/>
          <p:nvPr/>
        </p:nvSpPr>
        <p:spPr>
          <a:xfrm>
            <a:off x="5029200" y="5029200"/>
            <a:ext cx="3581400" cy="13112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sz="1600" b="1">
                <a:latin typeface="Arial" pitchFamily="34" charset="0"/>
                <a:ea typeface="楷体_GB2312" pitchFamily="49" charset="-122"/>
              </a:rPr>
              <a:t>        </a:t>
            </a:r>
            <a:r>
              <a:rPr lang="zh-CN" altLang="en-US" sz="2000" b="1">
                <a:latin typeface="Arial" pitchFamily="34" charset="0"/>
              </a:rPr>
              <a:t>政党的活动都与国家政权有关，资本主义国家政党通过竞选而轮流执政，社会主义国家的共产党是既定的执政党。</a:t>
            </a:r>
            <a:endParaRPr lang="zh-CN" altLang="en-US" sz="2000" b="1">
              <a:latin typeface="Arial" pitchFamily="34" charset="0"/>
            </a:endParaRPr>
          </a:p>
        </p:txBody>
      </p:sp>
      <p:sp>
        <p:nvSpPr>
          <p:cNvPr id="268466" name="文本框 268465"/>
          <p:cNvSpPr txBox="1"/>
          <p:nvPr/>
        </p:nvSpPr>
        <p:spPr>
          <a:xfrm>
            <a:off x="1035050" y="762000"/>
            <a:ext cx="793750" cy="4968875"/>
          </a:xfrm>
          <a:prstGeom prst="rect">
            <a:avLst/>
          </a:prstGeom>
          <a:noFill/>
          <a:ln w="9525">
            <a:noFill/>
          </a:ln>
        </p:spPr>
        <p:txBody>
          <a:bodyPr vert="eaVe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solidFill>
                  <a:srgbClr val="663300"/>
                </a:solidFill>
                <a:latin typeface="Arial" pitchFamily="34" charset="0"/>
                <a:ea typeface="黑体" panose="02010609060101010101" pitchFamily="2" charset="-122"/>
              </a:rPr>
              <a:t>二、政党的基本特征</a:t>
            </a:r>
            <a:endParaRPr lang="zh-CN" altLang="en-US" sz="4000" b="1">
              <a:solidFill>
                <a:srgbClr val="663300"/>
              </a:solidFill>
              <a:latin typeface="Arial" pitchFamily="34" charset="0"/>
              <a:ea typeface="黑体" panose="02010609060101010101" pitchFamily="2" charset="-122"/>
            </a:endParaRPr>
          </a:p>
        </p:txBody>
      </p:sp>
    </p:spTree>
  </p:cSld>
  <p:clrMapOvr>
    <a:masterClrMapping/>
  </p:clrMapOvr>
  <p:transition spd="slow">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5" presetClass="entr" presetSubtype="0" dur="1000" fill="hold" nodeType="clickEffect">
                                  <p:stCondLst>
                                    <p:cond delay="0"/>
                                  </p:stCondLst>
                                  <p:childTnLst>
                                    <p:set>
                                      <p:cBhvr>
                                        <p:cTn id="6" dur="1" fill="hold">
                                          <p:stCondLst>
                                            <p:cond delay="0"/>
                                          </p:stCondLst>
                                        </p:cTn>
                                        <p:tgtEl>
                                          <p:spTgt spid="268467"/>
                                        </p:tgtEl>
                                        <p:attrNameLst>
                                          <p:attrName>style.visibility</p:attrName>
                                        </p:attrNameLst>
                                      </p:cBhvr>
                                      <p:to>
                                        <p:strVal val="visible"/>
                                      </p:to>
                                    </p:set>
                                    <p:anim calcmode="lin" valueType="num">
                                      <p:cBhvr>
                                        <p:cTn id="7" dur="1000" fill="hold"/>
                                        <p:tgtEl>
                                          <p:spTgt spid="268467"/>
                                        </p:tgtEl>
                                        <p:attrNameLst>
                                          <p:attrName>ppt_w</p:attrName>
                                        </p:attrNameLst>
                                      </p:cBhvr>
                                      <p:tavLst>
                                        <p:tav tm="0">
                                          <p:val>
                                            <p:fltVal val="0"/>
                                          </p:val>
                                        </p:tav>
                                        <p:tav tm="100000">
                                          <p:val>
                                            <p:strVal val="#ppt_w"/>
                                          </p:val>
                                        </p:tav>
                                      </p:tavLst>
                                    </p:anim>
                                    <p:anim calcmode="lin" valueType="num">
                                      <p:cBhvr>
                                        <p:cTn id="8" dur="1000" fill="hold"/>
                                        <p:tgtEl>
                                          <p:spTgt spid="268467"/>
                                        </p:tgtEl>
                                        <p:attrNameLst>
                                          <p:attrName>ppt_h</p:attrName>
                                        </p:attrNameLst>
                                      </p:cBhvr>
                                      <p:tavLst>
                                        <p:tav tm="0">
                                          <p:val>
                                            <p:fltVal val="0"/>
                                          </p:val>
                                        </p:tav>
                                        <p:tav tm="100000">
                                          <p:val>
                                            <p:strVal val="#ppt_h"/>
                                          </p:val>
                                        </p:tav>
                                      </p:tavLst>
                                    </p:anim>
                                    <p:anim calcmode="lin" valueType="num">
                                      <p:cBhvr>
                                        <p:cTn id="9" dur="1000" fill="hold"/>
                                        <p:tgtEl>
                                          <p:spTgt spid="268467"/>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6846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p:stCondLst>
                              <p:cond delay="0"/>
                            </p:stCondLst>
                            <p:childTnLst>
                              <p:par>
                                <p:cTn id="13" presetID="23" presetClass="entr" presetSubtype="16" dur="500" fill="hold" grpId="0" nodeType="clickEffect">
                                  <p:stCondLst>
                                    <p:cond delay="0"/>
                                  </p:stCondLst>
                                  <p:childTnLst>
                                    <p:set>
                                      <p:cBhvr>
                                        <p:cTn id="14" dur="1" fill="hold">
                                          <p:stCondLst>
                                            <p:cond delay="0"/>
                                          </p:stCondLst>
                                        </p:cTn>
                                        <p:tgtEl>
                                          <p:spTgt spid="268417"/>
                                        </p:tgtEl>
                                        <p:attrNameLst>
                                          <p:attrName>style.visibility</p:attrName>
                                        </p:attrNameLst>
                                      </p:cBhvr>
                                      <p:to>
                                        <p:strVal val="visible"/>
                                      </p:to>
                                    </p:set>
                                    <p:anim calcmode="lin" valueType="num">
                                      <p:cBhvr>
                                        <p:cTn id="15" dur="500" fill="hold"/>
                                        <p:tgtEl>
                                          <p:spTgt spid="268417"/>
                                        </p:tgtEl>
                                        <p:attrNameLst>
                                          <p:attrName>ppt_w</p:attrName>
                                        </p:attrNameLst>
                                      </p:cBhvr>
                                      <p:tavLst>
                                        <p:tav tm="0">
                                          <p:val>
                                            <p:fltVal val="0"/>
                                          </p:val>
                                        </p:tav>
                                        <p:tav tm="100000">
                                          <p:val>
                                            <p:strVal val="#ppt_w"/>
                                          </p:val>
                                        </p:tav>
                                      </p:tavLst>
                                    </p:anim>
                                    <p:anim calcmode="lin" valueType="num">
                                      <p:cBhvr>
                                        <p:cTn id="16" dur="500" fill="hold"/>
                                        <p:tgtEl>
                                          <p:spTgt spid="268417"/>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3" presetClass="entr" presetSubtype="16" dur="500" fill="hold" nodeType="clickEffect">
                                  <p:stCondLst>
                                    <p:cond delay="0"/>
                                  </p:stCondLst>
                                  <p:childTnLst>
                                    <p:set>
                                      <p:cBhvr>
                                        <p:cTn id="20" dur="1" fill="hold">
                                          <p:stCondLst>
                                            <p:cond delay="0"/>
                                          </p:stCondLst>
                                        </p:cTn>
                                        <p:tgtEl>
                                          <p:spTgt spid="268422">
                                            <p:txEl>
                                              <p:pRg st="0" end="0"/>
                                            </p:txEl>
                                          </p:spTgt>
                                        </p:tgtEl>
                                        <p:attrNameLst>
                                          <p:attrName>style.visibility</p:attrName>
                                        </p:attrNameLst>
                                      </p:cBhvr>
                                      <p:to>
                                        <p:strVal val="visible"/>
                                      </p:to>
                                    </p:set>
                                    <p:anim calcmode="lin" valueType="num">
                                      <p:cBhvr>
                                        <p:cTn id="21" dur="500" fill="hold"/>
                                        <p:tgtEl>
                                          <p:spTgt spid="268422">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268422">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3" presetClass="entr" presetSubtype="16" dur="500" fill="hold" grpId="0" nodeType="clickEffect">
                                  <p:stCondLst>
                                    <p:cond delay="0"/>
                                  </p:stCondLst>
                                  <p:childTnLst>
                                    <p:set>
                                      <p:cBhvr>
                                        <p:cTn id="26" dur="1" fill="hold">
                                          <p:stCondLst>
                                            <p:cond delay="0"/>
                                          </p:stCondLst>
                                        </p:cTn>
                                        <p:tgtEl>
                                          <p:spTgt spid="268418"/>
                                        </p:tgtEl>
                                        <p:attrNameLst>
                                          <p:attrName>style.visibility</p:attrName>
                                        </p:attrNameLst>
                                      </p:cBhvr>
                                      <p:to>
                                        <p:strVal val="visible"/>
                                      </p:to>
                                    </p:set>
                                    <p:anim calcmode="lin" valueType="num">
                                      <p:cBhvr>
                                        <p:cTn id="27" dur="500" fill="hold"/>
                                        <p:tgtEl>
                                          <p:spTgt spid="268418"/>
                                        </p:tgtEl>
                                        <p:attrNameLst>
                                          <p:attrName>ppt_w</p:attrName>
                                        </p:attrNameLst>
                                      </p:cBhvr>
                                      <p:tavLst>
                                        <p:tav tm="0">
                                          <p:val>
                                            <p:fltVal val="0"/>
                                          </p:val>
                                        </p:tav>
                                        <p:tav tm="100000">
                                          <p:val>
                                            <p:strVal val="#ppt_w"/>
                                          </p:val>
                                        </p:tav>
                                      </p:tavLst>
                                    </p:anim>
                                    <p:anim calcmode="lin" valueType="num">
                                      <p:cBhvr>
                                        <p:cTn id="28" dur="500" fill="hold"/>
                                        <p:tgtEl>
                                          <p:spTgt spid="268418"/>
                                        </p:tgtEl>
                                        <p:attrNameLst>
                                          <p:attrName>ppt_h</p:attrName>
                                        </p:attrNameLst>
                                      </p:cBhvr>
                                      <p:tavLst>
                                        <p:tav tm="0">
                                          <p:val>
                                            <p:fltVal val="0"/>
                                          </p:val>
                                        </p:tav>
                                        <p:tav tm="100000">
                                          <p:val>
                                            <p:strVal val="#ppt_h"/>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3" presetClass="entr" presetSubtype="16" dur="500" fill="hold" grpId="0" nodeType="clickEffect">
                                  <p:stCondLst>
                                    <p:cond delay="0"/>
                                  </p:stCondLst>
                                  <p:childTnLst>
                                    <p:set>
                                      <p:cBhvr>
                                        <p:cTn id="32" dur="1" fill="hold">
                                          <p:stCondLst>
                                            <p:cond delay="0"/>
                                          </p:stCondLst>
                                        </p:cTn>
                                        <p:tgtEl>
                                          <p:spTgt spid="268425"/>
                                        </p:tgtEl>
                                        <p:attrNameLst>
                                          <p:attrName>style.visibility</p:attrName>
                                        </p:attrNameLst>
                                      </p:cBhvr>
                                      <p:to>
                                        <p:strVal val="visible"/>
                                      </p:to>
                                    </p:set>
                                    <p:anim calcmode="lin" valueType="num">
                                      <p:cBhvr>
                                        <p:cTn id="33" dur="500" fill="hold"/>
                                        <p:tgtEl>
                                          <p:spTgt spid="268425"/>
                                        </p:tgtEl>
                                        <p:attrNameLst>
                                          <p:attrName>ppt_w</p:attrName>
                                        </p:attrNameLst>
                                      </p:cBhvr>
                                      <p:tavLst>
                                        <p:tav tm="0">
                                          <p:val>
                                            <p:fltVal val="0"/>
                                          </p:val>
                                        </p:tav>
                                        <p:tav tm="100000">
                                          <p:val>
                                            <p:strVal val="#ppt_w"/>
                                          </p:val>
                                        </p:tav>
                                      </p:tavLst>
                                    </p:anim>
                                    <p:anim calcmode="lin" valueType="num">
                                      <p:cBhvr>
                                        <p:cTn id="34" dur="500" fill="hold"/>
                                        <p:tgtEl>
                                          <p:spTgt spid="268425"/>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3" presetClass="entr" presetSubtype="16" dur="500" fill="hold" grpId="0" nodeType="clickEffect">
                                  <p:stCondLst>
                                    <p:cond delay="0"/>
                                  </p:stCondLst>
                                  <p:childTnLst>
                                    <p:set>
                                      <p:cBhvr>
                                        <p:cTn id="38" dur="1" fill="hold">
                                          <p:stCondLst>
                                            <p:cond delay="0"/>
                                          </p:stCondLst>
                                        </p:cTn>
                                        <p:tgtEl>
                                          <p:spTgt spid="268419"/>
                                        </p:tgtEl>
                                        <p:attrNameLst>
                                          <p:attrName>style.visibility</p:attrName>
                                        </p:attrNameLst>
                                      </p:cBhvr>
                                      <p:to>
                                        <p:strVal val="visible"/>
                                      </p:to>
                                    </p:set>
                                    <p:anim calcmode="lin" valueType="num">
                                      <p:cBhvr>
                                        <p:cTn id="39" dur="500" fill="hold"/>
                                        <p:tgtEl>
                                          <p:spTgt spid="268419"/>
                                        </p:tgtEl>
                                        <p:attrNameLst>
                                          <p:attrName>ppt_w</p:attrName>
                                        </p:attrNameLst>
                                      </p:cBhvr>
                                      <p:tavLst>
                                        <p:tav tm="0">
                                          <p:val>
                                            <p:fltVal val="0"/>
                                          </p:val>
                                        </p:tav>
                                        <p:tav tm="100000">
                                          <p:val>
                                            <p:strVal val="#ppt_w"/>
                                          </p:val>
                                        </p:tav>
                                      </p:tavLst>
                                    </p:anim>
                                    <p:anim calcmode="lin" valueType="num">
                                      <p:cBhvr>
                                        <p:cTn id="40" dur="500" fill="hold"/>
                                        <p:tgtEl>
                                          <p:spTgt spid="268419"/>
                                        </p:tgtEl>
                                        <p:attrNameLst>
                                          <p:attrName>ppt_h</p:attrName>
                                        </p:attrNameLst>
                                      </p:cBhvr>
                                      <p:tavLst>
                                        <p:tav tm="0">
                                          <p:val>
                                            <p:fltVal val="0"/>
                                          </p:val>
                                        </p:tav>
                                        <p:tav tm="100000">
                                          <p:val>
                                            <p:strVal val="#ppt_h"/>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3" presetClass="entr" presetSubtype="16" dur="500" fill="hold" grpId="0" nodeType="clickEffect">
                                  <p:stCondLst>
                                    <p:cond delay="0"/>
                                  </p:stCondLst>
                                  <p:childTnLst>
                                    <p:set>
                                      <p:cBhvr>
                                        <p:cTn id="44" dur="1" fill="hold">
                                          <p:stCondLst>
                                            <p:cond delay="0"/>
                                          </p:stCondLst>
                                        </p:cTn>
                                        <p:tgtEl>
                                          <p:spTgt spid="268427"/>
                                        </p:tgtEl>
                                        <p:attrNameLst>
                                          <p:attrName>style.visibility</p:attrName>
                                        </p:attrNameLst>
                                      </p:cBhvr>
                                      <p:to>
                                        <p:strVal val="visible"/>
                                      </p:to>
                                    </p:set>
                                    <p:anim calcmode="lin" valueType="num">
                                      <p:cBhvr>
                                        <p:cTn id="45" dur="500" fill="hold"/>
                                        <p:tgtEl>
                                          <p:spTgt spid="268427"/>
                                        </p:tgtEl>
                                        <p:attrNameLst>
                                          <p:attrName>ppt_w</p:attrName>
                                        </p:attrNameLst>
                                      </p:cBhvr>
                                      <p:tavLst>
                                        <p:tav tm="0">
                                          <p:val>
                                            <p:fltVal val="0"/>
                                          </p:val>
                                        </p:tav>
                                        <p:tav tm="100000">
                                          <p:val>
                                            <p:strVal val="#ppt_w"/>
                                          </p:val>
                                        </p:tav>
                                      </p:tavLst>
                                    </p:anim>
                                    <p:anim calcmode="lin" valueType="num">
                                      <p:cBhvr>
                                        <p:cTn id="46" dur="500" fill="hold"/>
                                        <p:tgtEl>
                                          <p:spTgt spid="268427"/>
                                        </p:tgtEl>
                                        <p:attrNameLst>
                                          <p:attrName>ppt_h</p:attrName>
                                        </p:attrNameLst>
                                      </p:cBhvr>
                                      <p:tavLst>
                                        <p:tav tm="0">
                                          <p:val>
                                            <p:fltVal val="0"/>
                                          </p:val>
                                        </p:tav>
                                        <p:tav tm="100000">
                                          <p:val>
                                            <p:strVal val="#ppt_h"/>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3" presetClass="entr" presetSubtype="16" dur="500" fill="hold" grpId="0" nodeType="clickEffect">
                                  <p:stCondLst>
                                    <p:cond delay="0"/>
                                  </p:stCondLst>
                                  <p:childTnLst>
                                    <p:set>
                                      <p:cBhvr>
                                        <p:cTn id="50" dur="1" fill="hold">
                                          <p:stCondLst>
                                            <p:cond delay="0"/>
                                          </p:stCondLst>
                                        </p:cTn>
                                        <p:tgtEl>
                                          <p:spTgt spid="268420"/>
                                        </p:tgtEl>
                                        <p:attrNameLst>
                                          <p:attrName>style.visibility</p:attrName>
                                        </p:attrNameLst>
                                      </p:cBhvr>
                                      <p:to>
                                        <p:strVal val="visible"/>
                                      </p:to>
                                    </p:set>
                                    <p:anim calcmode="lin" valueType="num">
                                      <p:cBhvr>
                                        <p:cTn id="51" dur="500" fill="hold"/>
                                        <p:tgtEl>
                                          <p:spTgt spid="268420"/>
                                        </p:tgtEl>
                                        <p:attrNameLst>
                                          <p:attrName>ppt_w</p:attrName>
                                        </p:attrNameLst>
                                      </p:cBhvr>
                                      <p:tavLst>
                                        <p:tav tm="0">
                                          <p:val>
                                            <p:fltVal val="0"/>
                                          </p:val>
                                        </p:tav>
                                        <p:tav tm="100000">
                                          <p:val>
                                            <p:strVal val="#ppt_w"/>
                                          </p:val>
                                        </p:tav>
                                      </p:tavLst>
                                    </p:anim>
                                    <p:anim calcmode="lin" valueType="num">
                                      <p:cBhvr>
                                        <p:cTn id="52" dur="500" fill="hold"/>
                                        <p:tgtEl>
                                          <p:spTgt spid="268420"/>
                                        </p:tgtEl>
                                        <p:attrNameLst>
                                          <p:attrName>ppt_h</p:attrName>
                                        </p:attrNameLst>
                                      </p:cBhvr>
                                      <p:tavLst>
                                        <p:tav tm="0">
                                          <p:val>
                                            <p:fltVal val="0"/>
                                          </p:val>
                                        </p:tav>
                                        <p:tav tm="100000">
                                          <p:val>
                                            <p:strVal val="#ppt_h"/>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23" presetClass="entr" presetSubtype="16" dur="500" fill="hold" grpId="0" nodeType="clickEffect">
                                  <p:stCondLst>
                                    <p:cond delay="0"/>
                                  </p:stCondLst>
                                  <p:childTnLst>
                                    <p:set>
                                      <p:cBhvr>
                                        <p:cTn id="56" dur="1" fill="hold">
                                          <p:stCondLst>
                                            <p:cond delay="0"/>
                                          </p:stCondLst>
                                        </p:cTn>
                                        <p:tgtEl>
                                          <p:spTgt spid="268432"/>
                                        </p:tgtEl>
                                        <p:attrNameLst>
                                          <p:attrName>style.visibility</p:attrName>
                                        </p:attrNameLst>
                                      </p:cBhvr>
                                      <p:to>
                                        <p:strVal val="visible"/>
                                      </p:to>
                                    </p:set>
                                    <p:anim calcmode="lin" valueType="num">
                                      <p:cBhvr>
                                        <p:cTn id="57" dur="500" fill="hold"/>
                                        <p:tgtEl>
                                          <p:spTgt spid="268432"/>
                                        </p:tgtEl>
                                        <p:attrNameLst>
                                          <p:attrName>ppt_w</p:attrName>
                                        </p:attrNameLst>
                                      </p:cBhvr>
                                      <p:tavLst>
                                        <p:tav tm="0">
                                          <p:val>
                                            <p:fltVal val="0"/>
                                          </p:val>
                                        </p:tav>
                                        <p:tav tm="100000">
                                          <p:val>
                                            <p:strVal val="#ppt_w"/>
                                          </p:val>
                                        </p:tav>
                                      </p:tavLst>
                                    </p:anim>
                                    <p:anim calcmode="lin" valueType="num">
                                      <p:cBhvr>
                                        <p:cTn id="58" dur="500" fill="hold"/>
                                        <p:tgtEl>
                                          <p:spTgt spid="26843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417" grpId="0"/>
      <p:bldP spid="268418" grpId="0"/>
      <p:bldP spid="268419" grpId="0"/>
      <p:bldP spid="268420" grpId="0"/>
      <p:bldP spid="268425" grpId="0"/>
      <p:bldP spid="268427" grpId="0"/>
      <p:bldP spid="26843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2390" name="文本框 272389"/>
          <p:cNvSpPr txBox="1"/>
          <p:nvPr/>
        </p:nvSpPr>
        <p:spPr>
          <a:xfrm>
            <a:off x="762000" y="762000"/>
            <a:ext cx="403860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solidFill>
                  <a:srgbClr val="663300"/>
                </a:solidFill>
                <a:latin typeface="黑体" panose="02010609060101010101" pitchFamily="2" charset="-122"/>
                <a:ea typeface="黑体" panose="02010609060101010101" pitchFamily="2" charset="-122"/>
              </a:rPr>
              <a:t>三、政党的产生</a:t>
            </a:r>
            <a:endParaRPr lang="zh-CN" altLang="en-US" sz="4000" b="1">
              <a:solidFill>
                <a:srgbClr val="663300"/>
              </a:solidFill>
              <a:latin typeface="黑体" panose="02010609060101010101" pitchFamily="2" charset="-122"/>
              <a:ea typeface="黑体" panose="02010609060101010101" pitchFamily="2" charset="-122"/>
            </a:endParaRPr>
          </a:p>
        </p:txBody>
      </p:sp>
      <p:sp>
        <p:nvSpPr>
          <p:cNvPr id="272490" name="文本框 272489"/>
          <p:cNvSpPr txBox="1"/>
          <p:nvPr/>
        </p:nvSpPr>
        <p:spPr>
          <a:xfrm>
            <a:off x="974725" y="2025650"/>
            <a:ext cx="4171950" cy="64135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a:latin typeface="Arial" pitchFamily="34" charset="0"/>
              </a:rPr>
              <a:t> </a:t>
            </a:r>
            <a:r>
              <a:rPr lang="en-US" altLang="zh-CN" sz="3600" b="1">
                <a:latin typeface="Arial" pitchFamily="34" charset="0"/>
              </a:rPr>
              <a:t>1</a:t>
            </a:r>
            <a:r>
              <a:rPr lang="zh-CN" altLang="en-US" sz="3600" b="1">
                <a:latin typeface="Arial" pitchFamily="34" charset="0"/>
              </a:rPr>
              <a:t>、政党产生的原因</a:t>
            </a:r>
            <a:endParaRPr lang="zh-CN" altLang="en-US" sz="3600" b="1">
              <a:latin typeface="Arial" pitchFamily="34" charset="0"/>
            </a:endParaRPr>
          </a:p>
        </p:txBody>
      </p:sp>
      <p:sp>
        <p:nvSpPr>
          <p:cNvPr id="272491" name="文本框 272490"/>
          <p:cNvSpPr txBox="1"/>
          <p:nvPr/>
        </p:nvSpPr>
        <p:spPr>
          <a:xfrm>
            <a:off x="1066800" y="3702050"/>
            <a:ext cx="4108450" cy="64135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600" b="1">
                <a:latin typeface="Arial" pitchFamily="34" charset="0"/>
              </a:rPr>
              <a:t>2</a:t>
            </a:r>
            <a:r>
              <a:rPr lang="zh-CN" altLang="en-US" sz="3600" b="1">
                <a:latin typeface="Arial" pitchFamily="34" charset="0"/>
              </a:rPr>
              <a:t>、政党产生的条件</a:t>
            </a:r>
            <a:endParaRPr lang="zh-CN" altLang="en-US" sz="3600" b="1">
              <a:latin typeface="Arial" pitchFamily="34" charset="0"/>
            </a:endParaRPr>
          </a:p>
        </p:txBody>
      </p:sp>
    </p:spTree>
  </p:cSld>
  <p:clrMapOvr>
    <a:masterClrMapping/>
  </p:clrMapOvr>
  <p:transition>
    <p:zoom dir="in"/>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6493" name="组合 276492"/>
          <p:cNvGrpSpPr/>
          <p:nvPr/>
        </p:nvGrpSpPr>
        <p:grpSpPr>
          <a:xfrm>
            <a:off x="1600200" y="4792663"/>
            <a:ext cx="5630863" cy="617537"/>
            <a:chOff x="1296" y="2918"/>
            <a:chExt cx="3547" cy="389"/>
          </a:xfrm>
        </p:grpSpPr>
        <p:grpSp>
          <p:nvGrpSpPr>
            <p:cNvPr id="276494" name="组合 276493"/>
            <p:cNvGrpSpPr/>
            <p:nvPr/>
          </p:nvGrpSpPr>
          <p:grpSpPr>
            <a:xfrm>
              <a:off x="1296" y="2918"/>
              <a:ext cx="3547" cy="389"/>
              <a:chOff x="1296" y="2918"/>
              <a:chExt cx="3547" cy="389"/>
            </a:xfrm>
          </p:grpSpPr>
          <p:sp>
            <p:nvSpPr>
              <p:cNvPr id="276495" name="圆角矩形 276494"/>
              <p:cNvSpPr/>
              <p:nvPr/>
            </p:nvSpPr>
            <p:spPr>
              <a:xfrm>
                <a:off x="1496" y="2947"/>
                <a:ext cx="2728" cy="350"/>
              </a:xfrm>
              <a:prstGeom prst="roundRect">
                <a:avLst>
                  <a:gd name="adj" fmla="val 50000"/>
                </a:avLst>
              </a:prstGeom>
              <a:noFill/>
              <a:ln w="38100" cap="flat" cmpd="sng">
                <a:solidFill>
                  <a:schemeClr val="folHlink"/>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496" name="椭圆 276495"/>
              <p:cNvSpPr/>
              <p:nvPr/>
            </p:nvSpPr>
            <p:spPr>
              <a:xfrm rot="1758052">
                <a:off x="1310" y="2931"/>
                <a:ext cx="492" cy="376"/>
              </a:xfrm>
              <a:prstGeom prst="ellipse">
                <a:avLst/>
              </a:prstGeom>
              <a:solidFill>
                <a:srgbClr val="33333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497" name="椭圆 276496"/>
              <p:cNvSpPr/>
              <p:nvPr/>
            </p:nvSpPr>
            <p:spPr>
              <a:xfrm rot="1758052">
                <a:off x="1296" y="2918"/>
                <a:ext cx="492" cy="376"/>
              </a:xfrm>
              <a:prstGeom prst="ellipse">
                <a:avLst/>
              </a:prstGeom>
              <a:gradFill rotWithShape="1">
                <a:gsLst>
                  <a:gs pos="0">
                    <a:schemeClr val="folHlink"/>
                  </a:gs>
                  <a:gs pos="100000">
                    <a:schemeClr val="folHlink">
                      <a:gamma/>
                      <a:shade val="46275"/>
                      <a:invGamma/>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498" name="文本框 276497"/>
              <p:cNvSpPr txBox="1"/>
              <p:nvPr/>
            </p:nvSpPr>
            <p:spPr>
              <a:xfrm>
                <a:off x="1792" y="3015"/>
                <a:ext cx="3051" cy="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400" b="1">
                    <a:latin typeface="Arial" pitchFamily="34" charset="0"/>
                  </a:rPr>
                  <a:t>掌握政权，行使国家权力的作用。</a:t>
                </a:r>
                <a:r>
                  <a:rPr lang="zh-CN" altLang="en-US">
                    <a:latin typeface="Arial" pitchFamily="34" charset="0"/>
                  </a:rPr>
                  <a:t> </a:t>
                </a:r>
                <a:endParaRPr lang="zh-CN" altLang="en-US">
                  <a:latin typeface="Arial" pitchFamily="34" charset="0"/>
                </a:endParaRPr>
              </a:p>
            </p:txBody>
          </p:sp>
          <p:sp>
            <p:nvSpPr>
              <p:cNvPr id="276499" name="文本框 276498"/>
              <p:cNvSpPr txBox="1"/>
              <p:nvPr/>
            </p:nvSpPr>
            <p:spPr>
              <a:xfrm>
                <a:off x="1440" y="2928"/>
                <a:ext cx="329" cy="36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3200" b="1">
                    <a:solidFill>
                      <a:schemeClr val="bg1"/>
                    </a:solidFill>
                    <a:latin typeface="Arial" pitchFamily="34" charset="0"/>
                  </a:rPr>
                  <a:t>4.</a:t>
                </a:r>
                <a:endParaRPr lang="en-US" altLang="zh-CN" sz="3200" b="1">
                  <a:solidFill>
                    <a:schemeClr val="bg1"/>
                  </a:solidFill>
                  <a:latin typeface="Arial" pitchFamily="34" charset="0"/>
                </a:endParaRPr>
              </a:p>
            </p:txBody>
          </p:sp>
        </p:grpSp>
        <p:pic>
          <p:nvPicPr>
            <p:cNvPr id="276500" name="图片 276499" descr="Picture1"/>
            <p:cNvPicPr>
              <a:picLocks noChangeAspect="1"/>
            </p:cNvPicPr>
            <p:nvPr/>
          </p:nvPicPr>
          <p:blipFill>
            <a:blip r:embed="rId2"/>
            <a:stretch>
              <a:fillRect/>
            </a:stretch>
          </p:blipFill>
          <p:spPr>
            <a:xfrm>
              <a:off x="1344" y="2928"/>
              <a:ext cx="239" cy="243"/>
            </a:xfrm>
            <a:prstGeom prst="rect">
              <a:avLst/>
            </a:prstGeom>
            <a:noFill/>
            <a:ln w="9525">
              <a:noFill/>
            </a:ln>
          </p:spPr>
        </p:pic>
      </p:grpSp>
      <p:grpSp>
        <p:nvGrpSpPr>
          <p:cNvPr id="276517" name="组合 276516"/>
          <p:cNvGrpSpPr/>
          <p:nvPr/>
        </p:nvGrpSpPr>
        <p:grpSpPr>
          <a:xfrm>
            <a:off x="1600200" y="3870325"/>
            <a:ext cx="5324475" cy="617538"/>
            <a:chOff x="1296" y="2918"/>
            <a:chExt cx="3354" cy="389"/>
          </a:xfrm>
        </p:grpSpPr>
        <p:grpSp>
          <p:nvGrpSpPr>
            <p:cNvPr id="276518" name="组合 276517"/>
            <p:cNvGrpSpPr/>
            <p:nvPr/>
          </p:nvGrpSpPr>
          <p:grpSpPr>
            <a:xfrm>
              <a:off x="1296" y="2918"/>
              <a:ext cx="3354" cy="389"/>
              <a:chOff x="1296" y="2918"/>
              <a:chExt cx="3354" cy="389"/>
            </a:xfrm>
          </p:grpSpPr>
          <p:sp>
            <p:nvSpPr>
              <p:cNvPr id="276519" name="圆角矩形 276518"/>
              <p:cNvSpPr/>
              <p:nvPr/>
            </p:nvSpPr>
            <p:spPr>
              <a:xfrm>
                <a:off x="1496" y="2947"/>
                <a:ext cx="2728" cy="350"/>
              </a:xfrm>
              <a:prstGeom prst="roundRect">
                <a:avLst>
                  <a:gd name="adj" fmla="val 50000"/>
                </a:avLst>
              </a:prstGeom>
              <a:noFill/>
              <a:ln w="38100" cap="flat" cmpd="sng">
                <a:solidFill>
                  <a:schemeClr val="folHlink"/>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20" name="椭圆 276519"/>
              <p:cNvSpPr/>
              <p:nvPr/>
            </p:nvSpPr>
            <p:spPr>
              <a:xfrm rot="1758052">
                <a:off x="1310" y="2931"/>
                <a:ext cx="492" cy="376"/>
              </a:xfrm>
              <a:prstGeom prst="ellipse">
                <a:avLst/>
              </a:prstGeom>
              <a:solidFill>
                <a:srgbClr val="33333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21" name="椭圆 276520"/>
              <p:cNvSpPr/>
              <p:nvPr/>
            </p:nvSpPr>
            <p:spPr>
              <a:xfrm rot="1758052">
                <a:off x="1296" y="2918"/>
                <a:ext cx="492" cy="376"/>
              </a:xfrm>
              <a:prstGeom prst="ellipse">
                <a:avLst/>
              </a:prstGeom>
              <a:gradFill rotWithShape="1">
                <a:gsLst>
                  <a:gs pos="0">
                    <a:schemeClr val="folHlink"/>
                  </a:gs>
                  <a:gs pos="100000">
                    <a:schemeClr val="folHlink">
                      <a:gamma/>
                      <a:shade val="46275"/>
                      <a:invGamma/>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22" name="文本框 276521"/>
              <p:cNvSpPr txBox="1"/>
              <p:nvPr/>
            </p:nvSpPr>
            <p:spPr>
              <a:xfrm>
                <a:off x="1792" y="3015"/>
                <a:ext cx="2858" cy="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400" b="1">
                    <a:latin typeface="Arial" pitchFamily="34" charset="0"/>
                  </a:rPr>
                  <a:t>政党具有扩大政治参与的作用；</a:t>
                </a:r>
                <a:r>
                  <a:rPr lang="zh-CN" altLang="en-US">
                    <a:latin typeface="Arial" pitchFamily="34" charset="0"/>
                  </a:rPr>
                  <a:t> </a:t>
                </a:r>
                <a:endParaRPr lang="zh-CN" altLang="en-US">
                  <a:latin typeface="Arial" pitchFamily="34" charset="0"/>
                </a:endParaRPr>
              </a:p>
            </p:txBody>
          </p:sp>
          <p:sp>
            <p:nvSpPr>
              <p:cNvPr id="276523" name="文本框 276522"/>
              <p:cNvSpPr txBox="1"/>
              <p:nvPr/>
            </p:nvSpPr>
            <p:spPr>
              <a:xfrm>
                <a:off x="1440" y="2928"/>
                <a:ext cx="329" cy="36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3200" b="1">
                    <a:solidFill>
                      <a:schemeClr val="bg1"/>
                    </a:solidFill>
                    <a:latin typeface="Arial" pitchFamily="34" charset="0"/>
                  </a:rPr>
                  <a:t>3.</a:t>
                </a:r>
                <a:endParaRPr lang="en-US" altLang="zh-CN" sz="3200" b="1">
                  <a:solidFill>
                    <a:schemeClr val="bg1"/>
                  </a:solidFill>
                  <a:latin typeface="Arial" pitchFamily="34" charset="0"/>
                </a:endParaRPr>
              </a:p>
            </p:txBody>
          </p:sp>
        </p:grpSp>
        <p:pic>
          <p:nvPicPr>
            <p:cNvPr id="276524" name="图片 276523" descr="Picture1"/>
            <p:cNvPicPr>
              <a:picLocks noChangeAspect="1"/>
            </p:cNvPicPr>
            <p:nvPr/>
          </p:nvPicPr>
          <p:blipFill>
            <a:blip r:embed="rId2"/>
            <a:stretch>
              <a:fillRect/>
            </a:stretch>
          </p:blipFill>
          <p:spPr>
            <a:xfrm>
              <a:off x="1344" y="2928"/>
              <a:ext cx="239" cy="243"/>
            </a:xfrm>
            <a:prstGeom prst="rect">
              <a:avLst/>
            </a:prstGeom>
            <a:noFill/>
            <a:ln w="9525">
              <a:noFill/>
            </a:ln>
          </p:spPr>
        </p:pic>
      </p:grpSp>
      <p:grpSp>
        <p:nvGrpSpPr>
          <p:cNvPr id="276533" name="组合 276532"/>
          <p:cNvGrpSpPr/>
          <p:nvPr/>
        </p:nvGrpSpPr>
        <p:grpSpPr>
          <a:xfrm>
            <a:off x="1600200" y="2955925"/>
            <a:ext cx="5630863" cy="617538"/>
            <a:chOff x="1296" y="2918"/>
            <a:chExt cx="3547" cy="389"/>
          </a:xfrm>
        </p:grpSpPr>
        <p:grpSp>
          <p:nvGrpSpPr>
            <p:cNvPr id="276534" name="组合 276533"/>
            <p:cNvGrpSpPr/>
            <p:nvPr/>
          </p:nvGrpSpPr>
          <p:grpSpPr>
            <a:xfrm>
              <a:off x="1296" y="2918"/>
              <a:ext cx="3547" cy="389"/>
              <a:chOff x="1296" y="2918"/>
              <a:chExt cx="3547" cy="389"/>
            </a:xfrm>
          </p:grpSpPr>
          <p:sp>
            <p:nvSpPr>
              <p:cNvPr id="276535" name="圆角矩形 276534"/>
              <p:cNvSpPr/>
              <p:nvPr/>
            </p:nvSpPr>
            <p:spPr>
              <a:xfrm>
                <a:off x="1496" y="2947"/>
                <a:ext cx="2728" cy="350"/>
              </a:xfrm>
              <a:prstGeom prst="roundRect">
                <a:avLst>
                  <a:gd name="adj" fmla="val 50000"/>
                </a:avLst>
              </a:prstGeom>
              <a:noFill/>
              <a:ln w="38100" cap="flat" cmpd="sng">
                <a:solidFill>
                  <a:schemeClr val="folHlink"/>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36" name="椭圆 276535"/>
              <p:cNvSpPr/>
              <p:nvPr/>
            </p:nvSpPr>
            <p:spPr>
              <a:xfrm rot="1758052">
                <a:off x="1310" y="2931"/>
                <a:ext cx="492" cy="376"/>
              </a:xfrm>
              <a:prstGeom prst="ellipse">
                <a:avLst/>
              </a:prstGeom>
              <a:solidFill>
                <a:srgbClr val="33333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37" name="椭圆 276536"/>
              <p:cNvSpPr/>
              <p:nvPr/>
            </p:nvSpPr>
            <p:spPr>
              <a:xfrm rot="1758052">
                <a:off x="1296" y="2918"/>
                <a:ext cx="492" cy="376"/>
              </a:xfrm>
              <a:prstGeom prst="ellipse">
                <a:avLst/>
              </a:prstGeom>
              <a:gradFill rotWithShape="1">
                <a:gsLst>
                  <a:gs pos="0">
                    <a:schemeClr val="folHlink"/>
                  </a:gs>
                  <a:gs pos="100000">
                    <a:schemeClr val="folHlink">
                      <a:gamma/>
                      <a:shade val="46275"/>
                      <a:invGamma/>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38" name="文本框 276537"/>
              <p:cNvSpPr txBox="1"/>
              <p:nvPr/>
            </p:nvSpPr>
            <p:spPr>
              <a:xfrm>
                <a:off x="1792" y="3015"/>
                <a:ext cx="3051" cy="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400" b="1">
                    <a:latin typeface="Arial" pitchFamily="34" charset="0"/>
                  </a:rPr>
                  <a:t>政党具有表达和凝聚民意的作用；</a:t>
                </a:r>
                <a:r>
                  <a:rPr lang="zh-CN" altLang="en-US">
                    <a:latin typeface="Arial" pitchFamily="34" charset="0"/>
                  </a:rPr>
                  <a:t> </a:t>
                </a:r>
                <a:endParaRPr lang="zh-CN" altLang="en-US">
                  <a:latin typeface="Arial" pitchFamily="34" charset="0"/>
                </a:endParaRPr>
              </a:p>
            </p:txBody>
          </p:sp>
          <p:sp>
            <p:nvSpPr>
              <p:cNvPr id="276539" name="文本框 276538"/>
              <p:cNvSpPr txBox="1"/>
              <p:nvPr/>
            </p:nvSpPr>
            <p:spPr>
              <a:xfrm>
                <a:off x="1440" y="2928"/>
                <a:ext cx="329" cy="36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3200" b="1">
                    <a:solidFill>
                      <a:schemeClr val="bg1"/>
                    </a:solidFill>
                    <a:latin typeface="Arial" pitchFamily="34" charset="0"/>
                  </a:rPr>
                  <a:t>2.</a:t>
                </a:r>
                <a:endParaRPr lang="en-US" altLang="zh-CN" sz="3200" b="1">
                  <a:solidFill>
                    <a:schemeClr val="bg1"/>
                  </a:solidFill>
                  <a:latin typeface="Arial" pitchFamily="34" charset="0"/>
                </a:endParaRPr>
              </a:p>
            </p:txBody>
          </p:sp>
        </p:grpSp>
        <p:pic>
          <p:nvPicPr>
            <p:cNvPr id="276540" name="图片 276539" descr="Picture1"/>
            <p:cNvPicPr>
              <a:picLocks noChangeAspect="1"/>
            </p:cNvPicPr>
            <p:nvPr/>
          </p:nvPicPr>
          <p:blipFill>
            <a:blip r:embed="rId2"/>
            <a:stretch>
              <a:fillRect/>
            </a:stretch>
          </p:blipFill>
          <p:spPr>
            <a:xfrm>
              <a:off x="1344" y="2928"/>
              <a:ext cx="239" cy="243"/>
            </a:xfrm>
            <a:prstGeom prst="rect">
              <a:avLst/>
            </a:prstGeom>
            <a:noFill/>
            <a:ln w="9525">
              <a:noFill/>
            </a:ln>
          </p:spPr>
        </p:pic>
      </p:grpSp>
      <p:grpSp>
        <p:nvGrpSpPr>
          <p:cNvPr id="276541" name="组合 276540"/>
          <p:cNvGrpSpPr/>
          <p:nvPr/>
        </p:nvGrpSpPr>
        <p:grpSpPr>
          <a:xfrm>
            <a:off x="1600200" y="2049463"/>
            <a:ext cx="4648200" cy="617537"/>
            <a:chOff x="1296" y="2918"/>
            <a:chExt cx="2928" cy="389"/>
          </a:xfrm>
        </p:grpSpPr>
        <p:grpSp>
          <p:nvGrpSpPr>
            <p:cNvPr id="276542" name="组合 276541"/>
            <p:cNvGrpSpPr/>
            <p:nvPr/>
          </p:nvGrpSpPr>
          <p:grpSpPr>
            <a:xfrm>
              <a:off x="1296" y="2918"/>
              <a:ext cx="2928" cy="389"/>
              <a:chOff x="1296" y="2918"/>
              <a:chExt cx="2928" cy="389"/>
            </a:xfrm>
          </p:grpSpPr>
          <p:sp>
            <p:nvSpPr>
              <p:cNvPr id="276543" name="圆角矩形 276542"/>
              <p:cNvSpPr/>
              <p:nvPr/>
            </p:nvSpPr>
            <p:spPr>
              <a:xfrm>
                <a:off x="1496" y="2947"/>
                <a:ext cx="2728" cy="350"/>
              </a:xfrm>
              <a:prstGeom prst="roundRect">
                <a:avLst>
                  <a:gd name="adj" fmla="val 50000"/>
                </a:avLst>
              </a:prstGeom>
              <a:noFill/>
              <a:ln w="38100" cap="flat" cmpd="sng">
                <a:solidFill>
                  <a:schemeClr val="folHlink"/>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44" name="椭圆 276543"/>
              <p:cNvSpPr/>
              <p:nvPr/>
            </p:nvSpPr>
            <p:spPr>
              <a:xfrm rot="1758052">
                <a:off x="1310" y="2931"/>
                <a:ext cx="492" cy="376"/>
              </a:xfrm>
              <a:prstGeom prst="ellipse">
                <a:avLst/>
              </a:prstGeom>
              <a:solidFill>
                <a:srgbClr val="33333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45" name="椭圆 276544"/>
              <p:cNvSpPr/>
              <p:nvPr/>
            </p:nvSpPr>
            <p:spPr>
              <a:xfrm rot="1758052">
                <a:off x="1296" y="2918"/>
                <a:ext cx="492" cy="376"/>
              </a:xfrm>
              <a:prstGeom prst="ellipse">
                <a:avLst/>
              </a:prstGeom>
              <a:gradFill rotWithShape="1">
                <a:gsLst>
                  <a:gs pos="0">
                    <a:schemeClr val="folHlink"/>
                  </a:gs>
                  <a:gs pos="100000">
                    <a:schemeClr val="folHlink">
                      <a:gamma/>
                      <a:shade val="46275"/>
                      <a:invGamma/>
                    </a:schemeClr>
                  </a:gs>
                </a:gsLst>
                <a:lin ang="540000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276546" name="文本框 276545"/>
              <p:cNvSpPr txBox="1"/>
              <p:nvPr/>
            </p:nvSpPr>
            <p:spPr>
              <a:xfrm>
                <a:off x="1792" y="3011"/>
                <a:ext cx="2432" cy="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400" b="1">
                    <a:latin typeface="Arial" pitchFamily="34" charset="0"/>
                  </a:rPr>
                  <a:t>政党具有整合社会的作用；</a:t>
                </a:r>
                <a:endParaRPr lang="zh-CN" altLang="en-US" sz="2400" b="1">
                  <a:latin typeface="Arial" pitchFamily="34" charset="0"/>
                </a:endParaRPr>
              </a:p>
            </p:txBody>
          </p:sp>
          <p:sp>
            <p:nvSpPr>
              <p:cNvPr id="276547" name="文本框 276546"/>
              <p:cNvSpPr txBox="1"/>
              <p:nvPr/>
            </p:nvSpPr>
            <p:spPr>
              <a:xfrm>
                <a:off x="1440" y="2928"/>
                <a:ext cx="329" cy="36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3200" b="1">
                    <a:solidFill>
                      <a:schemeClr val="bg1"/>
                    </a:solidFill>
                    <a:latin typeface="Arial" pitchFamily="34" charset="0"/>
                  </a:rPr>
                  <a:t>1.</a:t>
                </a:r>
                <a:endParaRPr lang="en-US" altLang="zh-CN" sz="3200" b="1">
                  <a:solidFill>
                    <a:schemeClr val="bg1"/>
                  </a:solidFill>
                  <a:latin typeface="Arial" pitchFamily="34" charset="0"/>
                </a:endParaRPr>
              </a:p>
            </p:txBody>
          </p:sp>
        </p:grpSp>
        <p:pic>
          <p:nvPicPr>
            <p:cNvPr id="276548" name="图片 276547" descr="Picture1"/>
            <p:cNvPicPr>
              <a:picLocks noChangeAspect="1"/>
            </p:cNvPicPr>
            <p:nvPr/>
          </p:nvPicPr>
          <p:blipFill>
            <a:blip r:embed="rId2"/>
            <a:stretch>
              <a:fillRect/>
            </a:stretch>
          </p:blipFill>
          <p:spPr>
            <a:xfrm>
              <a:off x="1344" y="2928"/>
              <a:ext cx="239" cy="243"/>
            </a:xfrm>
            <a:prstGeom prst="rect">
              <a:avLst/>
            </a:prstGeom>
            <a:noFill/>
            <a:ln w="9525">
              <a:noFill/>
            </a:ln>
          </p:spPr>
        </p:pic>
      </p:grpSp>
      <p:sp>
        <p:nvSpPr>
          <p:cNvPr id="276549" name="文本框 276548"/>
          <p:cNvSpPr txBox="1"/>
          <p:nvPr/>
        </p:nvSpPr>
        <p:spPr>
          <a:xfrm>
            <a:off x="1143000" y="746125"/>
            <a:ext cx="480060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solidFill>
                  <a:srgbClr val="663300"/>
                </a:solidFill>
                <a:latin typeface="黑体" panose="02010609060101010101" pitchFamily="2" charset="-122"/>
                <a:ea typeface="黑体" panose="02010609060101010101" pitchFamily="2" charset="-122"/>
              </a:rPr>
              <a:t>四、政党的作用</a:t>
            </a:r>
            <a:endParaRPr lang="zh-CN" altLang="en-US" sz="4000" b="1">
              <a:solidFill>
                <a:srgbClr val="663300"/>
              </a:solidFill>
              <a:latin typeface="黑体" panose="02010609060101010101" pitchFamily="2" charset="-122"/>
              <a:ea typeface="黑体" panose="02010609060101010101" pitchFamily="2" charset="-122"/>
            </a:endParaRP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10" dur="500" fill="hold" nodeType="afterEffect">
                                  <p:stCondLst>
                                    <p:cond delay="0"/>
                                  </p:stCondLst>
                                  <p:childTnLst>
                                    <p:set>
                                      <p:cBhvr>
                                        <p:cTn id="6" dur="1" fill="hold">
                                          <p:stCondLst>
                                            <p:cond delay="0"/>
                                          </p:stCondLst>
                                        </p:cTn>
                                        <p:tgtEl>
                                          <p:spTgt spid="276549">
                                            <p:txEl>
                                              <p:pRg st="0" end="0"/>
                                            </p:txEl>
                                          </p:spTgt>
                                        </p:tgtEl>
                                        <p:attrNameLst>
                                          <p:attrName>style.visibility</p:attrName>
                                        </p:attrNameLst>
                                      </p:cBhvr>
                                      <p:to>
                                        <p:strVal val="visible"/>
                                      </p:to>
                                    </p:set>
                                    <p:anim calcmode="lin" valueType="num">
                                      <p:cBhvr>
                                        <p:cTn id="7" dur="500" fill="hold"/>
                                        <p:tgtEl>
                                          <p:spTgt spid="27654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76549">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2" dur="500" fill="hold" nodeType="clickEffect">
                                  <p:stCondLst>
                                    <p:cond delay="0"/>
                                  </p:stCondLst>
                                  <p:childTnLst>
                                    <p:set>
                                      <p:cBhvr>
                                        <p:cTn id="12" dur="1" fill="hold">
                                          <p:stCondLst>
                                            <p:cond delay="0"/>
                                          </p:stCondLst>
                                        </p:cTn>
                                        <p:tgtEl>
                                          <p:spTgt spid="276541"/>
                                        </p:tgtEl>
                                        <p:attrNameLst>
                                          <p:attrName>style.visibility</p:attrName>
                                        </p:attrNameLst>
                                      </p:cBhvr>
                                      <p:to>
                                        <p:strVal val="visible"/>
                                      </p:to>
                                    </p:set>
                                    <p:anim calcmode="lin" valueType="num">
                                      <p:cBhvr additive="base">
                                        <p:cTn id="13" dur="500" fill="hold"/>
                                        <p:tgtEl>
                                          <p:spTgt spid="276541"/>
                                        </p:tgtEl>
                                        <p:attrNameLst>
                                          <p:attrName>ppt_x</p:attrName>
                                        </p:attrNameLst>
                                      </p:cBhvr>
                                      <p:tavLst>
                                        <p:tav tm="0">
                                          <p:val>
                                            <p:strVal val="1+#ppt_w/2"/>
                                          </p:val>
                                        </p:tav>
                                        <p:tav tm="100000">
                                          <p:val>
                                            <p:strVal val="#ppt_x"/>
                                          </p:val>
                                        </p:tav>
                                      </p:tavLst>
                                    </p:anim>
                                    <p:anim calcmode="lin" valueType="num">
                                      <p:cBhvr additive="base">
                                        <p:cTn id="14" dur="500" fill="hold"/>
                                        <p:tgtEl>
                                          <p:spTgt spid="276541"/>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2" dur="500" fill="hold" nodeType="clickEffect">
                                  <p:stCondLst>
                                    <p:cond delay="0"/>
                                  </p:stCondLst>
                                  <p:childTnLst>
                                    <p:set>
                                      <p:cBhvr>
                                        <p:cTn id="18" dur="1" fill="hold">
                                          <p:stCondLst>
                                            <p:cond delay="0"/>
                                          </p:stCondLst>
                                        </p:cTn>
                                        <p:tgtEl>
                                          <p:spTgt spid="276533"/>
                                        </p:tgtEl>
                                        <p:attrNameLst>
                                          <p:attrName>style.visibility</p:attrName>
                                        </p:attrNameLst>
                                      </p:cBhvr>
                                      <p:to>
                                        <p:strVal val="visible"/>
                                      </p:to>
                                    </p:set>
                                    <p:anim calcmode="lin" valueType="num">
                                      <p:cBhvr additive="base">
                                        <p:cTn id="19" dur="500" fill="hold"/>
                                        <p:tgtEl>
                                          <p:spTgt spid="276533"/>
                                        </p:tgtEl>
                                        <p:attrNameLst>
                                          <p:attrName>ppt_x</p:attrName>
                                        </p:attrNameLst>
                                      </p:cBhvr>
                                      <p:tavLst>
                                        <p:tav tm="0">
                                          <p:val>
                                            <p:strVal val="1+#ppt_w/2"/>
                                          </p:val>
                                        </p:tav>
                                        <p:tav tm="100000">
                                          <p:val>
                                            <p:strVal val="#ppt_x"/>
                                          </p:val>
                                        </p:tav>
                                      </p:tavLst>
                                    </p:anim>
                                    <p:anim calcmode="lin" valueType="num">
                                      <p:cBhvr additive="base">
                                        <p:cTn id="20" dur="500" fill="hold"/>
                                        <p:tgtEl>
                                          <p:spTgt spid="276533"/>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2" presetClass="entr" presetSubtype="2" dur="500" fill="hold" nodeType="clickEffect">
                                  <p:stCondLst>
                                    <p:cond delay="0"/>
                                  </p:stCondLst>
                                  <p:childTnLst>
                                    <p:set>
                                      <p:cBhvr>
                                        <p:cTn id="24" dur="1" fill="hold">
                                          <p:stCondLst>
                                            <p:cond delay="0"/>
                                          </p:stCondLst>
                                        </p:cTn>
                                        <p:tgtEl>
                                          <p:spTgt spid="276517"/>
                                        </p:tgtEl>
                                        <p:attrNameLst>
                                          <p:attrName>style.visibility</p:attrName>
                                        </p:attrNameLst>
                                      </p:cBhvr>
                                      <p:to>
                                        <p:strVal val="visible"/>
                                      </p:to>
                                    </p:set>
                                    <p:anim calcmode="lin" valueType="num">
                                      <p:cBhvr additive="base">
                                        <p:cTn id="25" dur="500" fill="hold"/>
                                        <p:tgtEl>
                                          <p:spTgt spid="276517"/>
                                        </p:tgtEl>
                                        <p:attrNameLst>
                                          <p:attrName>ppt_x</p:attrName>
                                        </p:attrNameLst>
                                      </p:cBhvr>
                                      <p:tavLst>
                                        <p:tav tm="0">
                                          <p:val>
                                            <p:strVal val="1+#ppt_w/2"/>
                                          </p:val>
                                        </p:tav>
                                        <p:tav tm="100000">
                                          <p:val>
                                            <p:strVal val="#ppt_x"/>
                                          </p:val>
                                        </p:tav>
                                      </p:tavLst>
                                    </p:anim>
                                    <p:anim calcmode="lin" valueType="num">
                                      <p:cBhvr additive="base">
                                        <p:cTn id="26" dur="500" fill="hold"/>
                                        <p:tgtEl>
                                          <p:spTgt spid="276517"/>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 presetClass="entr" presetSubtype="2" dur="500" fill="hold" nodeType="clickEffect">
                                  <p:stCondLst>
                                    <p:cond delay="0"/>
                                  </p:stCondLst>
                                  <p:childTnLst>
                                    <p:set>
                                      <p:cBhvr>
                                        <p:cTn id="30" dur="1" fill="hold">
                                          <p:stCondLst>
                                            <p:cond delay="0"/>
                                          </p:stCondLst>
                                        </p:cTn>
                                        <p:tgtEl>
                                          <p:spTgt spid="276493"/>
                                        </p:tgtEl>
                                        <p:attrNameLst>
                                          <p:attrName>style.visibility</p:attrName>
                                        </p:attrNameLst>
                                      </p:cBhvr>
                                      <p:to>
                                        <p:strVal val="visible"/>
                                      </p:to>
                                    </p:set>
                                    <p:anim calcmode="lin" valueType="num">
                                      <p:cBhvr additive="base">
                                        <p:cTn id="31" dur="500" fill="hold"/>
                                        <p:tgtEl>
                                          <p:spTgt spid="276493"/>
                                        </p:tgtEl>
                                        <p:attrNameLst>
                                          <p:attrName>ppt_x</p:attrName>
                                        </p:attrNameLst>
                                      </p:cBhvr>
                                      <p:tavLst>
                                        <p:tav tm="0">
                                          <p:val>
                                            <p:strVal val="1+#ppt_w/2"/>
                                          </p:val>
                                        </p:tav>
                                        <p:tav tm="100000">
                                          <p:val>
                                            <p:strVal val="#ppt_x"/>
                                          </p:val>
                                        </p:tav>
                                      </p:tavLst>
                                    </p:anim>
                                    <p:anim calcmode="lin" valueType="num">
                                      <p:cBhvr additive="base">
                                        <p:cTn id="32" dur="500" fill="hold"/>
                                        <p:tgtEl>
                                          <p:spTgt spid="2764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6418" name="标题 316417"/>
          <p:cNvSpPr>
            <a:spLocks noGrp="1" noRot="1"/>
          </p:cNvSpPr>
          <p:nvPr>
            <p:ph type="title"/>
          </p:nvPr>
        </p:nvSpPr>
        <p:spPr>
          <a:xfrm>
            <a:off x="457200" y="2133600"/>
            <a:ext cx="8153400" cy="2286000"/>
          </a:xfrm>
        </p:spPr>
        <p:txBody>
          <a:bodyPr anchor="ctr" anchorCtr="0"/>
          <a:lstStyle/>
          <a:p>
            <a:r>
              <a:rPr lang="zh-CN" altLang="en-US" sz="4800">
                <a:solidFill>
                  <a:srgbClr val="663300"/>
                </a:solidFill>
                <a:latin typeface="黑体" panose="02010609060101010101" pitchFamily="2" charset="-122"/>
                <a:ea typeface="黑体" panose="02010609060101010101" pitchFamily="2" charset="-122"/>
              </a:rPr>
              <a:t>第二节 资本主义国家的政党和政党制度</a:t>
            </a:r>
            <a:endParaRPr lang="zh-CN" altLang="en-US" sz="4800">
              <a:solidFill>
                <a:srgbClr val="6633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2738" name="文本框 372737"/>
          <p:cNvSpPr txBox="1"/>
          <p:nvPr/>
        </p:nvSpPr>
        <p:spPr>
          <a:xfrm>
            <a:off x="685800" y="1754188"/>
            <a:ext cx="5789613" cy="7016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solidFill>
                  <a:srgbClr val="663300"/>
                </a:solidFill>
                <a:latin typeface="Arial" pitchFamily="34" charset="0"/>
                <a:ea typeface="黑体" panose="02010609060101010101" pitchFamily="2" charset="-122"/>
              </a:rPr>
              <a:t>一、资产阶级政党的产生</a:t>
            </a:r>
            <a:endParaRPr lang="zh-CN" altLang="en-US" sz="4000" b="1">
              <a:solidFill>
                <a:srgbClr val="663300"/>
              </a:solidFill>
              <a:latin typeface="Arial" pitchFamily="34" charset="0"/>
              <a:ea typeface="黑体" panose="02010609060101010101" pitchFamily="2" charset="-122"/>
            </a:endParaRPr>
          </a:p>
        </p:txBody>
      </p:sp>
      <p:sp>
        <p:nvSpPr>
          <p:cNvPr id="372739" name="文本框 372738"/>
          <p:cNvSpPr txBox="1"/>
          <p:nvPr/>
        </p:nvSpPr>
        <p:spPr>
          <a:xfrm>
            <a:off x="990600" y="2714625"/>
            <a:ext cx="5286375" cy="5794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sz="3200" b="1">
                <a:latin typeface="Arial" pitchFamily="34" charset="0"/>
                <a:ea typeface="华文细黑" panose="02010600040101010101" pitchFamily="2" charset="-122"/>
              </a:rPr>
              <a:t>1</a:t>
            </a:r>
            <a:r>
              <a:rPr lang="zh-CN" altLang="en-US" sz="3200" b="1">
                <a:latin typeface="Arial" pitchFamily="34" charset="0"/>
                <a:ea typeface="华文细黑" panose="02010600040101010101" pitchFamily="2" charset="-122"/>
              </a:rPr>
              <a:t>、资产阶级政党产生的条件</a:t>
            </a:r>
            <a:endParaRPr lang="zh-CN" altLang="en-US" sz="3200" b="1">
              <a:latin typeface="Arial" pitchFamily="34" charset="0"/>
              <a:ea typeface="华文细黑"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372738"/>
                                        </p:tgtEl>
                                        <p:attrNameLst>
                                          <p:attrName>style.visibility</p:attrName>
                                        </p:attrNameLst>
                                      </p:cBhvr>
                                      <p:to>
                                        <p:strVal val="visible"/>
                                      </p:to>
                                    </p:set>
                                    <p:anim calcmode="lin" valueType="num">
                                      <p:cBhvr>
                                        <p:cTn id="7" dur="500" fill="hold"/>
                                        <p:tgtEl>
                                          <p:spTgt spid="372738"/>
                                        </p:tgtEl>
                                        <p:attrNameLst>
                                          <p:attrName>ppt_w</p:attrName>
                                        </p:attrNameLst>
                                      </p:cBhvr>
                                      <p:tavLst>
                                        <p:tav tm="0">
                                          <p:val>
                                            <p:fltVal val="0"/>
                                          </p:val>
                                        </p:tav>
                                        <p:tav tm="100000">
                                          <p:val>
                                            <p:strVal val="#ppt_w"/>
                                          </p:val>
                                        </p:tav>
                                      </p:tavLst>
                                    </p:anim>
                                    <p:anim calcmode="lin" valueType="num">
                                      <p:cBhvr>
                                        <p:cTn id="8" dur="500" fill="hold"/>
                                        <p:tgtEl>
                                          <p:spTgt spid="372738"/>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7" presetClass="entr" presetSubtype="10" dur="500" fill="hold" grpId="0" nodeType="clickEffect">
                                  <p:stCondLst>
                                    <p:cond delay="0"/>
                                  </p:stCondLst>
                                  <p:childTnLst>
                                    <p:set>
                                      <p:cBhvr>
                                        <p:cTn id="12" dur="1" fill="hold">
                                          <p:stCondLst>
                                            <p:cond delay="0"/>
                                          </p:stCondLst>
                                        </p:cTn>
                                        <p:tgtEl>
                                          <p:spTgt spid="372739"/>
                                        </p:tgtEl>
                                        <p:attrNameLst>
                                          <p:attrName>style.visibility</p:attrName>
                                        </p:attrNameLst>
                                      </p:cBhvr>
                                      <p:to>
                                        <p:strVal val="visible"/>
                                      </p:to>
                                    </p:set>
                                    <p:anim calcmode="lin" valueType="num">
                                      <p:cBhvr>
                                        <p:cTn id="13" dur="500" fill="hold"/>
                                        <p:tgtEl>
                                          <p:spTgt spid="372739"/>
                                        </p:tgtEl>
                                        <p:attrNameLst>
                                          <p:attrName>ppt_w</p:attrName>
                                        </p:attrNameLst>
                                      </p:cBhvr>
                                      <p:tavLst>
                                        <p:tav tm="0">
                                          <p:val>
                                            <p:fltVal val="0"/>
                                          </p:val>
                                        </p:tav>
                                        <p:tav tm="100000">
                                          <p:val>
                                            <p:strVal val="#ppt_w"/>
                                          </p:val>
                                        </p:tav>
                                      </p:tavLst>
                                    </p:anim>
                                    <p:anim calcmode="lin" valueType="num">
                                      <p:cBhvr>
                                        <p:cTn id="14" dur="500" fill="hold"/>
                                        <p:tgtEl>
                                          <p:spTgt spid="37273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2738" grpId="0"/>
      <p:bldP spid="37273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3762" name="文本框 373761"/>
          <p:cNvSpPr txBox="1"/>
          <p:nvPr/>
        </p:nvSpPr>
        <p:spPr>
          <a:xfrm>
            <a:off x="1219200" y="3703638"/>
            <a:ext cx="7162800" cy="15541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000099"/>
                </a:solidFill>
                <a:latin typeface="Arial" pitchFamily="34" charset="0"/>
                <a:ea typeface="楷体_GB2312" pitchFamily="49" charset="-122"/>
              </a:rPr>
              <a:t>经济条件：</a:t>
            </a:r>
            <a:r>
              <a:rPr lang="zh-CN" altLang="en-US" sz="3200" b="1">
                <a:solidFill>
                  <a:srgbClr val="FF0000"/>
                </a:solidFill>
                <a:latin typeface="Arial" pitchFamily="34" charset="0"/>
                <a:ea typeface="楷体_GB2312" pitchFamily="49" charset="-122"/>
              </a:rPr>
              <a:t>       </a:t>
            </a:r>
            <a:r>
              <a:rPr lang="zh-CN" altLang="en-US" sz="3200" b="1">
                <a:latin typeface="Arial" pitchFamily="34" charset="0"/>
              </a:rPr>
              <a:t>资本主义生产方式</a:t>
            </a:r>
            <a:endParaRPr lang="zh-CN" altLang="en-US" sz="3200" b="1">
              <a:latin typeface="Arial" pitchFamily="34" charset="0"/>
            </a:endParaRPr>
          </a:p>
          <a:p>
            <a:r>
              <a:rPr lang="zh-CN" altLang="en-US" sz="3200" b="1">
                <a:solidFill>
                  <a:srgbClr val="000099"/>
                </a:solidFill>
                <a:latin typeface="Arial" pitchFamily="34" charset="0"/>
                <a:ea typeface="楷体_GB2312" pitchFamily="49" charset="-122"/>
              </a:rPr>
              <a:t>政治条件：</a:t>
            </a:r>
            <a:r>
              <a:rPr lang="zh-CN" altLang="en-US" sz="3200" b="1">
                <a:solidFill>
                  <a:srgbClr val="FF0000"/>
                </a:solidFill>
                <a:latin typeface="Arial" pitchFamily="34" charset="0"/>
                <a:ea typeface="楷体_GB2312" pitchFamily="49" charset="-122"/>
              </a:rPr>
              <a:t>       </a:t>
            </a:r>
            <a:r>
              <a:rPr lang="zh-CN" altLang="en-US" sz="3200" b="1">
                <a:latin typeface="Arial" pitchFamily="34" charset="0"/>
              </a:rPr>
              <a:t>资产阶级议会制度</a:t>
            </a:r>
            <a:endParaRPr lang="zh-CN" altLang="en-US" sz="3200" b="1">
              <a:latin typeface="Arial" pitchFamily="34" charset="0"/>
            </a:endParaRPr>
          </a:p>
          <a:p>
            <a:r>
              <a:rPr lang="zh-CN" altLang="en-US" sz="3200" b="1">
                <a:solidFill>
                  <a:srgbClr val="000099"/>
                </a:solidFill>
                <a:latin typeface="Arial" pitchFamily="34" charset="0"/>
                <a:ea typeface="楷体_GB2312" pitchFamily="49" charset="-122"/>
              </a:rPr>
              <a:t>思想文化条件：</a:t>
            </a:r>
            <a:r>
              <a:rPr lang="zh-CN" altLang="en-US" sz="3200" b="1">
                <a:latin typeface="Arial" pitchFamily="34" charset="0"/>
              </a:rPr>
              <a:t>资产阶级民主思想      </a:t>
            </a:r>
            <a:endParaRPr lang="zh-CN" altLang="en-US" sz="3200" b="1">
              <a:latin typeface="Arial" pitchFamily="34" charset="0"/>
            </a:endParaRPr>
          </a:p>
        </p:txBody>
      </p:sp>
      <p:sp>
        <p:nvSpPr>
          <p:cNvPr id="373763" name="文本框 373762"/>
          <p:cNvSpPr txBox="1"/>
          <p:nvPr/>
        </p:nvSpPr>
        <p:spPr>
          <a:xfrm>
            <a:off x="762000" y="1493838"/>
            <a:ext cx="7696200" cy="18002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400" b="1">
                <a:latin typeface="Arial" pitchFamily="34" charset="0"/>
                <a:ea typeface="楷体_GB2312" pitchFamily="49" charset="-122"/>
              </a:rPr>
              <a:t>       </a:t>
            </a:r>
            <a:r>
              <a:rPr lang="zh-CN" altLang="en-US" sz="2800" b="1">
                <a:latin typeface="Arial" pitchFamily="34" charset="0"/>
                <a:ea typeface="楷体_GB2312" pitchFamily="49" charset="-122"/>
              </a:rPr>
              <a:t>近代政党是阶级斗争发展到一定历史阶段上的产物，是资产阶级在反封建的历史过程中产生的，在实施资产阶级政治统治的过程中发展和演变的。</a:t>
            </a:r>
            <a:r>
              <a:rPr lang="zh-CN" altLang="en-US" sz="2400" b="1">
                <a:latin typeface="Arial" pitchFamily="34" charset="0"/>
                <a:ea typeface="楷体_GB2312" pitchFamily="49" charset="-122"/>
              </a:rPr>
              <a:t> </a:t>
            </a:r>
            <a:endParaRPr lang="zh-CN" altLang="en-US" sz="2400" b="1">
              <a:latin typeface="Arial" pitchFamily="34" charset="0"/>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373763"/>
                                        </p:tgtEl>
                                        <p:attrNameLst>
                                          <p:attrName>style.visibility</p:attrName>
                                        </p:attrNameLst>
                                      </p:cBhvr>
                                      <p:to>
                                        <p:strVal val="visible"/>
                                      </p:to>
                                    </p:set>
                                    <p:anim calcmode="lin" valueType="num">
                                      <p:cBhvr>
                                        <p:cTn id="7" dur="500" fill="hold"/>
                                        <p:tgtEl>
                                          <p:spTgt spid="373763"/>
                                        </p:tgtEl>
                                        <p:attrNameLst>
                                          <p:attrName>ppt_w</p:attrName>
                                        </p:attrNameLst>
                                      </p:cBhvr>
                                      <p:tavLst>
                                        <p:tav tm="0">
                                          <p:val>
                                            <p:fltVal val="0"/>
                                          </p:val>
                                        </p:tav>
                                        <p:tav tm="100000">
                                          <p:val>
                                            <p:strVal val="#ppt_w"/>
                                          </p:val>
                                        </p:tav>
                                      </p:tavLst>
                                    </p:anim>
                                    <p:anim calcmode="lin" valueType="num">
                                      <p:cBhvr>
                                        <p:cTn id="8" dur="500" fill="hold"/>
                                        <p:tgtEl>
                                          <p:spTgt spid="373763"/>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54" presetClass="entr" presetSubtype="0" dur="500" accel="100000" fill="hold" grpId="0" nodeType="clickEffect">
                                  <p:stCondLst>
                                    <p:cond delay="0"/>
                                  </p:stCondLst>
                                  <p:childTnLst>
                                    <p:set>
                                      <p:cBhvr>
                                        <p:cTn id="12" dur="1" fill="hold">
                                          <p:stCondLst>
                                            <p:cond delay="0"/>
                                          </p:stCondLst>
                                        </p:cTn>
                                        <p:tgtEl>
                                          <p:spTgt spid="373762"/>
                                        </p:tgtEl>
                                        <p:attrNameLst>
                                          <p:attrName>style.visibility</p:attrName>
                                        </p:attrNameLst>
                                      </p:cBhvr>
                                      <p:to>
                                        <p:strVal val="visible"/>
                                      </p:to>
                                    </p:set>
                                    <p:anim calcmode="lin" valueType="num">
                                      <p:cBhvr>
                                        <p:cTn id="13" dur="500" fill="hold"/>
                                        <p:tgtEl>
                                          <p:spTgt spid="373762"/>
                                        </p:tgtEl>
                                        <p:attrNameLst>
                                          <p:attrName>ppt_w</p:attrName>
                                        </p:attrNameLst>
                                      </p:cBhvr>
                                      <p:tavLst>
                                        <p:tav tm="0">
                                          <p:val>
                                            <p:strVal val="#ppt_w*0.05"/>
                                          </p:val>
                                        </p:tav>
                                        <p:tav tm="100000">
                                          <p:val>
                                            <p:strVal val="#ppt_w"/>
                                          </p:val>
                                        </p:tav>
                                      </p:tavLst>
                                    </p:anim>
                                    <p:anim calcmode="lin" valueType="num">
                                      <p:cBhvr>
                                        <p:cTn id="14" dur="500" fill="hold"/>
                                        <p:tgtEl>
                                          <p:spTgt spid="373762"/>
                                        </p:tgtEl>
                                        <p:attrNameLst>
                                          <p:attrName>ppt_h</p:attrName>
                                        </p:attrNameLst>
                                      </p:cBhvr>
                                      <p:tavLst>
                                        <p:tav tm="0">
                                          <p:val>
                                            <p:strVal val="#ppt_h"/>
                                          </p:val>
                                        </p:tav>
                                        <p:tav tm="100000">
                                          <p:val>
                                            <p:strVal val="#ppt_h"/>
                                          </p:val>
                                        </p:tav>
                                      </p:tavLst>
                                    </p:anim>
                                    <p:anim calcmode="lin" valueType="num">
                                      <p:cBhvr>
                                        <p:cTn id="15" dur="500" fill="hold"/>
                                        <p:tgtEl>
                                          <p:spTgt spid="373762"/>
                                        </p:tgtEl>
                                        <p:attrNameLst>
                                          <p:attrName>ppt_x</p:attrName>
                                        </p:attrNameLst>
                                      </p:cBhvr>
                                      <p:tavLst>
                                        <p:tav tm="0">
                                          <p:val>
                                            <p:strVal val="#ppt_x-.2"/>
                                          </p:val>
                                        </p:tav>
                                        <p:tav tm="100000">
                                          <p:val>
                                            <p:strVal val="#ppt_x"/>
                                          </p:val>
                                        </p:tav>
                                      </p:tavLst>
                                    </p:anim>
                                    <p:anim calcmode="lin" valueType="num">
                                      <p:cBhvr>
                                        <p:cTn id="16" dur="500" fill="hold"/>
                                        <p:tgtEl>
                                          <p:spTgt spid="373762"/>
                                        </p:tgtEl>
                                        <p:attrNameLst>
                                          <p:attrName>ppt_y</p:attrName>
                                        </p:attrNameLst>
                                      </p:cBhvr>
                                      <p:tavLst>
                                        <p:tav tm="0">
                                          <p:val>
                                            <p:strVal val="#ppt_y"/>
                                          </p:val>
                                        </p:tav>
                                        <p:tav tm="100000">
                                          <p:val>
                                            <p:strVal val="#ppt_y"/>
                                          </p:val>
                                        </p:tav>
                                      </p:tavLst>
                                    </p:anim>
                                    <p:animEffect transition="in" filter="fade">
                                      <p:cBhvr>
                                        <p:cTn id="17" dur="500"/>
                                        <p:tgtEl>
                                          <p:spTgt spid="3737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2" grpId="0"/>
      <p:bldP spid="37376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4786" name="文本框 374785"/>
          <p:cNvSpPr txBox="1"/>
          <p:nvPr/>
        </p:nvSpPr>
        <p:spPr>
          <a:xfrm>
            <a:off x="457200" y="822325"/>
            <a:ext cx="6518275" cy="7016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4000" b="1">
                <a:latin typeface="Garamond" panose="02020404030301010803" pitchFamily="18" charset="0"/>
                <a:ea typeface="华文细黑" panose="02010600040101010101" pitchFamily="2" charset="-122"/>
              </a:rPr>
              <a:t>2</a:t>
            </a:r>
            <a:r>
              <a:rPr lang="zh-CN" altLang="en-US" sz="4000" b="1">
                <a:latin typeface="Garamond" panose="02020404030301010803" pitchFamily="18" charset="0"/>
                <a:ea typeface="华文细黑" panose="02010600040101010101" pitchFamily="2" charset="-122"/>
              </a:rPr>
              <a:t>、资产阶级政党产生的方式</a:t>
            </a:r>
            <a:endParaRPr lang="zh-CN" altLang="en-US" sz="4000" b="1">
              <a:latin typeface="Garamond" panose="02020404030301010803" pitchFamily="18" charset="0"/>
              <a:ea typeface="华文细黑" panose="02010600040101010101" pitchFamily="2" charset="-122"/>
            </a:endParaRPr>
          </a:p>
        </p:txBody>
      </p:sp>
      <p:sp>
        <p:nvSpPr>
          <p:cNvPr id="374787" name="文本框 374786"/>
          <p:cNvSpPr txBox="1"/>
          <p:nvPr/>
        </p:nvSpPr>
        <p:spPr>
          <a:xfrm>
            <a:off x="1066800" y="2057400"/>
            <a:ext cx="7315200" cy="17970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000099"/>
                </a:solidFill>
                <a:latin typeface="宋体" panose="02010600030101010101" pitchFamily="2" charset="-122"/>
              </a:rPr>
              <a:t>（</a:t>
            </a:r>
            <a:r>
              <a:rPr lang="en-US" altLang="zh-CN" sz="3200" b="1">
                <a:solidFill>
                  <a:srgbClr val="000099"/>
                </a:solidFill>
                <a:latin typeface="宋体" panose="02010600030101010101" pitchFamily="2" charset="-122"/>
              </a:rPr>
              <a:t>1</a:t>
            </a:r>
            <a:r>
              <a:rPr lang="zh-CN" altLang="en-US" sz="3200" b="1">
                <a:solidFill>
                  <a:srgbClr val="000099"/>
                </a:solidFill>
                <a:latin typeface="宋体" panose="02010600030101010101" pitchFamily="2" charset="-122"/>
              </a:rPr>
              <a:t>）体制内政党</a:t>
            </a:r>
            <a:endParaRPr lang="zh-CN" altLang="en-US" sz="3200" b="1">
              <a:solidFill>
                <a:srgbClr val="000099"/>
              </a:solidFill>
              <a:latin typeface="宋体" panose="02010600030101010101" pitchFamily="2" charset="-122"/>
            </a:endParaRPr>
          </a:p>
          <a:p>
            <a:endParaRPr lang="zh-CN" altLang="en-US" sz="800" b="1">
              <a:latin typeface="宋体" panose="02010600030101010101" pitchFamily="2" charset="-122"/>
            </a:endParaRPr>
          </a:p>
          <a:p>
            <a:r>
              <a:rPr lang="zh-CN" altLang="en-US" sz="2400" b="1">
                <a:latin typeface="宋体" panose="02010600030101010101" pitchFamily="2" charset="-122"/>
              </a:rPr>
              <a:t>    在英美等国，议会中不同的政治派别或政治联盟，随着政治实践活动的开展，逐渐发展成为全国性的政党组织。</a:t>
            </a:r>
            <a:endParaRPr lang="zh-CN" altLang="en-US" sz="2400" b="1">
              <a:latin typeface="宋体" panose="02010600030101010101" pitchFamily="2" charset="-122"/>
            </a:endParaRPr>
          </a:p>
        </p:txBody>
      </p:sp>
      <p:sp>
        <p:nvSpPr>
          <p:cNvPr id="374788" name="文本框 374787"/>
          <p:cNvSpPr txBox="1"/>
          <p:nvPr/>
        </p:nvSpPr>
        <p:spPr>
          <a:xfrm>
            <a:off x="1066800" y="4114800"/>
            <a:ext cx="7467600" cy="20399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000099"/>
                </a:solidFill>
                <a:latin typeface="宋体" panose="02010600030101010101" pitchFamily="2" charset="-122"/>
              </a:rPr>
              <a:t>（</a:t>
            </a:r>
            <a:r>
              <a:rPr lang="en-US" altLang="zh-CN" sz="3200" b="1">
                <a:solidFill>
                  <a:srgbClr val="000099"/>
                </a:solidFill>
                <a:latin typeface="宋体" panose="02010600030101010101" pitchFamily="2" charset="-122"/>
              </a:rPr>
              <a:t>2</a:t>
            </a:r>
            <a:r>
              <a:rPr lang="zh-CN" altLang="en-US" sz="3200" b="1">
                <a:solidFill>
                  <a:srgbClr val="000099"/>
                </a:solidFill>
                <a:latin typeface="宋体" panose="02010600030101010101" pitchFamily="2" charset="-122"/>
              </a:rPr>
              <a:t>）体制外政党</a:t>
            </a:r>
            <a:endParaRPr lang="zh-CN" altLang="en-US" sz="800" b="1">
              <a:solidFill>
                <a:srgbClr val="000099"/>
              </a:solidFill>
              <a:latin typeface="宋体" panose="02010600030101010101" pitchFamily="2" charset="-122"/>
            </a:endParaRPr>
          </a:p>
          <a:p>
            <a:r>
              <a:rPr lang="zh-CN" altLang="en-US" sz="2400" b="1">
                <a:latin typeface="宋体" panose="02010600030101010101" pitchFamily="2" charset="-122"/>
              </a:rPr>
              <a:t>    在其他国家包括战后独立国家，议会以外的某些政治组织，随着力量的壮大和政治地位的合法化而发展成为政党组织。</a:t>
            </a:r>
            <a:endParaRPr lang="zh-CN" altLang="en-US" sz="2400" b="1">
              <a:latin typeface="宋体" panose="02010600030101010101" pitchFamily="2" charset="-122"/>
            </a:endParaRPr>
          </a:p>
          <a:p>
            <a:endParaRPr lang="zh-CN" altLang="en-US" sz="2400" b="1">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10" dur="500" fill="hold" grpId="0" nodeType="afterEffect">
                                  <p:stCondLst>
                                    <p:cond delay="0"/>
                                  </p:stCondLst>
                                  <p:childTnLst>
                                    <p:set>
                                      <p:cBhvr>
                                        <p:cTn id="6" dur="1" fill="hold">
                                          <p:stCondLst>
                                            <p:cond delay="0"/>
                                          </p:stCondLst>
                                        </p:cTn>
                                        <p:tgtEl>
                                          <p:spTgt spid="374786"/>
                                        </p:tgtEl>
                                        <p:attrNameLst>
                                          <p:attrName>style.visibility</p:attrName>
                                        </p:attrNameLst>
                                      </p:cBhvr>
                                      <p:to>
                                        <p:strVal val="visible"/>
                                      </p:to>
                                    </p:set>
                                    <p:anim calcmode="lin" valueType="num">
                                      <p:cBhvr>
                                        <p:cTn id="7" dur="500" fill="hold"/>
                                        <p:tgtEl>
                                          <p:spTgt spid="374786"/>
                                        </p:tgtEl>
                                        <p:attrNameLst>
                                          <p:attrName>ppt_w</p:attrName>
                                        </p:attrNameLst>
                                      </p:cBhvr>
                                      <p:tavLst>
                                        <p:tav tm="0">
                                          <p:val>
                                            <p:fltVal val="0"/>
                                          </p:val>
                                        </p:tav>
                                        <p:tav tm="100000">
                                          <p:val>
                                            <p:strVal val="#ppt_w"/>
                                          </p:val>
                                        </p:tav>
                                      </p:tavLst>
                                    </p:anim>
                                    <p:anim calcmode="lin" valueType="num">
                                      <p:cBhvr>
                                        <p:cTn id="8" dur="500" fill="hold"/>
                                        <p:tgtEl>
                                          <p:spTgt spid="374786"/>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17" presetClass="entr" presetSubtype="10" dur="500" fill="hold" nodeType="clickEffect">
                                  <p:stCondLst>
                                    <p:cond delay="0"/>
                                  </p:stCondLst>
                                  <p:childTnLst>
                                    <p:set>
                                      <p:cBhvr>
                                        <p:cTn id="12" dur="1" fill="hold">
                                          <p:stCondLst>
                                            <p:cond delay="0"/>
                                          </p:stCondLst>
                                        </p:cTn>
                                        <p:tgtEl>
                                          <p:spTgt spid="374787">
                                            <p:txEl>
                                              <p:pRg st="0" end="0"/>
                                            </p:txEl>
                                          </p:spTgt>
                                        </p:tgtEl>
                                        <p:attrNameLst>
                                          <p:attrName>style.visibility</p:attrName>
                                        </p:attrNameLst>
                                      </p:cBhvr>
                                      <p:to>
                                        <p:strVal val="visible"/>
                                      </p:to>
                                    </p:set>
                                    <p:anim calcmode="lin" valueType="num">
                                      <p:cBhvr>
                                        <p:cTn id="13" dur="500" fill="hold"/>
                                        <p:tgtEl>
                                          <p:spTgt spid="37478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74787">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374787">
                                            <p:txEl>
                                              <p:pRg st="2" end="2"/>
                                            </p:txEl>
                                          </p:spTgt>
                                        </p:tgtEl>
                                        <p:attrNameLst>
                                          <p:attrName>style.visibility</p:attrName>
                                        </p:attrNameLst>
                                      </p:cBhvr>
                                      <p:to>
                                        <p:strVal val="visible"/>
                                      </p:to>
                                    </p:set>
                                    <p:anim calcmode="lin" valueType="num">
                                      <p:cBhvr>
                                        <p:cTn id="19" dur="500" fill="hold"/>
                                        <p:tgtEl>
                                          <p:spTgt spid="374787">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74787">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7" presetClass="entr" presetSubtype="10" dur="500" fill="hold" nodeType="clickEffect">
                                  <p:stCondLst>
                                    <p:cond delay="0"/>
                                  </p:stCondLst>
                                  <p:childTnLst>
                                    <p:set>
                                      <p:cBhvr>
                                        <p:cTn id="24" dur="1" fill="hold">
                                          <p:stCondLst>
                                            <p:cond delay="0"/>
                                          </p:stCondLst>
                                        </p:cTn>
                                        <p:tgtEl>
                                          <p:spTgt spid="374788">
                                            <p:txEl>
                                              <p:pRg st="0" end="0"/>
                                            </p:txEl>
                                          </p:spTgt>
                                        </p:tgtEl>
                                        <p:attrNameLst>
                                          <p:attrName>style.visibility</p:attrName>
                                        </p:attrNameLst>
                                      </p:cBhvr>
                                      <p:to>
                                        <p:strVal val="visible"/>
                                      </p:to>
                                    </p:set>
                                    <p:anim calcmode="lin" valueType="num">
                                      <p:cBhvr>
                                        <p:cTn id="25" dur="500" fill="hold"/>
                                        <p:tgtEl>
                                          <p:spTgt spid="374788">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74788">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3" presetClass="entr" presetSubtype="16" dur="500" fill="hold" nodeType="clickEffect">
                                  <p:stCondLst>
                                    <p:cond delay="0"/>
                                  </p:stCondLst>
                                  <p:childTnLst>
                                    <p:set>
                                      <p:cBhvr>
                                        <p:cTn id="30" dur="1" fill="hold">
                                          <p:stCondLst>
                                            <p:cond delay="0"/>
                                          </p:stCondLst>
                                        </p:cTn>
                                        <p:tgtEl>
                                          <p:spTgt spid="374788">
                                            <p:txEl>
                                              <p:pRg st="1" end="1"/>
                                            </p:txEl>
                                          </p:spTgt>
                                        </p:tgtEl>
                                        <p:attrNameLst>
                                          <p:attrName>style.visibility</p:attrName>
                                        </p:attrNameLst>
                                      </p:cBhvr>
                                      <p:to>
                                        <p:strVal val="visible"/>
                                      </p:to>
                                    </p:set>
                                    <p:anim calcmode="lin" valueType="num">
                                      <p:cBhvr>
                                        <p:cTn id="31" dur="500" fill="hold"/>
                                        <p:tgtEl>
                                          <p:spTgt spid="374788">
                                            <p:txEl>
                                              <p:pRg st="1" end="1"/>
                                            </p:txEl>
                                          </p:spTgt>
                                        </p:tgtEl>
                                        <p:attrNameLst>
                                          <p:attrName>ppt_w</p:attrName>
                                        </p:attrNameLst>
                                      </p:cBhvr>
                                      <p:tavLst>
                                        <p:tav tm="0">
                                          <p:val>
                                            <p:fltVal val="0"/>
                                          </p:val>
                                        </p:tav>
                                        <p:tav tm="100000">
                                          <p:val>
                                            <p:strVal val="#ppt_w"/>
                                          </p:val>
                                        </p:tav>
                                      </p:tavLst>
                                    </p:anim>
                                    <p:anim calcmode="lin" valueType="num">
                                      <p:cBhvr>
                                        <p:cTn id="32" dur="500" fill="hold"/>
                                        <p:tgtEl>
                                          <p:spTgt spid="374788">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6834" name="标题 376833"/>
          <p:cNvSpPr>
            <a:spLocks noGrp="1" noRot="1"/>
          </p:cNvSpPr>
          <p:nvPr>
            <p:ph type="title"/>
          </p:nvPr>
        </p:nvSpPr>
        <p:spPr>
          <a:xfrm>
            <a:off x="152400" y="404813"/>
            <a:ext cx="7378700" cy="1079500"/>
          </a:xfrm>
        </p:spPr>
        <p:txBody>
          <a:bodyPr anchor="ctr" anchorCtr="0"/>
          <a:lstStyle/>
          <a:p>
            <a:r>
              <a:rPr lang="zh-CN" altLang="en-US" sz="4000">
                <a:solidFill>
                  <a:srgbClr val="663300"/>
                </a:solidFill>
                <a:ea typeface="黑体" panose="02010609060101010101" pitchFamily="2" charset="-122"/>
              </a:rPr>
              <a:t>二、资产阶级政党的基本特征</a:t>
            </a:r>
            <a:endParaRPr lang="zh-CN" altLang="en-US" sz="4000">
              <a:solidFill>
                <a:srgbClr val="663300"/>
              </a:solidFill>
              <a:ea typeface="黑体" panose="02010609060101010101" pitchFamily="2" charset="-122"/>
            </a:endParaRPr>
          </a:p>
        </p:txBody>
      </p:sp>
      <p:sp>
        <p:nvSpPr>
          <p:cNvPr id="376835" name="文本占位符 376834"/>
          <p:cNvSpPr>
            <a:spLocks noGrp="1" noRot="1"/>
          </p:cNvSpPr>
          <p:nvPr>
            <p:ph type="body" idx="4294967295"/>
          </p:nvPr>
        </p:nvSpPr>
        <p:spPr>
          <a:xfrm>
            <a:off x="301625" y="1752600"/>
            <a:ext cx="8540750" cy="4346575"/>
          </a:xfrm>
        </p:spPr>
        <p:txBody>
          <a:bodyPr/>
          <a:lstStyle/>
          <a:p>
            <a:pPr>
              <a:lnSpc>
                <a:spcPct val="90000"/>
              </a:lnSpc>
              <a:buNone/>
            </a:pPr>
            <a:r>
              <a:rPr lang="en-US" altLang="zh-CN" b="1"/>
              <a:t>1.</a:t>
            </a:r>
            <a:r>
              <a:rPr lang="zh-CN" altLang="en-US" b="1"/>
              <a:t>标榜“超阶级性”；</a:t>
            </a:r>
            <a:endParaRPr lang="zh-CN" altLang="en-US" b="1"/>
          </a:p>
          <a:p>
            <a:pPr>
              <a:lnSpc>
                <a:spcPct val="90000"/>
              </a:lnSpc>
              <a:buNone/>
            </a:pPr>
            <a:endParaRPr lang="zh-CN" altLang="en-US" b="1"/>
          </a:p>
          <a:p>
            <a:pPr>
              <a:lnSpc>
                <a:spcPct val="90000"/>
              </a:lnSpc>
              <a:buNone/>
            </a:pPr>
            <a:r>
              <a:rPr lang="en-US" altLang="zh-CN" b="1"/>
              <a:t>2.</a:t>
            </a:r>
            <a:r>
              <a:rPr lang="zh-CN" altLang="en-US" b="1"/>
              <a:t>围绕议会和选举开展活动；</a:t>
            </a:r>
            <a:endParaRPr lang="zh-CN" altLang="en-US" b="1"/>
          </a:p>
          <a:p>
            <a:pPr>
              <a:lnSpc>
                <a:spcPct val="90000"/>
              </a:lnSpc>
              <a:buNone/>
            </a:pPr>
            <a:endParaRPr lang="zh-CN" altLang="en-US" b="1"/>
          </a:p>
          <a:p>
            <a:pPr>
              <a:lnSpc>
                <a:spcPct val="90000"/>
              </a:lnSpc>
              <a:buNone/>
            </a:pPr>
            <a:r>
              <a:rPr lang="en-US" altLang="zh-CN" b="1"/>
              <a:t>3.</a:t>
            </a:r>
            <a:r>
              <a:rPr lang="zh-CN" altLang="en-US" b="1"/>
              <a:t>组织特征上两极分化；</a:t>
            </a:r>
            <a:endParaRPr lang="zh-CN" altLang="en-US" b="1"/>
          </a:p>
          <a:p>
            <a:pPr>
              <a:lnSpc>
                <a:spcPct val="90000"/>
              </a:lnSpc>
              <a:buNone/>
            </a:pPr>
            <a:endParaRPr lang="zh-CN" altLang="en-US" b="1"/>
          </a:p>
          <a:p>
            <a:pPr>
              <a:lnSpc>
                <a:spcPct val="90000"/>
              </a:lnSpc>
              <a:buNone/>
            </a:pPr>
            <a:r>
              <a:rPr lang="en-US" altLang="zh-CN" b="1"/>
              <a:t>4.</a:t>
            </a:r>
            <a:r>
              <a:rPr lang="zh-CN" altLang="en-US" b="1"/>
              <a:t>党内派系斗争合法化，奉行合法反对、公平竞争原则。</a:t>
            </a:r>
            <a:endParaRPr lang="zh-CN" altLang="en-US" b="1"/>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75811" name="图片 375810" descr="u=3420089242,1145151079&amp;gp=1">
            <a:hlinkClick r:id="rId3"/>
          </p:cNvPr>
          <p:cNvPicPr>
            <a:picLocks noChangeAspect="1"/>
          </p:cNvPicPr>
          <p:nvPr/>
        </p:nvPicPr>
        <p:blipFill>
          <a:blip r:embed="rId2"/>
          <a:stretch>
            <a:fillRect/>
          </a:stretch>
        </p:blipFill>
        <p:spPr>
          <a:xfrm>
            <a:off x="1371600" y="457200"/>
            <a:ext cx="5791200" cy="4419600"/>
          </a:xfrm>
          <a:prstGeom prst="rect">
            <a:avLst/>
          </a:prstGeom>
          <a:noFill/>
          <a:ln w="9525">
            <a:noFill/>
          </a:ln>
        </p:spPr>
      </p:pic>
      <p:sp>
        <p:nvSpPr>
          <p:cNvPr id="375813" name="文本框 375812"/>
          <p:cNvSpPr txBox="1"/>
          <p:nvPr/>
        </p:nvSpPr>
        <p:spPr>
          <a:xfrm>
            <a:off x="1228725" y="5181600"/>
            <a:ext cx="6370638" cy="11874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000" b="1">
                <a:solidFill>
                  <a:schemeClr val="bg1"/>
                </a:solidFill>
                <a:latin typeface="宋体" panose="02010600030101010101" pitchFamily="2" charset="-122"/>
              </a:rPr>
              <a:t> </a:t>
            </a:r>
            <a:r>
              <a:rPr lang="zh-CN" altLang="en-US" sz="2400" b="1">
                <a:latin typeface="宋体" panose="02010600030101010101" pitchFamily="2" charset="-122"/>
              </a:rPr>
              <a:t>图片说明 </a:t>
            </a:r>
            <a:endParaRPr lang="zh-CN" altLang="en-US" sz="2400" b="1">
              <a:latin typeface="宋体" panose="02010600030101010101" pitchFamily="2" charset="-122"/>
            </a:endParaRPr>
          </a:p>
          <a:p>
            <a:r>
              <a:rPr lang="zh-CN" altLang="en-US" sz="2400" b="1">
                <a:latin typeface="楷体_GB2312" pitchFamily="49" charset="-122"/>
                <a:ea typeface="楷体_GB2312" pitchFamily="49" charset="-122"/>
              </a:rPr>
              <a:t>    民主党总统候人克里祝贺其竞争对手布什赢得</a:t>
            </a:r>
            <a:r>
              <a:rPr lang="en-US" altLang="zh-CN" sz="2400" b="1">
                <a:latin typeface="楷体_GB2312" pitchFamily="49" charset="-122"/>
                <a:ea typeface="楷体_GB2312" pitchFamily="49" charset="-122"/>
              </a:rPr>
              <a:t>2004</a:t>
            </a:r>
            <a:r>
              <a:rPr lang="zh-CN" altLang="en-US" sz="2400" b="1">
                <a:latin typeface="楷体_GB2312" pitchFamily="49" charset="-122"/>
                <a:ea typeface="楷体_GB2312" pitchFamily="49" charset="-122"/>
              </a:rPr>
              <a:t>年大选的胜利，第二次当选为总统。 </a:t>
            </a:r>
            <a:endParaRPr lang="zh-CN" altLang="en-US" sz="2400" b="1">
              <a:latin typeface="楷体_GB2312" pitchFamily="49" charset="-122"/>
              <a:ea typeface="楷体_GB2312" pitchFamily="49" charset="-122"/>
            </a:endParaRP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nodeType="clickEffect">
                                  <p:stCondLst>
                                    <p:cond delay="0"/>
                                  </p:stCondLst>
                                  <p:childTnLst>
                                    <p:set>
                                      <p:cBhvr>
                                        <p:cTn id="6" dur="1" fill="hold">
                                          <p:stCondLst>
                                            <p:cond delay="0"/>
                                          </p:stCondLst>
                                        </p:cTn>
                                        <p:tgtEl>
                                          <p:spTgt spid="375811"/>
                                        </p:tgtEl>
                                        <p:attrNameLst>
                                          <p:attrName>style.visibility</p:attrName>
                                        </p:attrNameLst>
                                      </p:cBhvr>
                                      <p:to>
                                        <p:strVal val="visible"/>
                                      </p:to>
                                    </p:set>
                                    <p:anim calcmode="lin" valueType="num">
                                      <p:cBhvr>
                                        <p:cTn id="7" dur="500" fill="hold"/>
                                        <p:tgtEl>
                                          <p:spTgt spid="375811"/>
                                        </p:tgtEl>
                                        <p:attrNameLst>
                                          <p:attrName>ppt_w</p:attrName>
                                        </p:attrNameLst>
                                      </p:cBhvr>
                                      <p:tavLst>
                                        <p:tav tm="0">
                                          <p:val>
                                            <p:fltVal val="0"/>
                                          </p:val>
                                        </p:tav>
                                        <p:tav tm="100000">
                                          <p:val>
                                            <p:strVal val="#ppt_w"/>
                                          </p:val>
                                        </p:tav>
                                      </p:tavLst>
                                    </p:anim>
                                    <p:anim calcmode="lin" valueType="num">
                                      <p:cBhvr>
                                        <p:cTn id="8" dur="500" fill="hold"/>
                                        <p:tgtEl>
                                          <p:spTgt spid="375811"/>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8" presetClass="entr" presetSubtype="12" dur="500" fill="hold" grpId="0" nodeType="clickEffect">
                                  <p:stCondLst>
                                    <p:cond delay="0"/>
                                  </p:stCondLst>
                                  <p:childTnLst>
                                    <p:set>
                                      <p:cBhvr>
                                        <p:cTn id="12" dur="1" fill="hold">
                                          <p:stCondLst>
                                            <p:cond delay="0"/>
                                          </p:stCondLst>
                                        </p:cTn>
                                        <p:tgtEl>
                                          <p:spTgt spid="375813"/>
                                        </p:tgtEl>
                                        <p:attrNameLst>
                                          <p:attrName>style.visibility</p:attrName>
                                        </p:attrNameLst>
                                      </p:cBhvr>
                                      <p:to>
                                        <p:strVal val="visible"/>
                                      </p:to>
                                    </p:set>
                                    <p:animEffect transition="in" filter="strips(downLeft)">
                                      <p:cBhvr>
                                        <p:cTn id="13" dur="500"/>
                                        <p:tgtEl>
                                          <p:spTgt spid="3758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5634" name="标题 325633"/>
          <p:cNvSpPr>
            <a:spLocks noGrp="1" noRot="1"/>
          </p:cNvSpPr>
          <p:nvPr>
            <p:ph type="title"/>
          </p:nvPr>
        </p:nvSpPr>
        <p:spPr>
          <a:xfrm>
            <a:off x="228600" y="260350"/>
            <a:ext cx="8193088" cy="1247775"/>
          </a:xfrm>
        </p:spPr>
        <p:txBody>
          <a:bodyPr anchor="ctr" anchorCtr="0"/>
          <a:lstStyle/>
          <a:p>
            <a:r>
              <a:rPr lang="zh-CN" altLang="en-US" sz="4800">
                <a:solidFill>
                  <a:srgbClr val="663300"/>
                </a:solidFill>
                <a:ea typeface="黑体" panose="02010609060101010101" pitchFamily="2" charset="-122"/>
              </a:rPr>
              <a:t>三、资本主义国家的政党制度</a:t>
            </a:r>
            <a:endParaRPr lang="zh-CN" altLang="en-US" sz="4800">
              <a:solidFill>
                <a:srgbClr val="663300"/>
              </a:solidFill>
              <a:ea typeface="黑体" panose="02010609060101010101" pitchFamily="2" charset="-122"/>
            </a:endParaRPr>
          </a:p>
        </p:txBody>
      </p:sp>
      <p:sp>
        <p:nvSpPr>
          <p:cNvPr id="325635" name="文本占位符 325634"/>
          <p:cNvSpPr>
            <a:spLocks noGrp="1" noRot="1"/>
          </p:cNvSpPr>
          <p:nvPr>
            <p:ph type="body" idx="4294967295"/>
          </p:nvPr>
        </p:nvSpPr>
        <p:spPr>
          <a:xfrm>
            <a:off x="179388" y="1700213"/>
            <a:ext cx="8893175" cy="5400675"/>
          </a:xfrm>
        </p:spPr>
        <p:txBody>
          <a:bodyPr/>
          <a:lstStyle/>
          <a:p>
            <a:pPr>
              <a:buNone/>
            </a:pPr>
            <a:r>
              <a:rPr lang="zh-CN" altLang="en-US" sz="4000" b="1">
                <a:solidFill>
                  <a:srgbClr val="663300"/>
                </a:solidFill>
                <a:ea typeface="楷体_GB2312" pitchFamily="49" charset="-122"/>
              </a:rPr>
              <a:t>（一）政党制度</a:t>
            </a:r>
            <a:endParaRPr lang="zh-CN" altLang="en-US" sz="4000" b="1">
              <a:solidFill>
                <a:srgbClr val="663300"/>
              </a:solidFill>
              <a:ea typeface="楷体_GB2312" pitchFamily="49" charset="-122"/>
            </a:endParaRPr>
          </a:p>
          <a:p>
            <a:pPr>
              <a:buNone/>
            </a:pPr>
            <a:r>
              <a:rPr lang="zh-CN" altLang="en-US"/>
              <a:t> </a:t>
            </a:r>
            <a:r>
              <a:rPr lang="en-US" altLang="zh-CN"/>
              <a:t>1</a:t>
            </a:r>
            <a:r>
              <a:rPr lang="zh-CN" altLang="en-US" b="1"/>
              <a:t>、政党、政党政治、政党制度</a:t>
            </a:r>
            <a:endParaRPr lang="zh-CN" altLang="en-US" b="1"/>
          </a:p>
          <a:p>
            <a:pPr>
              <a:buNone/>
            </a:pPr>
            <a:r>
              <a:rPr lang="zh-CN" altLang="en-US" b="1"/>
              <a:t> </a:t>
            </a:r>
            <a:endParaRPr lang="zh-CN" altLang="en-US" b="1"/>
          </a:p>
          <a:p>
            <a:pPr>
              <a:buNone/>
            </a:pPr>
            <a:r>
              <a:rPr lang="zh-CN" altLang="en-US" b="1"/>
              <a:t> </a:t>
            </a:r>
            <a:r>
              <a:rPr lang="en-US" altLang="zh-CN" b="1"/>
              <a:t>2</a:t>
            </a:r>
            <a:r>
              <a:rPr lang="zh-CN" altLang="en-US" b="1"/>
              <a:t>、政党制度的含义：</a:t>
            </a:r>
            <a:endParaRPr lang="zh-CN" altLang="en-US" b="1"/>
          </a:p>
          <a:p>
            <a:pPr>
              <a:buNone/>
            </a:pPr>
            <a:r>
              <a:rPr lang="zh-CN" altLang="en-US"/>
              <a:t>  </a:t>
            </a:r>
            <a:endParaRPr lang="zh-CN" altLang="en-US"/>
          </a:p>
          <a:p>
            <a:pPr>
              <a:buNone/>
            </a:pPr>
            <a:r>
              <a:rPr lang="zh-CN" altLang="en-US" b="1"/>
              <a:t>政党制度是指国家法律规定或实际生活中形成的</a:t>
            </a:r>
            <a:endParaRPr lang="zh-CN" altLang="en-US" b="1"/>
          </a:p>
          <a:p>
            <a:pPr>
              <a:buNone/>
            </a:pPr>
            <a:r>
              <a:rPr lang="zh-CN" altLang="en-US" b="1"/>
              <a:t>有关政党的社会地位和作用，特别是政党执掌、</a:t>
            </a:r>
            <a:endParaRPr lang="zh-CN" altLang="en-US" b="1"/>
          </a:p>
          <a:p>
            <a:pPr>
              <a:buNone/>
            </a:pPr>
            <a:r>
              <a:rPr lang="zh-CN" altLang="en-US" b="1"/>
              <a:t>参与或影响国家政权的具体体制和运行机制。</a:t>
            </a:r>
            <a:endParaRPr lang="zh-CN" altLang="en-US" b="1"/>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682" name="标题 327681"/>
          <p:cNvSpPr>
            <a:spLocks noGrp="1" noRot="1"/>
          </p:cNvSpPr>
          <p:nvPr>
            <p:ph type="title"/>
          </p:nvPr>
        </p:nvSpPr>
        <p:spPr>
          <a:xfrm>
            <a:off x="406400" y="682625"/>
            <a:ext cx="6527800" cy="852488"/>
          </a:xfrm>
        </p:spPr>
        <p:txBody>
          <a:bodyPr anchor="ctr" anchorCtr="0"/>
          <a:lstStyle/>
          <a:p>
            <a:r>
              <a:rPr lang="zh-CN" altLang="en-US" b="1">
                <a:solidFill>
                  <a:srgbClr val="663300"/>
                </a:solidFill>
                <a:ea typeface="楷体_GB2312" pitchFamily="49" charset="-122"/>
              </a:rPr>
              <a:t>（二）政党制度的类型</a:t>
            </a:r>
            <a:endParaRPr lang="zh-CN" altLang="en-US" b="1">
              <a:solidFill>
                <a:srgbClr val="663300"/>
              </a:solidFill>
              <a:ea typeface="楷体_GB2312" pitchFamily="49" charset="-122"/>
            </a:endParaRPr>
          </a:p>
        </p:txBody>
      </p:sp>
      <p:sp>
        <p:nvSpPr>
          <p:cNvPr id="327683" name="文本占位符 327682"/>
          <p:cNvSpPr>
            <a:spLocks noGrp="1" noRot="1"/>
          </p:cNvSpPr>
          <p:nvPr>
            <p:ph type="body" idx="4294967295"/>
          </p:nvPr>
        </p:nvSpPr>
        <p:spPr>
          <a:xfrm>
            <a:off x="684213" y="1752600"/>
            <a:ext cx="7772400" cy="4256088"/>
          </a:xfrm>
        </p:spPr>
        <p:txBody>
          <a:bodyPr/>
          <a:lstStyle/>
          <a:p>
            <a:pPr>
              <a:buFont typeface="Wingdings" panose="05000000000000000000" pitchFamily="2" charset="2"/>
              <a:buNone/>
            </a:pPr>
            <a:endParaRPr lang="en-US" altLang="zh-CN" b="1">
              <a:solidFill>
                <a:schemeClr val="bg1"/>
              </a:solidFill>
              <a:effectLst>
                <a:outerShdw blurRad="38100" dist="38100" dir="2700000">
                  <a:srgbClr val="000000"/>
                </a:outerShdw>
              </a:effectLst>
              <a:latin typeface="黑体" panose="02010609060101010101" pitchFamily="2" charset="-122"/>
              <a:ea typeface="黑体" panose="02010609060101010101" pitchFamily="2" charset="-122"/>
            </a:endParaRPr>
          </a:p>
          <a:p>
            <a:pPr>
              <a:buFont typeface="Wingdings" panose="05000000000000000000" pitchFamily="2" charset="2"/>
              <a:buNone/>
            </a:pPr>
            <a:r>
              <a:rPr lang="en-US" altLang="zh-CN" b="1">
                <a:effectLst>
                  <a:outerShdw blurRad="38100" dist="38100" dir="2700000">
                    <a:srgbClr val="000000"/>
                  </a:outerShdw>
                </a:effectLst>
                <a:latin typeface="黑体" panose="02010609060101010101" pitchFamily="2" charset="-122"/>
                <a:ea typeface="黑体" panose="02010609060101010101" pitchFamily="2" charset="-122"/>
              </a:rPr>
              <a:t>      </a:t>
            </a:r>
            <a:r>
              <a:rPr lang="zh-CN" altLang="en-US" b="1">
                <a:effectLst>
                  <a:outerShdw blurRad="38100" dist="38100" dir="2700000">
                    <a:srgbClr val="000000"/>
                  </a:outerShdw>
                </a:effectLst>
                <a:latin typeface="黑体" panose="02010609060101010101" pitchFamily="2" charset="-122"/>
                <a:ea typeface="黑体" panose="02010609060101010101" pitchFamily="2" charset="-122"/>
              </a:rPr>
              <a:t>通常，根据数目、政党关系、政党与政权的关系等多方面因素的综合考察，可以把资本主义政党制度划分为三种主要 类型：</a:t>
            </a:r>
            <a:endParaRPr lang="zh-CN" altLang="en-US" b="1">
              <a:effectLst>
                <a:outerShdw blurRad="38100" dist="38100" dir="2700000">
                  <a:srgbClr val="000000"/>
                </a:outerShdw>
              </a:effectLst>
              <a:latin typeface="黑体" panose="02010609060101010101" pitchFamily="2" charset="-122"/>
              <a:ea typeface="黑体" panose="02010609060101010101" pitchFamily="2" charset="-122"/>
            </a:endParaRPr>
          </a:p>
          <a:p>
            <a:pPr>
              <a:buNone/>
            </a:pPr>
            <a:r>
              <a:rPr lang="zh-CN" altLang="en-US" b="1">
                <a:effectLst>
                  <a:outerShdw blurRad="38100" dist="38100" dir="2700000">
                    <a:srgbClr val="000000"/>
                  </a:outerShdw>
                </a:effectLst>
                <a:latin typeface="黑体" panose="02010609060101010101" pitchFamily="2" charset="-122"/>
                <a:ea typeface="黑体" panose="02010609060101010101" pitchFamily="2" charset="-122"/>
              </a:rPr>
              <a:t>      两党制、多党制、一党制。</a:t>
            </a:r>
            <a:endParaRPr lang="zh-CN" altLang="en-US" b="1">
              <a:effectLst>
                <a:outerShdw blurRad="38100" dist="38100" dir="2700000">
                  <a:srgbClr val="000000"/>
                </a:outerShdw>
              </a:effectLst>
              <a:latin typeface="黑体" panose="02010609060101010101" pitchFamily="2" charset="-122"/>
              <a:ea typeface="黑体" panose="0201060906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9730" name="标题 329729"/>
          <p:cNvSpPr>
            <a:spLocks noGrp="1" noRot="1"/>
          </p:cNvSpPr>
          <p:nvPr>
            <p:ph type="title"/>
          </p:nvPr>
        </p:nvSpPr>
        <p:spPr>
          <a:xfrm>
            <a:off x="404813" y="404813"/>
            <a:ext cx="3633787" cy="1152525"/>
          </a:xfrm>
        </p:spPr>
        <p:txBody>
          <a:bodyPr anchor="ctr" anchorCtr="0"/>
          <a:lstStyle/>
          <a:p>
            <a:r>
              <a:rPr lang="en-US" altLang="zh-CN">
                <a:latin typeface="楷体_GB2312" pitchFamily="49" charset="-122"/>
                <a:ea typeface="楷体_GB2312" pitchFamily="49" charset="-122"/>
              </a:rPr>
              <a:t>   </a:t>
            </a:r>
            <a:r>
              <a:rPr lang="en-US" altLang="zh-CN" b="1">
                <a:solidFill>
                  <a:srgbClr val="663300"/>
                </a:solidFill>
                <a:latin typeface="楷体_GB2312" pitchFamily="49" charset="-122"/>
                <a:ea typeface="楷体_GB2312" pitchFamily="49" charset="-122"/>
              </a:rPr>
              <a:t>1</a:t>
            </a:r>
            <a:r>
              <a:rPr lang="zh-CN" altLang="en-US" b="1">
                <a:solidFill>
                  <a:srgbClr val="663300"/>
                </a:solidFill>
                <a:latin typeface="楷体_GB2312" pitchFamily="49" charset="-122"/>
                <a:ea typeface="楷体_GB2312" pitchFamily="49" charset="-122"/>
              </a:rPr>
              <a:t>、两党制</a:t>
            </a:r>
            <a:endParaRPr lang="zh-CN" altLang="en-US" b="1">
              <a:solidFill>
                <a:srgbClr val="663300"/>
              </a:solidFill>
              <a:latin typeface="楷体_GB2312" pitchFamily="49" charset="-122"/>
              <a:ea typeface="楷体_GB2312" pitchFamily="49" charset="-122"/>
            </a:endParaRPr>
          </a:p>
        </p:txBody>
      </p:sp>
      <p:sp>
        <p:nvSpPr>
          <p:cNvPr id="329731" name="文本占位符 329730"/>
          <p:cNvSpPr>
            <a:spLocks noGrp="1" noRot="1"/>
          </p:cNvSpPr>
          <p:nvPr>
            <p:ph type="body" idx="4294967295"/>
          </p:nvPr>
        </p:nvSpPr>
        <p:spPr>
          <a:xfrm>
            <a:off x="301625" y="1905000"/>
            <a:ext cx="8540750" cy="4194175"/>
          </a:xfrm>
        </p:spPr>
        <p:txBody>
          <a:bodyPr/>
          <a:lstStyle/>
          <a:p>
            <a:pPr>
              <a:buNone/>
            </a:pPr>
            <a:r>
              <a:rPr lang="en-US" altLang="zh-CN"/>
              <a:t>  </a:t>
            </a:r>
            <a:r>
              <a:rPr lang="zh-CN" altLang="en-US" sz="4000" b="1">
                <a:solidFill>
                  <a:srgbClr val="663300"/>
                </a:solidFill>
                <a:latin typeface="楷体_GB2312" pitchFamily="49" charset="-122"/>
                <a:ea typeface="楷体_GB2312" pitchFamily="49" charset="-122"/>
              </a:rPr>
              <a:t>（</a:t>
            </a:r>
            <a:r>
              <a:rPr lang="en-US" altLang="zh-CN" sz="4000" b="1">
                <a:solidFill>
                  <a:srgbClr val="663300"/>
                </a:solidFill>
                <a:latin typeface="楷体_GB2312" pitchFamily="49" charset="-122"/>
                <a:ea typeface="楷体_GB2312" pitchFamily="49" charset="-122"/>
              </a:rPr>
              <a:t>1</a:t>
            </a:r>
            <a:r>
              <a:rPr lang="zh-CN" altLang="en-US" sz="4000" b="1">
                <a:solidFill>
                  <a:srgbClr val="663300"/>
                </a:solidFill>
                <a:latin typeface="楷体_GB2312" pitchFamily="49" charset="-122"/>
                <a:ea typeface="楷体_GB2312" pitchFamily="49" charset="-122"/>
              </a:rPr>
              <a:t>）两党制的概念</a:t>
            </a:r>
            <a:endParaRPr lang="zh-CN" altLang="en-US" sz="4000" b="1">
              <a:solidFill>
                <a:srgbClr val="663300"/>
              </a:solidFill>
              <a:latin typeface="楷体_GB2312" pitchFamily="49" charset="-122"/>
              <a:ea typeface="楷体_GB2312" pitchFamily="49" charset="-122"/>
            </a:endParaRPr>
          </a:p>
          <a:p>
            <a:pPr>
              <a:buNone/>
            </a:pPr>
            <a:r>
              <a:rPr lang="zh-CN" altLang="en-US"/>
              <a:t>   </a:t>
            </a:r>
            <a:r>
              <a:rPr lang="zh-CN" altLang="en-US" b="1"/>
              <a:t>指资本主义国家中处于垄断地位的两个最大政党通过竞选取得议会多数席位，或赢得总统选举胜利，而轮流执掌政权的一种政党制度。</a:t>
            </a:r>
            <a:endParaRPr lang="zh-CN" altLang="en-US" b="1"/>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1778" name="标题 331777"/>
          <p:cNvSpPr>
            <a:spLocks noGrp="1" noRot="1"/>
          </p:cNvSpPr>
          <p:nvPr>
            <p:ph type="title"/>
          </p:nvPr>
        </p:nvSpPr>
        <p:spPr>
          <a:xfrm>
            <a:off x="481013" y="606425"/>
            <a:ext cx="3998912" cy="1011238"/>
          </a:xfrm>
        </p:spPr>
        <p:txBody>
          <a:bodyPr anchor="ctr" anchorCtr="0"/>
          <a:lstStyle/>
          <a:p>
            <a:r>
              <a:rPr lang="zh-CN" altLang="en-US" sz="4000" b="1">
                <a:solidFill>
                  <a:srgbClr val="663300"/>
                </a:solidFill>
                <a:latin typeface="楷体_GB2312" pitchFamily="49" charset="-122"/>
                <a:ea typeface="楷体_GB2312" pitchFamily="49" charset="-122"/>
              </a:rPr>
              <a:t>（</a:t>
            </a:r>
            <a:r>
              <a:rPr lang="en-US" altLang="zh-CN" sz="4000" b="1">
                <a:solidFill>
                  <a:srgbClr val="663300"/>
                </a:solidFill>
                <a:latin typeface="楷体_GB2312" pitchFamily="49" charset="-122"/>
                <a:ea typeface="楷体_GB2312" pitchFamily="49" charset="-122"/>
              </a:rPr>
              <a:t>2</a:t>
            </a:r>
            <a:r>
              <a:rPr lang="zh-CN" altLang="en-US" sz="4000" b="1">
                <a:solidFill>
                  <a:srgbClr val="663300"/>
                </a:solidFill>
                <a:latin typeface="楷体_GB2312" pitchFamily="49" charset="-122"/>
                <a:ea typeface="楷体_GB2312" pitchFamily="49" charset="-122"/>
              </a:rPr>
              <a:t>）两党制的典型模式</a:t>
            </a:r>
            <a:endParaRPr lang="zh-CN" altLang="en-US" sz="4000" b="1">
              <a:solidFill>
                <a:srgbClr val="663300"/>
              </a:solidFill>
              <a:latin typeface="楷体_GB2312" pitchFamily="49" charset="-122"/>
              <a:ea typeface="楷体_GB2312" pitchFamily="49" charset="-122"/>
            </a:endParaRPr>
          </a:p>
        </p:txBody>
      </p:sp>
      <p:sp>
        <p:nvSpPr>
          <p:cNvPr id="331779" name="文本占位符 331778"/>
          <p:cNvSpPr>
            <a:spLocks noGrp="1" noRot="1"/>
          </p:cNvSpPr>
          <p:nvPr>
            <p:ph type="body" idx="4294967295"/>
          </p:nvPr>
        </p:nvSpPr>
        <p:spPr>
          <a:xfrm>
            <a:off x="539750" y="1752600"/>
            <a:ext cx="8207375" cy="4611688"/>
          </a:xfrm>
        </p:spPr>
        <p:txBody>
          <a:bodyPr/>
          <a:lstStyle/>
          <a:p>
            <a:pPr>
              <a:lnSpc>
                <a:spcPct val="90000"/>
              </a:lnSpc>
              <a:buNone/>
            </a:pPr>
            <a:r>
              <a:rPr lang="en-US" altLang="zh-CN" sz="4000" b="1">
                <a:solidFill>
                  <a:schemeClr val="tx2"/>
                </a:solidFill>
              </a:rPr>
              <a:t>A</a:t>
            </a:r>
            <a:r>
              <a:rPr lang="zh-CN" altLang="en-US" sz="4000" b="1">
                <a:solidFill>
                  <a:schemeClr val="tx2"/>
                </a:solidFill>
              </a:rPr>
              <a:t>、以英国为代表的议会内阁制下的两党制</a:t>
            </a:r>
            <a:endParaRPr lang="zh-CN" altLang="en-US" sz="4000" b="1">
              <a:solidFill>
                <a:schemeClr val="tx2"/>
              </a:solidFill>
            </a:endParaRPr>
          </a:p>
          <a:p>
            <a:pPr>
              <a:lnSpc>
                <a:spcPct val="90000"/>
              </a:lnSpc>
              <a:buNone/>
            </a:pPr>
            <a:r>
              <a:rPr lang="zh-CN" altLang="en-US" b="1"/>
              <a:t>基本特点：</a:t>
            </a:r>
            <a:endParaRPr lang="zh-CN" altLang="en-US" b="1"/>
          </a:p>
          <a:p>
            <a:pPr>
              <a:lnSpc>
                <a:spcPct val="90000"/>
              </a:lnSpc>
              <a:buNone/>
            </a:pPr>
            <a:endParaRPr lang="zh-CN" altLang="en-US" b="1"/>
          </a:p>
          <a:p>
            <a:pPr>
              <a:lnSpc>
                <a:spcPct val="90000"/>
              </a:lnSpc>
              <a:buFont typeface="Wingdings" panose="05000000000000000000" pitchFamily="2" charset="2"/>
              <a:buChar char="§"/>
            </a:pPr>
            <a:r>
              <a:rPr lang="zh-CN" altLang="en-US" b="1"/>
              <a:t>两党的活动围绕议会选举展开；</a:t>
            </a:r>
            <a:endParaRPr lang="zh-CN" altLang="en-US" b="1"/>
          </a:p>
          <a:p>
            <a:pPr>
              <a:lnSpc>
                <a:spcPct val="90000"/>
              </a:lnSpc>
              <a:buFont typeface="Wingdings" panose="05000000000000000000" pitchFamily="2" charset="2"/>
              <a:buNone/>
            </a:pPr>
            <a:endParaRPr lang="zh-CN" altLang="en-US" b="1"/>
          </a:p>
          <a:p>
            <a:pPr>
              <a:lnSpc>
                <a:spcPct val="90000"/>
              </a:lnSpc>
              <a:buFont typeface="Wingdings" panose="05000000000000000000" pitchFamily="2" charset="2"/>
              <a:buChar char="§"/>
            </a:pPr>
            <a:r>
              <a:rPr lang="zh-CN" altLang="en-US" b="1"/>
              <a:t>两党采取集中制原则。</a:t>
            </a:r>
            <a:endParaRPr lang="zh-CN" altLang="en-US" b="1"/>
          </a:p>
          <a:p>
            <a:pPr>
              <a:lnSpc>
                <a:spcPct val="90000"/>
              </a:lnSpc>
              <a:buFont typeface="Wingdings" panose="05000000000000000000" pitchFamily="2" charset="2"/>
              <a:buNone/>
            </a:pPr>
            <a:r>
              <a:rPr lang="zh-CN" altLang="en-US" b="1"/>
              <a:t>   </a:t>
            </a:r>
            <a:endParaRPr lang="zh-CN" altLang="en-US" b="1"/>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3826" name="标题 333825"/>
          <p:cNvSpPr>
            <a:spLocks noGrp="1" noRot="1"/>
          </p:cNvSpPr>
          <p:nvPr>
            <p:ph type="title"/>
          </p:nvPr>
        </p:nvSpPr>
        <p:spPr>
          <a:xfrm>
            <a:off x="228600" y="877888"/>
            <a:ext cx="6934200" cy="1103312"/>
          </a:xfrm>
        </p:spPr>
        <p:txBody>
          <a:bodyPr anchor="ctr" anchorCtr="0"/>
          <a:lstStyle/>
          <a:p>
            <a:pPr algn="l"/>
            <a:r>
              <a:rPr lang="en-US" altLang="zh-CN" sz="4000" b="1"/>
              <a:t>B</a:t>
            </a:r>
            <a:r>
              <a:rPr lang="zh-CN" altLang="en-US" sz="4000" b="1"/>
              <a:t>、以美国为代表的总统制下      </a:t>
            </a:r>
            <a:br>
              <a:rPr lang="zh-CN" altLang="en-US" sz="4000" b="1"/>
            </a:br>
            <a:r>
              <a:rPr lang="zh-CN" altLang="en-US" sz="4000" b="1"/>
              <a:t>       的两党制</a:t>
            </a:r>
            <a:endParaRPr lang="zh-CN" altLang="en-US" sz="4000" b="1"/>
          </a:p>
        </p:txBody>
      </p:sp>
      <p:sp>
        <p:nvSpPr>
          <p:cNvPr id="333827" name="文本占位符 333826"/>
          <p:cNvSpPr>
            <a:spLocks noGrp="1" noRot="1"/>
          </p:cNvSpPr>
          <p:nvPr>
            <p:ph type="body" idx="4294967295"/>
          </p:nvPr>
        </p:nvSpPr>
        <p:spPr>
          <a:xfrm>
            <a:off x="301625" y="2282825"/>
            <a:ext cx="8540750" cy="4194175"/>
          </a:xfrm>
        </p:spPr>
        <p:txBody>
          <a:bodyPr/>
          <a:lstStyle/>
          <a:p>
            <a:pPr>
              <a:buNone/>
            </a:pPr>
            <a:r>
              <a:rPr lang="zh-CN" altLang="en-US" b="1"/>
              <a:t>基本特点：</a:t>
            </a:r>
            <a:endParaRPr lang="zh-CN" altLang="en-US" b="1"/>
          </a:p>
          <a:p>
            <a:pPr>
              <a:buNone/>
            </a:pPr>
            <a:endParaRPr lang="zh-CN" altLang="en-US" b="1"/>
          </a:p>
          <a:p>
            <a:r>
              <a:rPr lang="zh-CN" altLang="en-US" b="1"/>
              <a:t>两党制主要表现在总统竞选上；</a:t>
            </a:r>
            <a:endParaRPr lang="zh-CN" altLang="en-US" b="1"/>
          </a:p>
          <a:p>
            <a:pPr>
              <a:buNone/>
            </a:pPr>
            <a:endParaRPr lang="zh-CN" altLang="en-US" b="1"/>
          </a:p>
          <a:p>
            <a:r>
              <a:rPr lang="zh-CN" altLang="en-US" b="1"/>
              <a:t>美国的两党组织结构松散，没有严格的投票纪律。</a:t>
            </a:r>
            <a:endParaRPr lang="zh-CN" altLang="en-US" b="1"/>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5874" name="标题 335873"/>
          <p:cNvSpPr>
            <a:spLocks noGrp="1" noRot="1"/>
          </p:cNvSpPr>
          <p:nvPr>
            <p:ph type="title"/>
          </p:nvPr>
        </p:nvSpPr>
        <p:spPr>
          <a:xfrm>
            <a:off x="301625" y="1981200"/>
            <a:ext cx="8540750" cy="1143000"/>
          </a:xfrm>
        </p:spPr>
        <p:txBody>
          <a:bodyPr anchor="ctr" anchorCtr="0"/>
          <a:lstStyle/>
          <a:p>
            <a:r>
              <a:rPr lang="en-US" altLang="zh-CN" sz="4000" b="1" i="1">
                <a:latin typeface="黑体" panose="02010609060101010101" pitchFamily="2" charset="-122"/>
                <a:ea typeface="黑体" panose="02010609060101010101" pitchFamily="2" charset="-122"/>
              </a:rPr>
              <a:t>※</a:t>
            </a:r>
            <a:r>
              <a:rPr lang="en-US" altLang="zh-CN" sz="4000" b="1">
                <a:latin typeface="黑体" panose="02010609060101010101" pitchFamily="2" charset="-122"/>
                <a:ea typeface="黑体" panose="02010609060101010101" pitchFamily="2" charset="-122"/>
              </a:rPr>
              <a:t> </a:t>
            </a:r>
            <a:r>
              <a:rPr lang="zh-CN" altLang="en-US" sz="4000" b="1">
                <a:latin typeface="黑体" panose="02010609060101010101" pitchFamily="2" charset="-122"/>
                <a:ea typeface="黑体" panose="02010609060101010101" pitchFamily="2" charset="-122"/>
              </a:rPr>
              <a:t>比较英、美两党制</a:t>
            </a:r>
            <a:r>
              <a:rPr lang="zh-CN" altLang="en-US"/>
              <a:t> </a:t>
            </a: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22" name="标题 337921"/>
          <p:cNvSpPr>
            <a:spLocks noGrp="1" noRot="1"/>
          </p:cNvSpPr>
          <p:nvPr>
            <p:ph type="title"/>
          </p:nvPr>
        </p:nvSpPr>
        <p:spPr>
          <a:xfrm>
            <a:off x="179388" y="381000"/>
            <a:ext cx="8964612" cy="1103313"/>
          </a:xfrm>
        </p:spPr>
        <p:txBody>
          <a:bodyPr anchor="ctr" anchorCtr="0"/>
          <a:lstStyle/>
          <a:p>
            <a:r>
              <a:rPr lang="en-US" altLang="zh-CN" sz="4000" b="1"/>
              <a:t>①</a:t>
            </a:r>
            <a:r>
              <a:rPr lang="zh-CN" altLang="en-US" sz="4000" b="1"/>
              <a:t>以英美为代表的两党制的</a:t>
            </a:r>
            <a:r>
              <a:rPr lang="zh-CN" altLang="en-US" sz="4000" b="1" u="sng"/>
              <a:t>共同特点</a:t>
            </a:r>
            <a:r>
              <a:rPr lang="zh-CN" altLang="en-US" sz="4000" b="1"/>
              <a:t>：</a:t>
            </a:r>
            <a:endParaRPr lang="zh-CN" altLang="en-US" sz="4000" b="1"/>
          </a:p>
        </p:txBody>
      </p:sp>
      <p:sp>
        <p:nvSpPr>
          <p:cNvPr id="337923" name="文本占位符 337922"/>
          <p:cNvSpPr>
            <a:spLocks noGrp="1" noRot="1"/>
          </p:cNvSpPr>
          <p:nvPr>
            <p:ph type="body" idx="4294967295"/>
          </p:nvPr>
        </p:nvSpPr>
        <p:spPr>
          <a:xfrm>
            <a:off x="301625" y="1905000"/>
            <a:ext cx="8540750" cy="4194175"/>
          </a:xfrm>
        </p:spPr>
        <p:txBody>
          <a:bodyPr/>
          <a:lstStyle/>
          <a:p>
            <a:r>
              <a:rPr lang="en-US" altLang="zh-CN" b="1"/>
              <a:t>A</a:t>
            </a:r>
            <a:r>
              <a:rPr lang="zh-CN" altLang="en-US" b="1"/>
              <a:t>、国内存在势均力敌长期占据本国政坛的两大政党；</a:t>
            </a:r>
            <a:endParaRPr lang="zh-CN" altLang="en-US" b="1"/>
          </a:p>
          <a:p>
            <a:pPr>
              <a:buNone/>
            </a:pPr>
            <a:endParaRPr lang="zh-CN" altLang="en-US" b="1"/>
          </a:p>
          <a:p>
            <a:r>
              <a:rPr lang="en-US" altLang="zh-CN" b="1"/>
              <a:t>B</a:t>
            </a:r>
            <a:r>
              <a:rPr lang="zh-CN" altLang="en-US" b="1"/>
              <a:t>、两党处于竞争和对立状态；</a:t>
            </a:r>
            <a:endParaRPr lang="zh-CN" altLang="en-US" b="1"/>
          </a:p>
          <a:p>
            <a:pPr>
              <a:buNone/>
            </a:pPr>
            <a:endParaRPr lang="zh-CN" altLang="en-US" b="1"/>
          </a:p>
          <a:p>
            <a:r>
              <a:rPr lang="en-US" altLang="zh-CN" b="1"/>
              <a:t>C</a:t>
            </a:r>
            <a:r>
              <a:rPr lang="zh-CN" altLang="en-US" b="1"/>
              <a:t>、两党制以多数代表制为基础。</a:t>
            </a:r>
            <a:endParaRPr lang="zh-CN" altLang="en-US" b="1"/>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8946" name="标题 338945"/>
          <p:cNvSpPr>
            <a:spLocks noGrp="1" noRot="1"/>
          </p:cNvSpPr>
          <p:nvPr>
            <p:ph type="title"/>
          </p:nvPr>
        </p:nvSpPr>
        <p:spPr/>
        <p:txBody>
          <a:bodyPr anchor="ctr" anchorCtr="0"/>
          <a:lstStyle/>
          <a:p>
            <a:r>
              <a:rPr lang="en-US" altLang="zh-CN" sz="4000" b="1"/>
              <a:t>②</a:t>
            </a:r>
            <a:r>
              <a:rPr lang="zh-CN" altLang="en-US" sz="4000" b="1"/>
              <a:t>英美两党制的</a:t>
            </a:r>
            <a:r>
              <a:rPr lang="zh-CN" altLang="en-US" sz="4000" b="1" u="sng"/>
              <a:t>区别</a:t>
            </a:r>
            <a:r>
              <a:rPr lang="zh-CN" altLang="en-US" sz="4000" b="1"/>
              <a:t>：</a:t>
            </a:r>
            <a:endParaRPr lang="zh-CN" altLang="en-US" sz="4000" b="1"/>
          </a:p>
        </p:txBody>
      </p:sp>
      <p:sp>
        <p:nvSpPr>
          <p:cNvPr id="338947" name="文本占位符 338946"/>
          <p:cNvSpPr>
            <a:spLocks noGrp="1" noRot="1"/>
          </p:cNvSpPr>
          <p:nvPr>
            <p:ph type="body" idx="4294967295"/>
          </p:nvPr>
        </p:nvSpPr>
        <p:spPr>
          <a:xfrm>
            <a:off x="250825" y="1773238"/>
            <a:ext cx="8458200" cy="4800600"/>
          </a:xfrm>
        </p:spPr>
        <p:txBody>
          <a:bodyPr/>
          <a:lstStyle/>
          <a:p>
            <a:r>
              <a:rPr lang="en-US" altLang="zh-CN" b="1"/>
              <a:t>A</a:t>
            </a:r>
            <a:r>
              <a:rPr lang="zh-CN" altLang="en-US" b="1"/>
              <a:t>、英国政党制度与议会制相结合，两大党围绕议会下院进行活动，目标是争取下院的多数席位；美国政党制度与总统制相结合，两大党竞争的主要目标是总统宝座。</a:t>
            </a:r>
            <a:endParaRPr lang="zh-CN" altLang="en-US" b="1"/>
          </a:p>
          <a:p>
            <a:endParaRPr lang="zh-CN" altLang="en-US" b="1"/>
          </a:p>
          <a:p>
            <a:r>
              <a:rPr lang="en-US" altLang="zh-CN" b="1"/>
              <a:t>B</a:t>
            </a:r>
            <a:r>
              <a:rPr lang="zh-CN" altLang="en-US" b="1"/>
              <a:t>、英国政党组织纪律较严格，两党议员各自按照议会党团的指示进行投票；而美国政党组织松散，没有严格纪律，两党议员根据议员所在地区的公民的利益投票。</a:t>
            </a:r>
            <a:endParaRPr lang="zh-CN" altLang="en-US" b="1"/>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9970" name="标题 339969"/>
          <p:cNvSpPr>
            <a:spLocks noGrp="1" noRot="1"/>
          </p:cNvSpPr>
          <p:nvPr>
            <p:ph type="title"/>
          </p:nvPr>
        </p:nvSpPr>
        <p:spPr>
          <a:xfrm>
            <a:off x="301625" y="609600"/>
            <a:ext cx="7013575" cy="1143000"/>
          </a:xfrm>
        </p:spPr>
        <p:txBody>
          <a:bodyPr anchor="ctr" anchorCtr="0"/>
          <a:lstStyle/>
          <a:p>
            <a:r>
              <a:rPr lang="zh-CN" altLang="en-US" b="1"/>
              <a:t>（</a:t>
            </a:r>
            <a:r>
              <a:rPr lang="en-US" altLang="zh-CN" b="1"/>
              <a:t>3</a:t>
            </a:r>
            <a:r>
              <a:rPr lang="zh-CN" altLang="en-US" b="1"/>
              <a:t>）当代两党制的新变化</a:t>
            </a:r>
            <a:endParaRPr lang="zh-CN" altLang="en-US" b="1"/>
          </a:p>
        </p:txBody>
      </p:sp>
      <p:sp>
        <p:nvSpPr>
          <p:cNvPr id="339971" name="文本占位符 339970"/>
          <p:cNvSpPr>
            <a:spLocks noGrp="1" noRot="1"/>
          </p:cNvSpPr>
          <p:nvPr>
            <p:ph type="body" idx="4294967295"/>
          </p:nvPr>
        </p:nvSpPr>
        <p:spPr>
          <a:xfrm>
            <a:off x="301625" y="1905000"/>
            <a:ext cx="8540750" cy="4194175"/>
          </a:xfrm>
        </p:spPr>
        <p:txBody>
          <a:bodyPr/>
          <a:lstStyle/>
          <a:p>
            <a:endParaRPr lang="en-US" altLang="zh-CN"/>
          </a:p>
          <a:p>
            <a:r>
              <a:rPr lang="en-US" altLang="zh-CN" b="1"/>
              <a:t>A</a:t>
            </a:r>
            <a:r>
              <a:rPr lang="zh-CN" altLang="en-US" b="1"/>
              <a:t>、政党的阶级基础趋向一致；</a:t>
            </a:r>
            <a:endParaRPr lang="zh-CN" altLang="en-US" b="1"/>
          </a:p>
          <a:p>
            <a:pPr>
              <a:buNone/>
            </a:pPr>
            <a:endParaRPr lang="zh-CN" altLang="en-US" b="1"/>
          </a:p>
          <a:p>
            <a:r>
              <a:rPr lang="en-US" altLang="zh-CN" b="1"/>
              <a:t>B</a:t>
            </a:r>
            <a:r>
              <a:rPr lang="zh-CN" altLang="en-US" b="1"/>
              <a:t>、两党政策与立法的趋同现象显著。</a:t>
            </a:r>
            <a:endParaRPr lang="zh-CN" altLang="en-US" b="1"/>
          </a:p>
          <a:p>
            <a:pPr>
              <a:buNone/>
            </a:pPr>
            <a:endParaRPr lang="zh-CN" altLang="en-US" b="1"/>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2018" name="标题 342017"/>
          <p:cNvSpPr>
            <a:spLocks noGrp="1" noRot="1"/>
          </p:cNvSpPr>
          <p:nvPr>
            <p:ph type="title"/>
          </p:nvPr>
        </p:nvSpPr>
        <p:spPr>
          <a:xfrm>
            <a:off x="357188" y="682625"/>
            <a:ext cx="8024812" cy="944563"/>
          </a:xfrm>
        </p:spPr>
        <p:txBody>
          <a:bodyPr anchor="ctr" anchorCtr="0"/>
          <a:lstStyle/>
          <a:p>
            <a:r>
              <a:rPr lang="zh-CN" altLang="en-US" sz="4000" b="1">
                <a:latin typeface="黑体" panose="02010609060101010101" pitchFamily="2" charset="-122"/>
                <a:ea typeface="黑体" panose="02010609060101010101" pitchFamily="2" charset="-122"/>
              </a:rPr>
              <a:t>（</a:t>
            </a:r>
            <a:r>
              <a:rPr lang="en-US" altLang="zh-CN" sz="4000" b="1">
                <a:latin typeface="黑体" panose="02010609060101010101" pitchFamily="2" charset="-122"/>
                <a:ea typeface="黑体" panose="02010609060101010101" pitchFamily="2" charset="-122"/>
              </a:rPr>
              <a:t>4</a:t>
            </a:r>
            <a:r>
              <a:rPr lang="zh-CN" altLang="en-US" sz="4000" b="1">
                <a:latin typeface="黑体" panose="02010609060101010101" pitchFamily="2" charset="-122"/>
                <a:ea typeface="黑体" panose="02010609060101010101" pitchFamily="2" charset="-122"/>
              </a:rPr>
              <a:t>）资本主义国家两党制的实质</a:t>
            </a:r>
            <a:endParaRPr lang="zh-CN" altLang="en-US" sz="4000" b="1">
              <a:latin typeface="黑体" panose="02010609060101010101" pitchFamily="2" charset="-122"/>
              <a:ea typeface="黑体" panose="02010609060101010101" pitchFamily="2" charset="-122"/>
            </a:endParaRPr>
          </a:p>
        </p:txBody>
      </p:sp>
      <p:sp>
        <p:nvSpPr>
          <p:cNvPr id="342019" name="文本占位符 342018"/>
          <p:cNvSpPr>
            <a:spLocks noGrp="1" noRot="1"/>
          </p:cNvSpPr>
          <p:nvPr>
            <p:ph type="body" idx="4294967295"/>
          </p:nvPr>
        </p:nvSpPr>
        <p:spPr>
          <a:xfrm>
            <a:off x="323850" y="1917700"/>
            <a:ext cx="8496300" cy="4824413"/>
          </a:xfrm>
        </p:spPr>
        <p:txBody>
          <a:bodyPr/>
          <a:lstStyle/>
          <a:p>
            <a:r>
              <a:rPr lang="zh-CN" altLang="en-US" b="1"/>
              <a:t>第一、两党制是实现整个资产阶级统治持久稳定的“两手办法”。</a:t>
            </a:r>
            <a:endParaRPr lang="zh-CN" altLang="en-US" b="1"/>
          </a:p>
          <a:p>
            <a:pPr>
              <a:buNone/>
            </a:pPr>
            <a:endParaRPr lang="zh-CN" altLang="en-US" b="1"/>
          </a:p>
          <a:p>
            <a:r>
              <a:rPr lang="zh-CN" altLang="en-US" b="1"/>
              <a:t>第二、两党制是调节资产阶级内部不同派别、集团矛盾的政治工具。</a:t>
            </a:r>
            <a:endParaRPr lang="zh-CN" altLang="en-US" b="1"/>
          </a:p>
          <a:p>
            <a:endParaRPr lang="zh-CN" altLang="en-US" b="1"/>
          </a:p>
          <a:p>
            <a:r>
              <a:rPr lang="zh-CN" altLang="en-US" b="1"/>
              <a:t>第三、两党制是资产阶级进行民主伪装的重要手段。</a:t>
            </a:r>
            <a:endParaRPr lang="zh-CN" altLang="en-US" b="1"/>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https://d.book118.com/277004140043006033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诗情画意">
  <a:themeElements>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005FBE"/>
        </a:dk1>
        <a:lt1>
          <a:srgbClr val="FFFFDD"/>
        </a:lt1>
        <a:dk2>
          <a:srgbClr val="2C5884"/>
        </a:dk2>
        <a:lt2>
          <a:srgbClr val="C0C0C0"/>
        </a:lt2>
        <a:accent1>
          <a:srgbClr val="E9F7FF"/>
        </a:accent1>
        <a:accent2>
          <a:srgbClr val="F89400"/>
        </a:accent2>
        <a:accent3>
          <a:srgbClr val="FFFFEB"/>
        </a:accent3>
        <a:accent4>
          <a:srgbClr val="0051A3"/>
        </a:accent4>
        <a:accent5>
          <a:srgbClr val="F2FAFF"/>
        </a:accent5>
        <a:accent6>
          <a:srgbClr val="DE84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5D5D8B"/>
        </a:dk1>
        <a:lt1>
          <a:srgbClr val="DAEADE"/>
        </a:lt1>
        <a:dk2>
          <a:srgbClr val="A25269"/>
        </a:dk2>
        <a:lt2>
          <a:srgbClr val="C0C0C0"/>
        </a:lt2>
        <a:accent1>
          <a:srgbClr val="FFFFDD"/>
        </a:accent1>
        <a:accent2>
          <a:srgbClr val="3399FF"/>
        </a:accent2>
        <a:accent3>
          <a:srgbClr val="E9F2EB"/>
        </a:accent3>
        <a:accent4>
          <a:srgbClr val="4F4F77"/>
        </a:accent4>
        <a:accent5>
          <a:srgbClr val="FFFFEB"/>
        </a:accent5>
        <a:accent6>
          <a:srgbClr val="2D89E5"/>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006666"/>
        </a:dk1>
        <a:lt1>
          <a:srgbClr val="CCECFF"/>
        </a:lt1>
        <a:dk2>
          <a:srgbClr val="336699"/>
        </a:dk2>
        <a:lt2>
          <a:srgbClr val="C0C0C0"/>
        </a:lt2>
        <a:accent1>
          <a:srgbClr val="FFFFCC"/>
        </a:accent1>
        <a:accent2>
          <a:srgbClr val="FF6600"/>
        </a:accent2>
        <a:accent3>
          <a:srgbClr val="E2F4FF"/>
        </a:accent3>
        <a:accent4>
          <a:srgbClr val="005757"/>
        </a:accent4>
        <a:accent5>
          <a:srgbClr val="FFFFE2"/>
        </a:accent5>
        <a:accent6>
          <a:srgbClr val="E55B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0033CC"/>
        </a:dk1>
        <a:lt1>
          <a:srgbClr val="FFE9E9"/>
        </a:lt1>
        <a:dk2>
          <a:srgbClr val="000000"/>
        </a:dk2>
        <a:lt2>
          <a:srgbClr val="C0C0C0"/>
        </a:lt2>
        <a:accent1>
          <a:srgbClr val="D5E5DB"/>
        </a:accent1>
        <a:accent2>
          <a:srgbClr val="3366FF"/>
        </a:accent2>
        <a:accent3>
          <a:srgbClr val="FFF2F2"/>
        </a:accent3>
        <a:accent4>
          <a:srgbClr val="002AAF"/>
        </a:accent4>
        <a:accent5>
          <a:srgbClr val="E6EFEA"/>
        </a:accent5>
        <a:accent6>
          <a:srgbClr val="2D5BE5"/>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336699"/>
        </a:dk1>
        <a:lt1>
          <a:srgbClr val="F4E9E0"/>
        </a:lt1>
        <a:dk2>
          <a:srgbClr val="DC5900"/>
        </a:dk2>
        <a:lt2>
          <a:srgbClr val="C0C0C0"/>
        </a:lt2>
        <a:accent1>
          <a:srgbClr val="E4E4E4"/>
        </a:accent1>
        <a:accent2>
          <a:srgbClr val="3399FF"/>
        </a:accent2>
        <a:accent3>
          <a:srgbClr val="F8F2ED"/>
        </a:accent3>
        <a:accent4>
          <a:srgbClr val="2A5783"/>
        </a:accent4>
        <a:accent5>
          <a:srgbClr val="EFEFEF"/>
        </a:accent5>
        <a:accent6>
          <a:srgbClr val="2D89E5"/>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CC3300"/>
        </a:dk1>
        <a:lt1>
          <a:srgbClr val="E5E5FF"/>
        </a:lt1>
        <a:dk2>
          <a:srgbClr val="565680"/>
        </a:dk2>
        <a:lt2>
          <a:srgbClr val="C0C0C0"/>
        </a:lt2>
        <a:accent1>
          <a:srgbClr val="E6E4EC"/>
        </a:accent1>
        <a:accent2>
          <a:srgbClr val="0066CC"/>
        </a:accent2>
        <a:accent3>
          <a:srgbClr val="EFEFFF"/>
        </a:accent3>
        <a:accent4>
          <a:srgbClr val="AF2A00"/>
        </a:accent4>
        <a:accent5>
          <a:srgbClr val="F0EFF4"/>
        </a:accent5>
        <a:accent6>
          <a:srgbClr val="005BB7"/>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000099"/>
        </a:dk1>
        <a:lt1>
          <a:srgbClr val="FFE2C5"/>
        </a:lt1>
        <a:dk2>
          <a:srgbClr val="007D7A"/>
        </a:dk2>
        <a:lt2>
          <a:srgbClr val="C0C0C0"/>
        </a:lt2>
        <a:accent1>
          <a:srgbClr val="EAEAEA"/>
        </a:accent1>
        <a:accent2>
          <a:srgbClr val="B26EB4"/>
        </a:accent2>
        <a:accent3>
          <a:srgbClr val="FFEEDE"/>
        </a:accent3>
        <a:accent4>
          <a:srgbClr val="000083"/>
        </a:accent4>
        <a:accent5>
          <a:srgbClr val="F2F2F2"/>
        </a:accent5>
        <a:accent6>
          <a:srgbClr val="9F62A1"/>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22</Slides>
  <Notes>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宋体</vt:lpstr>
      <vt:lpstr>Wingdings</vt:lpstr>
      <vt:lpstr>黑体</vt:lpstr>
      <vt:lpstr>华文细黑</vt:lpstr>
      <vt:lpstr>楷体_GB2312</vt:lpstr>
      <vt:lpstr>Cambria</vt:lpstr>
      <vt:lpstr>Garamond</vt:lpstr>
      <vt:lpstr>Office Theme</vt:lpstr>
      <vt:lpstr>PowerPoint Presentation</vt:lpstr>
      <vt:lpstr>PowerPoint Presentation</vt:lpstr>
      <vt:lpstr>PowerPoint Presentation</vt:lpstr>
      <vt:lpstr>PowerPoint Presentation</vt:lpstr>
      <vt:lpstr>PowerPoint Presentation</vt:lpstr>
      <vt:lpstr>第二节 资本主义国家的政党和政党制度</vt:lpstr>
      <vt:lpstr>PowerPoint Presentation</vt:lpstr>
      <vt:lpstr>PowerPoint Presentation</vt:lpstr>
      <vt:lpstr>PowerPoint Presentation</vt:lpstr>
      <vt:lpstr>二、资产阶级政党的基本特征</vt:lpstr>
      <vt:lpstr>PowerPoint Presentation</vt:lpstr>
      <vt:lpstr>三、资本主义国家的政党制度</vt:lpstr>
      <vt:lpstr>（二）政党制度的类型</vt:lpstr>
      <vt:lpstr>   1、两党制</vt:lpstr>
      <vt:lpstr>（2）两党制的典型模式</vt:lpstr>
      <vt:lpstr>B、以美国为代表的总统制下             的两党制</vt:lpstr>
      <vt:lpstr>※ 比较英、美两党制 </vt:lpstr>
      <vt:lpstr>①以英美为代表的两党制的共同特点：</vt:lpstr>
      <vt:lpstr>②英美两党制的区别：</vt:lpstr>
      <vt:lpstr>（3）当代两党制的新变化</vt:lpstr>
      <vt:lpstr>（4）资本主义国家两党制的实质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2024-09-06T15:06:13.438</cp:lastPrinted>
  <dcterms:created xsi:type="dcterms:W3CDTF">2024-09-06T07:06:13Z</dcterms:created>
  <dcterms:modified xsi:type="dcterms:W3CDTF">2024-09-06T07:06:15Z</dcterms:modified>
</cp:coreProperties>
</file>