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pitchFamily="34" charset="0"/>
                <a:ea typeface="+mn-ea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pitchFamily="34" charset="0"/>
                <a:ea typeface="+mn-ea"/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C2A556B-62F4-49A2-904C-54AF4280FCF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pitchFamily="34" charset="0"/>
                <a:ea typeface="+mn-ea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 eaLnBrk="0" hangingPunct="0">
              <a:defRPr sz="1200"/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4B6FC2-D791-47B2-8AE8-AF741C97CC7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12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12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>
              <a:spcBef>
                <a:spcPct val="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>1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31817-9D44-4301-A987-3C2AFF24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250B8-E784-4324-B1EE-5B6BE12A1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51692-284A-4216-8D91-D92BEFA1B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9BE41-D9E3-4A92-9E01-C58A48885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1FFF6-9927-4959-B2EA-DD3E9BAA1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A6ABB-6910-4686-BC5F-5D0715B06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7FD97-C68C-4EBF-B501-A111AD177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A94A3-CFE4-476E-84AB-601EC2429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688D2-11D5-4B92-8A14-19CED322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E025D-73CB-4DD0-A024-156578C0D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D0F30-9F00-4A8C-9C1E-9E095189B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1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5E760B-14A4-4AA4-93AE-E785B27EF808}" type="slidenum"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26" name="图片 7" descr="2aec796d6c80978cba734745d0aa13fc.jpg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优教logo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11049000" y="152400"/>
            <a:ext cx="970280" cy="35623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png" /><Relationship Id="rId3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Relationship Id="rId4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Relationship Id="rId4" Type="http://schemas.openxmlformats.org/officeDocument/2006/relationships/tags" Target="../tags/tag5.xml" /><Relationship Id="rId5" Type="http://schemas.openxmlformats.org/officeDocument/2006/relationships/tags" Target="../tags/tag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Relationship Id="rId4" Type="http://schemas.openxmlformats.org/officeDocument/2006/relationships/tags" Target="../tags/tag7.xml" /><Relationship Id="rId5" Type="http://schemas.openxmlformats.org/officeDocument/2006/relationships/tags" Target="../tags/tag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Relationship Id="rId5" Type="http://schemas.openxmlformats.org/officeDocument/2006/relationships/tags" Target="../tags/tag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4.png" /><Relationship Id="rId5" Type="http://schemas.openxmlformats.org/officeDocument/2006/relationships/tags" Target="../tags/tag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4.png" /><Relationship Id="rId4" Type="http://schemas.openxmlformats.org/officeDocument/2006/relationships/tags" Target="../tags/tag11.xml" /><Relationship Id="rId5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4.png" /><Relationship Id="rId5" Type="http://schemas.openxmlformats.org/officeDocument/2006/relationships/tags" Target="../tags/tag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7.png" /><Relationship Id="rId3" Type="http://schemas.openxmlformats.org/officeDocument/2006/relationships/image" Target="../media/image4.png" /><Relationship Id="rId4" Type="http://schemas.openxmlformats.org/officeDocument/2006/relationships/tags" Target="../tags/tag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4.png" /><Relationship Id="rId3" Type="http://schemas.openxmlformats.org/officeDocument/2006/relationships/tags" Target="../tags/tag14.xml" /><Relationship Id="rId4" Type="http://schemas.openxmlformats.org/officeDocument/2006/relationships/image" Target="../media/image18.png" /><Relationship Id="rId5" Type="http://schemas.microsoft.com/office/2007/relationships/media" Target="../media/media1.mp3" /><Relationship Id="rId6" Type="http://schemas.microsoft.com/office/2007/relationships/media" Target="../media/media1.mp3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9.png" /><Relationship Id="rId3" Type="http://schemas.openxmlformats.org/officeDocument/2006/relationships/image" Target="../media/image4.png" /><Relationship Id="rId4" Type="http://schemas.openxmlformats.org/officeDocument/2006/relationships/tags" Target="../tags/tag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png" /><Relationship Id="rId3" Type="http://schemas.openxmlformats.org/officeDocument/2006/relationships/tags" Target="../tags/tag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2204011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1"/>
          <p:cNvSpPr txBox="1"/>
          <p:nvPr/>
        </p:nvSpPr>
        <p:spPr>
          <a:xfrm>
            <a:off x="3429000" y="1752600"/>
            <a:ext cx="5381625" cy="1036638"/>
          </a:xfrm>
          <a:prstGeom prst="rect">
            <a:avLst/>
          </a:prstGeom>
          <a:noFill/>
          <a:ln w="12700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7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一分钟</a:t>
            </a:r>
            <a:endParaRPr lang="zh-CN" altLang="en-US" sz="72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099" name="TextBox 4"/>
          <p:cNvSpPr txBox="1"/>
          <p:nvPr/>
        </p:nvSpPr>
        <p:spPr>
          <a:xfrm>
            <a:off x="4419600" y="3124200"/>
            <a:ext cx="35052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第一课时</a:t>
            </a:r>
            <a:endParaRPr lang="zh-CN" altLang="en-US" sz="40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PA_文本框 1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 flipH="1">
            <a:off x="469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矩形 3"/>
          <p:cNvPicPr/>
          <p:nvPr/>
        </p:nvPicPr>
        <p:blipFill>
          <a:blip r:embed="rId2"/>
          <a:stretch>
            <a:fillRect/>
          </a:stretch>
        </p:blipFill>
        <p:spPr>
          <a:xfrm>
            <a:off x="3810000" y="838200"/>
            <a:ext cx="4827905" cy="13106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762000" y="1981200"/>
            <a:ext cx="67271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可以阅读一篇二三百字的文章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62000" y="2895600"/>
            <a:ext cx="422719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做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多个仰卧起坐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62000" y="3886200"/>
            <a:ext cx="37242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可以吃一个苹果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989570" y="1981200"/>
            <a:ext cx="322643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可以写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个字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762000" y="4724400"/>
            <a:ext cx="42252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可以写一道数学题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989570" y="2908300"/>
            <a:ext cx="322389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可以唱一首歌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7989570" y="3804920"/>
            <a:ext cx="297751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可以跑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100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米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7989570" y="4643120"/>
            <a:ext cx="222440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可以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6155" name="组合 3"/>
          <p:cNvGrpSpPr/>
          <p:nvPr/>
        </p:nvGrpSpPr>
        <p:grpSpPr>
          <a:xfrm>
            <a:off x="228600" y="304800"/>
            <a:ext cx="2219325" cy="668338"/>
            <a:chOff x="1612064" y="991683"/>
            <a:chExt cx="2219495" cy="607436"/>
          </a:xfrm>
        </p:grpSpPr>
        <p:pic>
          <p:nvPicPr>
            <p:cNvPr id="6159" name="图片 1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160" name="文本框 2"/>
            <p:cNvSpPr txBox="1"/>
            <p:nvPr/>
          </p:nvSpPr>
          <p:spPr>
            <a:xfrm>
              <a:off x="1612064" y="1081324"/>
              <a:ext cx="1927143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新课导入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6156" name="Picture 2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302"/>
          <a:stretch>
            <a:fillRect/>
          </a:stretch>
        </p:blipFill>
        <p:spPr>
          <a:xfrm>
            <a:off x="4876800" y="2743200"/>
            <a:ext cx="2369185" cy="24212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PA_文本框 1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矩形 1"/>
          <p:cNvSpPr/>
          <p:nvPr/>
        </p:nvSpPr>
        <p:spPr>
          <a:xfrm>
            <a:off x="1752600" y="1371600"/>
            <a:ext cx="9032240" cy="39306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812800" eaLnBrk="1" hangingPunct="1">
              <a:lnSpc>
                <a:spcPct val="13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一分钟，看起来似乎只是短短的一瞬间，可是在某种情况下，要能克制自己，把握好一分钟也是不容易的。元元同学仅多睡了一分钟，却迟到了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分钟，在深深的后悔中，他获得了“一寸光阴一寸金”的宝贵教训。让我们一起来学习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一分钟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这个故事吧！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7171" name="组合 3"/>
          <p:cNvGrpSpPr/>
          <p:nvPr/>
        </p:nvGrpSpPr>
        <p:grpSpPr>
          <a:xfrm>
            <a:off x="315595" y="304800"/>
            <a:ext cx="2154238" cy="668338"/>
            <a:chOff x="1677725" y="991683"/>
            <a:chExt cx="2153834" cy="607436"/>
          </a:xfrm>
        </p:grpSpPr>
        <p:pic>
          <p:nvPicPr>
            <p:cNvPr id="7174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7175" name="文本框 2"/>
            <p:cNvSpPr txBox="1"/>
            <p:nvPr/>
          </p:nvSpPr>
          <p:spPr>
            <a:xfrm>
              <a:off x="1677725" y="1080368"/>
              <a:ext cx="1927143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新课导入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6" name="PA_文本框 1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组合 3"/>
          <p:cNvGrpSpPr/>
          <p:nvPr/>
        </p:nvGrpSpPr>
        <p:grpSpPr>
          <a:xfrm>
            <a:off x="304800" y="242570"/>
            <a:ext cx="2206625" cy="668338"/>
            <a:chOff x="1624356" y="991683"/>
            <a:chExt cx="2207203" cy="607436"/>
          </a:xfrm>
        </p:grpSpPr>
        <p:pic>
          <p:nvPicPr>
            <p:cNvPr id="8199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200" name="文本框 2"/>
            <p:cNvSpPr txBox="1"/>
            <p:nvPr/>
          </p:nvSpPr>
          <p:spPr>
            <a:xfrm>
              <a:off x="1624356" y="1048286"/>
              <a:ext cx="1927143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作者名片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914400" y="1600200"/>
            <a:ext cx="7637145" cy="3538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作家名片：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鲁兵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1924—2006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），浙江金华人。儿童文学作家，编辑，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1946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年开始发表作品。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1979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年加入中国作家协会。</a:t>
            </a:r>
            <a:endParaRPr lang="en-US" altLang="zh-CN" sz="32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/>
            <a:endParaRPr lang="en-US" altLang="zh-CN" sz="3200" b="1">
              <a:latin typeface="Arial" pitchFamily="34" charset="0"/>
            </a:endParaRPr>
          </a:p>
          <a:p>
            <a:pPr eaLnBrk="1" hangingPunct="1"/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主要作品：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童话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鲁兵童话集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，寓言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寓言的寓言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，诗集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神奇的旅行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，专著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教育儿童的文学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等。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8196" name="Picture 2" descr="C:\Documents and Settings\Administrator\桌面\人一语大课堂（下）\人一语大课堂正文\鲁兵.T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1600" y="1981200"/>
            <a:ext cx="2125980" cy="30118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PA_文本框 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8" name="组合 3"/>
          <p:cNvGrpSpPr/>
          <p:nvPr/>
        </p:nvGrpSpPr>
        <p:grpSpPr>
          <a:xfrm>
            <a:off x="261938" y="228600"/>
            <a:ext cx="2206625" cy="669925"/>
            <a:chOff x="1624356" y="991683"/>
            <a:chExt cx="2207203" cy="607436"/>
          </a:xfrm>
        </p:grpSpPr>
        <p:pic>
          <p:nvPicPr>
            <p:cNvPr id="9225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9226" name="文本框 2"/>
            <p:cNvSpPr txBox="1"/>
            <p:nvPr/>
          </p:nvSpPr>
          <p:spPr>
            <a:xfrm>
              <a:off x="1624356" y="1048286"/>
              <a:ext cx="1927143" cy="47328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自读要求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9219" name="Rectangle 1"/>
          <p:cNvSpPr/>
          <p:nvPr/>
        </p:nvSpPr>
        <p:spPr>
          <a:xfrm>
            <a:off x="1676400" y="1828800"/>
            <a:ext cx="8789035" cy="21590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06705">
              <a:lnSpc>
                <a:spcPct val="140000"/>
              </a:lnSpc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）自由朗读课文，借助拼音，读准字音，读通句子。</a:t>
            </a:r>
            <a:endParaRPr lang="en-US" altLang="zh-CN" sz="32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306705">
              <a:lnSpc>
                <a:spcPct val="140000"/>
              </a:lnSpc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）画出生字、词语，多读几遍。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2971800" y="5100584"/>
            <a:ext cx="2596017" cy="1757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PA_文本框 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PA_文本框 1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 flipH="1">
            <a:off x="2145633" y="64821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14"/>
          <p:cNvSpPr txBox="1"/>
          <p:nvPr/>
        </p:nvSpPr>
        <p:spPr>
          <a:xfrm>
            <a:off x="4495800" y="3641725"/>
            <a:ext cx="1066800" cy="1106805"/>
          </a:xfrm>
          <a:prstGeom prst="rect">
            <a:avLst/>
          </a:prstGeom>
          <a:solidFill>
            <a:srgbClr val="158C12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丁</a:t>
            </a:r>
            <a:endParaRPr lang="zh-CN" altLang="en-US" sz="6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43" name="Text Box 15"/>
          <p:cNvSpPr txBox="1"/>
          <p:nvPr/>
        </p:nvSpPr>
        <p:spPr>
          <a:xfrm>
            <a:off x="5562600" y="2965450"/>
            <a:ext cx="1066800" cy="1106805"/>
          </a:xfrm>
          <a:prstGeom prst="rect">
            <a:avLst/>
          </a:prstGeom>
          <a:solidFill>
            <a:srgbClr val="158C12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共</a:t>
            </a:r>
            <a:endParaRPr lang="zh-CN" altLang="en-US" sz="6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44" name="Text Box 16"/>
          <p:cNvSpPr txBox="1"/>
          <p:nvPr/>
        </p:nvSpPr>
        <p:spPr>
          <a:xfrm>
            <a:off x="6629400" y="2293938"/>
            <a:ext cx="1066800" cy="1106805"/>
          </a:xfrm>
          <a:prstGeom prst="rect">
            <a:avLst/>
          </a:prstGeom>
          <a:solidFill>
            <a:srgbClr val="158C12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已</a:t>
            </a:r>
            <a:endParaRPr lang="zh-CN" altLang="en-US" sz="6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45" name="Text Box 17"/>
          <p:cNvSpPr txBox="1"/>
          <p:nvPr/>
        </p:nvSpPr>
        <p:spPr>
          <a:xfrm>
            <a:off x="8763000" y="990600"/>
            <a:ext cx="990600" cy="1106805"/>
          </a:xfrm>
          <a:prstGeom prst="rect">
            <a:avLst/>
          </a:prstGeom>
          <a:solidFill>
            <a:srgbClr val="158C12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坐</a:t>
            </a:r>
            <a:endParaRPr lang="zh-CN" altLang="en-US" sz="6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46" name="Text Box 18"/>
          <p:cNvSpPr txBox="1"/>
          <p:nvPr/>
        </p:nvSpPr>
        <p:spPr>
          <a:xfrm>
            <a:off x="7696200" y="1681163"/>
            <a:ext cx="1066800" cy="1106805"/>
          </a:xfrm>
          <a:prstGeom prst="rect">
            <a:avLst/>
          </a:prstGeom>
          <a:solidFill>
            <a:srgbClr val="158C12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经</a:t>
            </a:r>
            <a:endParaRPr lang="zh-CN" altLang="en-US" sz="6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47" name="Text Box 20"/>
          <p:cNvSpPr txBox="1"/>
          <p:nvPr/>
        </p:nvSpPr>
        <p:spPr>
          <a:xfrm>
            <a:off x="8786813" y="1384300"/>
            <a:ext cx="91440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sz="480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10248" name="Text Box 14"/>
          <p:cNvSpPr txBox="1"/>
          <p:nvPr/>
        </p:nvSpPr>
        <p:spPr>
          <a:xfrm>
            <a:off x="2286000" y="4738688"/>
            <a:ext cx="1143000" cy="1106805"/>
          </a:xfrm>
          <a:prstGeom prst="rect">
            <a:avLst/>
          </a:prstGeom>
          <a:solidFill>
            <a:srgbClr val="158C12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钟</a:t>
            </a:r>
            <a:endParaRPr lang="zh-CN" altLang="en-US" sz="6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49" name="Text Box 14"/>
          <p:cNvSpPr txBox="1"/>
          <p:nvPr/>
        </p:nvSpPr>
        <p:spPr>
          <a:xfrm>
            <a:off x="3429000" y="4197350"/>
            <a:ext cx="1066800" cy="1106805"/>
          </a:xfrm>
          <a:prstGeom prst="rect">
            <a:avLst/>
          </a:prstGeom>
          <a:solidFill>
            <a:srgbClr val="158C12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元</a:t>
            </a:r>
            <a:endParaRPr lang="zh-CN" altLang="en-US" sz="6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0250" name="组合 3"/>
          <p:cNvGrpSpPr/>
          <p:nvPr/>
        </p:nvGrpSpPr>
        <p:grpSpPr>
          <a:xfrm>
            <a:off x="325755" y="381000"/>
            <a:ext cx="2219325" cy="668338"/>
            <a:chOff x="1612064" y="991683"/>
            <a:chExt cx="2219495" cy="607436"/>
          </a:xfrm>
        </p:grpSpPr>
        <p:pic>
          <p:nvPicPr>
            <p:cNvPr id="10256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257" name="文本框 2"/>
            <p:cNvSpPr txBox="1"/>
            <p:nvPr/>
          </p:nvSpPr>
          <p:spPr>
            <a:xfrm>
              <a:off x="1612064" y="1081323"/>
              <a:ext cx="1927143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认读生字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10251" name="Picture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48000" y="76200"/>
            <a:ext cx="3400425" cy="2381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" name="PA_文本框 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" name="PA_文本框 1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 flipH="1">
            <a:off x="2145633" y="64821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图片 44033" descr="D080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2477"/>
          <a:stretch>
            <a:fillRect/>
          </a:stretch>
        </p:blipFill>
        <p:spPr>
          <a:xfrm>
            <a:off x="2640013" y="949325"/>
            <a:ext cx="7794625" cy="590867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44034"/>
          <p:cNvGrpSpPr/>
          <p:nvPr/>
        </p:nvGrpSpPr>
        <p:grpSpPr>
          <a:xfrm>
            <a:off x="4727575" y="1484313"/>
            <a:ext cx="1447800" cy="1219200"/>
            <a:chExt cx="912" cy="768"/>
          </a:xfrm>
        </p:grpSpPr>
        <p:pic>
          <p:nvPicPr>
            <p:cNvPr id="11309" name="图片 44035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310" name="矩形 44036"/>
            <p:cNvSpPr/>
            <p:nvPr/>
          </p:nvSpPr>
          <p:spPr>
            <a:xfrm>
              <a:off x="144" y="96"/>
              <a:ext cx="597" cy="6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迟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3" name="组合 44037"/>
          <p:cNvGrpSpPr/>
          <p:nvPr/>
        </p:nvGrpSpPr>
        <p:grpSpPr>
          <a:xfrm>
            <a:off x="8077200" y="1828800"/>
            <a:ext cx="1447800" cy="1217613"/>
            <a:chExt cx="912" cy="768"/>
          </a:xfrm>
        </p:grpSpPr>
        <p:pic>
          <p:nvPicPr>
            <p:cNvPr id="11307" name="图片 44038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308" name="矩形 44039"/>
            <p:cNvSpPr/>
            <p:nvPr/>
          </p:nvSpPr>
          <p:spPr>
            <a:xfrm>
              <a:off x="170" y="86"/>
              <a:ext cx="597" cy="64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汽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4" name="组合 44043"/>
          <p:cNvGrpSpPr/>
          <p:nvPr/>
        </p:nvGrpSpPr>
        <p:grpSpPr>
          <a:xfrm>
            <a:off x="3359150" y="4005263"/>
            <a:ext cx="1447800" cy="1219200"/>
            <a:chExt cx="912" cy="768"/>
          </a:xfrm>
        </p:grpSpPr>
        <p:pic>
          <p:nvPicPr>
            <p:cNvPr id="11305" name="图片 44044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306" name="矩形 44045"/>
            <p:cNvSpPr/>
            <p:nvPr/>
          </p:nvSpPr>
          <p:spPr>
            <a:xfrm>
              <a:off x="192" y="92"/>
              <a:ext cx="597" cy="6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背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5" name="组合 44049"/>
          <p:cNvGrpSpPr/>
          <p:nvPr/>
        </p:nvGrpSpPr>
        <p:grpSpPr>
          <a:xfrm>
            <a:off x="5808663" y="908050"/>
            <a:ext cx="1447800" cy="1219200"/>
            <a:chExt cx="912" cy="768"/>
          </a:xfrm>
        </p:grpSpPr>
        <p:pic>
          <p:nvPicPr>
            <p:cNvPr id="11303" name="图片 44050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304" name="矩形 44051"/>
            <p:cNvSpPr/>
            <p:nvPr/>
          </p:nvSpPr>
          <p:spPr>
            <a:xfrm>
              <a:off x="170" y="96"/>
              <a:ext cx="597" cy="6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刚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6" name="组合 44052"/>
          <p:cNvGrpSpPr/>
          <p:nvPr/>
        </p:nvGrpSpPr>
        <p:grpSpPr>
          <a:xfrm>
            <a:off x="2927350" y="2852738"/>
            <a:ext cx="1501775" cy="1312862"/>
            <a:chExt cx="912" cy="768"/>
          </a:xfrm>
        </p:grpSpPr>
        <p:pic>
          <p:nvPicPr>
            <p:cNvPr id="11301" name="图片 44053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302" name="矩形 44054"/>
            <p:cNvSpPr/>
            <p:nvPr/>
          </p:nvSpPr>
          <p:spPr>
            <a:xfrm>
              <a:off x="144" y="96"/>
              <a:ext cx="576" cy="59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钟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7" name="组合 44055"/>
          <p:cNvGrpSpPr/>
          <p:nvPr/>
        </p:nvGrpSpPr>
        <p:grpSpPr>
          <a:xfrm>
            <a:off x="7032625" y="3933825"/>
            <a:ext cx="1447800" cy="1217613"/>
            <a:chExt cx="912" cy="768"/>
          </a:xfrm>
        </p:grpSpPr>
        <p:pic>
          <p:nvPicPr>
            <p:cNvPr id="11299" name="图片 44056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300" name="矩形 44057"/>
            <p:cNvSpPr/>
            <p:nvPr/>
          </p:nvSpPr>
          <p:spPr>
            <a:xfrm>
              <a:off x="144" y="48"/>
              <a:ext cx="597" cy="64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定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8" name="组合 44058"/>
          <p:cNvGrpSpPr/>
          <p:nvPr/>
        </p:nvGrpSpPr>
        <p:grpSpPr>
          <a:xfrm>
            <a:off x="7680325" y="2997200"/>
            <a:ext cx="1447800" cy="1219200"/>
            <a:chExt cx="912" cy="768"/>
          </a:xfrm>
        </p:grpSpPr>
        <p:pic>
          <p:nvPicPr>
            <p:cNvPr id="11297" name="图片 44059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98" name="文本框 44060"/>
            <p:cNvSpPr txBox="1"/>
            <p:nvPr/>
          </p:nvSpPr>
          <p:spPr>
            <a:xfrm>
              <a:off x="192" y="96"/>
              <a:ext cx="597" cy="6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经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9" name="组合 44061"/>
          <p:cNvGrpSpPr/>
          <p:nvPr/>
        </p:nvGrpSpPr>
        <p:grpSpPr>
          <a:xfrm>
            <a:off x="4583113" y="2565400"/>
            <a:ext cx="1447800" cy="1219200"/>
            <a:chExt cx="912" cy="768"/>
          </a:xfrm>
        </p:grpSpPr>
        <p:pic>
          <p:nvPicPr>
            <p:cNvPr id="11295" name="图片 44062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96" name="矩形 44063"/>
            <p:cNvSpPr/>
            <p:nvPr/>
          </p:nvSpPr>
          <p:spPr>
            <a:xfrm>
              <a:off x="192" y="86"/>
              <a:ext cx="597" cy="6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洗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0" name="组合 44064"/>
          <p:cNvGrpSpPr/>
          <p:nvPr/>
        </p:nvGrpSpPr>
        <p:grpSpPr>
          <a:xfrm>
            <a:off x="7239000" y="990600"/>
            <a:ext cx="1447800" cy="1219200"/>
            <a:chExt cx="912" cy="768"/>
          </a:xfrm>
        </p:grpSpPr>
        <p:pic>
          <p:nvPicPr>
            <p:cNvPr id="11293" name="图片 44065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94" name="矩形 44066"/>
            <p:cNvSpPr/>
            <p:nvPr/>
          </p:nvSpPr>
          <p:spPr>
            <a:xfrm>
              <a:off x="192" y="96"/>
              <a:ext cx="597" cy="6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丁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1" name="组合 44067"/>
          <p:cNvGrpSpPr/>
          <p:nvPr/>
        </p:nvGrpSpPr>
        <p:grpSpPr>
          <a:xfrm>
            <a:off x="5880100" y="3141663"/>
            <a:ext cx="1447800" cy="1219200"/>
            <a:chExt cx="912" cy="768"/>
          </a:xfrm>
        </p:grpSpPr>
        <p:pic>
          <p:nvPicPr>
            <p:cNvPr id="11291" name="图片 44068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92" name="矩形 44069"/>
            <p:cNvSpPr/>
            <p:nvPr/>
          </p:nvSpPr>
          <p:spPr>
            <a:xfrm>
              <a:off x="144" y="86"/>
              <a:ext cx="597" cy="6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已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2" name="组合 44070"/>
          <p:cNvGrpSpPr/>
          <p:nvPr/>
        </p:nvGrpSpPr>
        <p:grpSpPr>
          <a:xfrm>
            <a:off x="4511675" y="3860800"/>
            <a:ext cx="1447800" cy="1219200"/>
            <a:chExt cx="912" cy="768"/>
          </a:xfrm>
        </p:grpSpPr>
        <p:pic>
          <p:nvPicPr>
            <p:cNvPr id="11289" name="图片 44071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90" name="矩形 44072"/>
            <p:cNvSpPr/>
            <p:nvPr/>
          </p:nvSpPr>
          <p:spPr>
            <a:xfrm>
              <a:off x="198" y="52"/>
              <a:ext cx="597" cy="6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决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3" name="组合 44073"/>
          <p:cNvGrpSpPr/>
          <p:nvPr/>
        </p:nvGrpSpPr>
        <p:grpSpPr>
          <a:xfrm>
            <a:off x="3432175" y="1844675"/>
            <a:ext cx="1447800" cy="1219200"/>
            <a:chExt cx="912" cy="768"/>
          </a:xfrm>
        </p:grpSpPr>
        <p:pic>
          <p:nvPicPr>
            <p:cNvPr id="11287" name="图片 44074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88" name="矩形 44075"/>
            <p:cNvSpPr/>
            <p:nvPr/>
          </p:nvSpPr>
          <p:spPr>
            <a:xfrm>
              <a:off x="192" y="48"/>
              <a:ext cx="597" cy="6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元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1279" name="组合 3"/>
          <p:cNvGrpSpPr/>
          <p:nvPr/>
        </p:nvGrpSpPr>
        <p:grpSpPr>
          <a:xfrm>
            <a:off x="304483" y="279400"/>
            <a:ext cx="2154237" cy="668338"/>
            <a:chOff x="1677725" y="991683"/>
            <a:chExt cx="2153834" cy="607436"/>
          </a:xfrm>
        </p:grpSpPr>
        <p:pic>
          <p:nvPicPr>
            <p:cNvPr id="11285" name="图片 1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86" name="文本框 2"/>
            <p:cNvSpPr txBox="1"/>
            <p:nvPr/>
          </p:nvSpPr>
          <p:spPr>
            <a:xfrm>
              <a:off x="1677725" y="1084209"/>
              <a:ext cx="1927143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读认生字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5" name="组合 44064"/>
          <p:cNvGrpSpPr/>
          <p:nvPr/>
        </p:nvGrpSpPr>
        <p:grpSpPr>
          <a:xfrm>
            <a:off x="6172200" y="2057400"/>
            <a:ext cx="1447800" cy="1219200"/>
            <a:chExt cx="912" cy="768"/>
          </a:xfrm>
        </p:grpSpPr>
        <p:pic>
          <p:nvPicPr>
            <p:cNvPr id="11283" name="图片 44065" descr="2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12" cy="7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84" name="矩形 44066"/>
            <p:cNvSpPr/>
            <p:nvPr/>
          </p:nvSpPr>
          <p:spPr>
            <a:xfrm>
              <a:off x="192" y="96"/>
              <a:ext cx="597" cy="63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6000" b="1">
                  <a:latin typeface="楷体" panose="02010609060101010101" pitchFamily="49" charset="-122"/>
                  <a:ea typeface="楷体" panose="02010609060101010101" pitchFamily="49" charset="-122"/>
                </a:rPr>
                <a:t>共</a:t>
              </a:r>
              <a:endParaRPr lang="zh-CN" altLang="en-US" sz="6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45" name="PA_文本框 1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06 8.09249E-07 L -0.32083 0.96555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00" y="48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3.33333E-06 L 0.2375 0.43334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00" y="2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2.22222E-06 L -0.12917 0.68889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0" y="3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06 1.11111E-06 L 0.05417 0.66667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0" y="3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33333E-06 L -0.5125 0.68889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00" y="3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2.36994E-06 L 0.14583 0.56601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00" y="28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022E-16 -4.44444E-06 L -0.15417 0.42223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2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06 -2.22222E-06 L -0.39583 0.43334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00" y="2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-1.11111E-06 L 0.00416 0.46667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2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1.6185E-06 L 0.2625 0.78798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00" y="3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-3.58382E-06 L -0.45417 0.85457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00" y="4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1.09827E-06 L 0.22083 0.6326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00" y="3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-3.58382E-06 L -0.45417 0.85457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00" y="4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Box 6"/>
          <p:cNvSpPr txBox="1"/>
          <p:nvPr/>
        </p:nvSpPr>
        <p:spPr>
          <a:xfrm>
            <a:off x="2139950" y="2628900"/>
            <a:ext cx="1301750" cy="14452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迟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73300" y="1706880"/>
            <a:ext cx="1850390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chí </a:t>
            </a:r>
            <a:endParaRPr lang="zh-CN" altLang="en-US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矩形 9"/>
          <p:cNvSpPr/>
          <p:nvPr/>
        </p:nvSpPr>
        <p:spPr>
          <a:xfrm>
            <a:off x="3949700" y="4707255"/>
            <a:ext cx="212661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迟到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293" name="TextBox 6"/>
          <p:cNvSpPr txBox="1"/>
          <p:nvPr/>
        </p:nvSpPr>
        <p:spPr>
          <a:xfrm>
            <a:off x="6340475" y="2571750"/>
            <a:ext cx="1300163" cy="14452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背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6540500" y="1862455"/>
            <a:ext cx="1492885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bēi</a:t>
            </a:r>
            <a:endParaRPr lang="en-US" altLang="zh-CN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" name="矩形 9"/>
          <p:cNvSpPr/>
          <p:nvPr/>
        </p:nvSpPr>
        <p:spPr>
          <a:xfrm>
            <a:off x="8183880" y="4869180"/>
            <a:ext cx="30949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背包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4350" name="Picture 14" descr="C:\Documents and Settings\Administrator\桌面\人一语大课堂（下）\人一语大课堂正文\迟到.T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283" y="2057083"/>
            <a:ext cx="1914525" cy="21272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351" name="Picture 15" descr="C:\Documents and Settings\Administrator\桌面\人一语大课堂（下）\人一语大课堂正文\背包.T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7200" y="2057083"/>
            <a:ext cx="2257425" cy="22066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2298" name="组合 3"/>
          <p:cNvGrpSpPr/>
          <p:nvPr/>
        </p:nvGrpSpPr>
        <p:grpSpPr>
          <a:xfrm>
            <a:off x="167005" y="304800"/>
            <a:ext cx="2225675" cy="668338"/>
            <a:chOff x="1605714" y="991683"/>
            <a:chExt cx="2225845" cy="607436"/>
          </a:xfrm>
        </p:grpSpPr>
        <p:pic>
          <p:nvPicPr>
            <p:cNvPr id="12301" name="图片 1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2302" name="文本框 2"/>
            <p:cNvSpPr txBox="1"/>
            <p:nvPr/>
          </p:nvSpPr>
          <p:spPr>
            <a:xfrm>
              <a:off x="1605714" y="1080368"/>
              <a:ext cx="1927143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认读生字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13" name="PA_文本框 1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Box 6"/>
          <p:cNvSpPr txBox="1"/>
          <p:nvPr/>
        </p:nvSpPr>
        <p:spPr>
          <a:xfrm>
            <a:off x="2139950" y="2628900"/>
            <a:ext cx="1301750" cy="14452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刚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063750" y="1916430"/>
            <a:ext cx="2574290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ɡānɡ  </a:t>
            </a:r>
            <a:endParaRPr lang="zh-CN" altLang="en-US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矩形 9"/>
          <p:cNvSpPr/>
          <p:nvPr/>
        </p:nvSpPr>
        <p:spPr>
          <a:xfrm>
            <a:off x="4044950" y="4794250"/>
            <a:ext cx="198374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刚刚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317" name="TextBox 6"/>
          <p:cNvSpPr txBox="1"/>
          <p:nvPr/>
        </p:nvSpPr>
        <p:spPr>
          <a:xfrm>
            <a:off x="6340475" y="2628900"/>
            <a:ext cx="1300163" cy="14452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丁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358255" y="1849755"/>
            <a:ext cx="1625600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dīn</a:t>
            </a:r>
            <a:r>
              <a:rPr lang="en-US" alt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ɡ</a:t>
            </a:r>
            <a:endParaRPr lang="en-US" altLang="zh-CN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矩形 9"/>
          <p:cNvSpPr/>
          <p:nvPr/>
        </p:nvSpPr>
        <p:spPr>
          <a:xfrm>
            <a:off x="8112125" y="4799330"/>
            <a:ext cx="288671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丁零零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5370" name="Picture 10" descr="C:\Documents and Settings\Administrator\桌面\人一语大课堂（下）\人一语大课堂正文\刚刚.T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0" y="1981200"/>
            <a:ext cx="2257425" cy="247523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3321" name="组合 3"/>
          <p:cNvGrpSpPr/>
          <p:nvPr/>
        </p:nvGrpSpPr>
        <p:grpSpPr>
          <a:xfrm>
            <a:off x="304483" y="304800"/>
            <a:ext cx="2154237" cy="668338"/>
            <a:chOff x="1677725" y="991683"/>
            <a:chExt cx="2153834" cy="607436"/>
          </a:xfrm>
        </p:grpSpPr>
        <p:pic>
          <p:nvPicPr>
            <p:cNvPr id="13325" name="图片 1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3326" name="文本框 2"/>
            <p:cNvSpPr txBox="1"/>
            <p:nvPr/>
          </p:nvSpPr>
          <p:spPr>
            <a:xfrm>
              <a:off x="1677725" y="1080368"/>
              <a:ext cx="1927143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认读生字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13" name="PA_文本框 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66380" y="2050415"/>
            <a:ext cx="2179320" cy="237744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TextBox 6"/>
          <p:cNvSpPr txBox="1"/>
          <p:nvPr/>
        </p:nvSpPr>
        <p:spPr>
          <a:xfrm>
            <a:off x="2139950" y="2628900"/>
            <a:ext cx="1301750" cy="14452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汽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403475" y="1797050"/>
            <a:ext cx="1684020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qì </a:t>
            </a:r>
            <a:endParaRPr lang="en-US" altLang="zh-CN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矩形 9"/>
          <p:cNvSpPr/>
          <p:nvPr/>
        </p:nvSpPr>
        <p:spPr>
          <a:xfrm>
            <a:off x="4044950" y="4794250"/>
            <a:ext cx="147002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汽车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341" name="TextBox 6"/>
          <p:cNvSpPr txBox="1"/>
          <p:nvPr/>
        </p:nvSpPr>
        <p:spPr>
          <a:xfrm>
            <a:off x="6340475" y="2571750"/>
            <a:ext cx="1300163" cy="14452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决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472555" y="1668780"/>
            <a:ext cx="1730375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jué</a:t>
            </a:r>
            <a:endParaRPr lang="en-US" altLang="zh-CN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矩形 9"/>
          <p:cNvSpPr/>
          <p:nvPr/>
        </p:nvSpPr>
        <p:spPr>
          <a:xfrm>
            <a:off x="8437880" y="4916805"/>
            <a:ext cx="213868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决定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6394" name="Picture 10" descr="C:\Documents and Settings\Administrator\桌面\人一语大课堂（下）\人一语大课堂正文\汽车.T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0" y="2590483"/>
            <a:ext cx="2255838" cy="16081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95" name="Picture 11" descr="C:\Documents and Settings\Administrator\桌面\人一语大课堂（下）\人一语大课堂正文\决定.T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4800" y="2133600"/>
            <a:ext cx="2482850" cy="225679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4346" name="组合 3"/>
          <p:cNvGrpSpPr/>
          <p:nvPr/>
        </p:nvGrpSpPr>
        <p:grpSpPr>
          <a:xfrm>
            <a:off x="395923" y="381000"/>
            <a:ext cx="2225675" cy="669925"/>
            <a:chOff x="1605714" y="991683"/>
            <a:chExt cx="2225845" cy="607436"/>
          </a:xfrm>
        </p:grpSpPr>
        <p:pic>
          <p:nvPicPr>
            <p:cNvPr id="14349" name="图片 1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50" name="文本框 2"/>
            <p:cNvSpPr txBox="1"/>
            <p:nvPr/>
          </p:nvSpPr>
          <p:spPr>
            <a:xfrm>
              <a:off x="1605714" y="1080368"/>
              <a:ext cx="1927143" cy="47328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认读生字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13" name="PA_文本框 1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TextBox 6"/>
          <p:cNvSpPr txBox="1"/>
          <p:nvPr/>
        </p:nvSpPr>
        <p:spPr>
          <a:xfrm>
            <a:off x="4068763" y="2305050"/>
            <a:ext cx="1301750" cy="14452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定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962400" y="1551305"/>
            <a:ext cx="2423160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dìnɡ  </a:t>
            </a:r>
            <a:endParaRPr lang="en-US" altLang="zh-CN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矩形 9"/>
          <p:cNvSpPr/>
          <p:nvPr/>
        </p:nvSpPr>
        <p:spPr>
          <a:xfrm>
            <a:off x="6156325" y="4234180"/>
            <a:ext cx="224726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稳定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7418" name="Picture 10" descr="C:\Documents and Settings\Administrator\桌面\人一语大课堂（下）\人一语大课堂正文\稳定.T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3075" y="2439988"/>
            <a:ext cx="2335213" cy="15748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5366" name="组合 3"/>
          <p:cNvGrpSpPr/>
          <p:nvPr/>
        </p:nvGrpSpPr>
        <p:grpSpPr>
          <a:xfrm>
            <a:off x="381000" y="355600"/>
            <a:ext cx="2225675" cy="668338"/>
            <a:chOff x="1605714" y="991683"/>
            <a:chExt cx="2225845" cy="607436"/>
          </a:xfrm>
        </p:grpSpPr>
        <p:pic>
          <p:nvPicPr>
            <p:cNvPr id="15369" name="图片 1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370" name="文本框 2"/>
            <p:cNvSpPr txBox="1"/>
            <p:nvPr/>
          </p:nvSpPr>
          <p:spPr>
            <a:xfrm>
              <a:off x="1605714" y="1084209"/>
              <a:ext cx="1927143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认读生字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9" name="PA_文本框 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3"/>
          <p:cNvSpPr/>
          <p:nvPr/>
        </p:nvSpPr>
        <p:spPr>
          <a:xfrm>
            <a:off x="2057400" y="1752600"/>
            <a:ext cx="7604125" cy="13735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812800" eaLnBrk="1" hangingPunct="1">
              <a:lnSpc>
                <a:spcPts val="5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听朗读，自由朗读课文，读准字音，读通课文，说说课文讲了一件什么事？</a:t>
            </a:r>
            <a:endParaRPr lang="zh-CN" altLang="en-US" sz="32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6388" name="组合 3"/>
          <p:cNvGrpSpPr/>
          <p:nvPr/>
        </p:nvGrpSpPr>
        <p:grpSpPr>
          <a:xfrm>
            <a:off x="381000" y="355600"/>
            <a:ext cx="2149475" cy="668338"/>
            <a:chOff x="1681920" y="991683"/>
            <a:chExt cx="2149639" cy="607436"/>
          </a:xfrm>
        </p:grpSpPr>
        <p:pic>
          <p:nvPicPr>
            <p:cNvPr id="16391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6392" name="文本框 2"/>
            <p:cNvSpPr txBox="1"/>
            <p:nvPr/>
          </p:nvSpPr>
          <p:spPr>
            <a:xfrm>
              <a:off x="1681920" y="1084209"/>
              <a:ext cx="1927143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整体感知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7" name="PA_文本框 1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《一分钟》课文朗读_128k">
            <a:hlinkClick action="ppaction://media"/>
          </p:cNvPr>
          <p:cNvPicPr>
            <a:picLocks noRot="1"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34000" y="3581400"/>
            <a:ext cx="1325245" cy="117602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1" dur="1044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5334000" y="1905000"/>
            <a:ext cx="5769610" cy="2656205"/>
          </a:xfrm>
          <a:prstGeom prst="rect">
            <a:avLst/>
          </a:prstGeom>
          <a:solidFill>
            <a:srgbClr val="CCFFCC">
              <a:alpha val="78038"/>
            </a:srgb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812800" eaLnBrk="1" hangingPunct="1">
              <a:lnSpc>
                <a:spcPts val="5000"/>
              </a:lnSpc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本文讲的是主人公元元晚起床一分钟，却迟到了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分钟的事，告诉我们要珍惜时间，分秒必争，合理安排作息时间。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47105" name="Picture 1" descr="E:\上课课件\制作\人二语上\人二语状元大课堂\MM26+.TI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919288" y="1797049"/>
            <a:ext cx="3249612" cy="30813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17412" name="组合 3"/>
          <p:cNvGrpSpPr/>
          <p:nvPr/>
        </p:nvGrpSpPr>
        <p:grpSpPr>
          <a:xfrm>
            <a:off x="467678" y="381000"/>
            <a:ext cx="2154237" cy="668338"/>
            <a:chOff x="1677725" y="991683"/>
            <a:chExt cx="2153834" cy="607436"/>
          </a:xfrm>
        </p:grpSpPr>
        <p:pic>
          <p:nvPicPr>
            <p:cNvPr id="17415" name="图片 1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7416" name="文本框 2"/>
            <p:cNvSpPr txBox="1"/>
            <p:nvPr/>
          </p:nvSpPr>
          <p:spPr>
            <a:xfrm>
              <a:off x="1677725" y="1080368"/>
              <a:ext cx="1927144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整体感知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7" name="PA_文本框 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4"/>
          <p:cNvSpPr txBox="1"/>
          <p:nvPr/>
        </p:nvSpPr>
        <p:spPr>
          <a:xfrm>
            <a:off x="1905000" y="1676400"/>
            <a:ext cx="8569325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914400" eaLnBrk="1" hangingPunct="1"/>
            <a:r>
              <a:rPr lang="zh-CN" altLang="en-US" sz="36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朗读第一自然段，说一说你从这个自然段中知道了什么？</a:t>
            </a:r>
            <a:endParaRPr lang="en-US" altLang="zh-CN" sz="36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8435" name="组合 3"/>
          <p:cNvGrpSpPr/>
          <p:nvPr/>
        </p:nvGrpSpPr>
        <p:grpSpPr>
          <a:xfrm>
            <a:off x="381000" y="394970"/>
            <a:ext cx="2206625" cy="668338"/>
            <a:chOff x="1624356" y="991683"/>
            <a:chExt cx="2207203" cy="607436"/>
          </a:xfrm>
        </p:grpSpPr>
        <p:pic>
          <p:nvPicPr>
            <p:cNvPr id="18439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743398" y="991683"/>
              <a:ext cx="2088161" cy="60743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8440" name="文本框 2"/>
            <p:cNvSpPr txBox="1"/>
            <p:nvPr/>
          </p:nvSpPr>
          <p:spPr>
            <a:xfrm>
              <a:off x="1624356" y="1048286"/>
              <a:ext cx="1927143" cy="47440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b="1">
                  <a:solidFill>
                    <a:srgbClr val="0070C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课文解读</a:t>
              </a:r>
              <a:endPara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16389" name="TextBox 2"/>
          <p:cNvSpPr txBox="1"/>
          <p:nvPr/>
        </p:nvSpPr>
        <p:spPr>
          <a:xfrm>
            <a:off x="1981200" y="3429000"/>
            <a:ext cx="8640763" cy="1753235"/>
          </a:xfrm>
          <a:prstGeom prst="rect">
            <a:avLst/>
          </a:prstGeom>
          <a:solidFill>
            <a:srgbClr val="FFCC99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914400" eaLnBrk="1" hangingPunct="1"/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丁零零，闹钟响了。元元打了个哈欠，翻了个身，心想：再睡一分钟吧，就睡一分钟，不会迟到的。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PA_文本框 1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 flipH="1">
            <a:off x="1993233" y="6329704"/>
            <a:ext cx="45718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alpha val="0"/>
                  </a:schemeClr>
                </a:solidFill>
                <a:effectLst/>
                <a:uLnTx/>
                <a:uFillTx/>
                <a:latin typeface="优教通专用字体logo" panose="02000500000000000000" pitchFamily="2" charset="0"/>
                <a:ea typeface="宋体" panose="02010600030101010101" pitchFamily="2" charset="-122"/>
                <a:cs typeface="+mn-cs"/>
              </a:rPr>
              <a:t>0</a:t>
            </a:r>
            <a:endParaRPr kumimoji="0" lang="zh-CN" altLang="en-US" sz="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  <a:alpha val="0"/>
                </a:schemeClr>
              </a:solidFill>
              <a:effectLst/>
              <a:uLnTx/>
              <a:uFillTx/>
              <a:latin typeface="优教通专用字体logo" panose="02000500000000000000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charRg st="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https://d.book118.com/277022040111006031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0.1"/>
</p:tagLst>
</file>

<file path=ppt/tags/tag2.xml><?xml version="1.0" encoding="utf-8"?>
<p:tagLst xmlns:p="http://schemas.openxmlformats.org/presentationml/2006/main">
  <p:tag name="PA" val="v3.0.1"/>
</p:tagLst>
</file>

<file path=ppt/tags/tag3.xml><?xml version="1.0" encoding="utf-8"?>
<p:tagLst xmlns:p="http://schemas.openxmlformats.org/presentationml/2006/main">
  <p:tag name="PA" val="v3.0.1"/>
</p:tagLst>
</file>

<file path=ppt/tags/tag4.xml><?xml version="1.0" encoding="utf-8"?>
<p:tagLst xmlns:p="http://schemas.openxmlformats.org/presentationml/2006/main">
  <p:tag name="PA" val="v3.0.1"/>
</p:tagLst>
</file>

<file path=ppt/tags/tag5.xml><?xml version="1.0" encoding="utf-8"?>
<p:tagLst xmlns:p="http://schemas.openxmlformats.org/presentationml/2006/main">
  <p:tag name="PA" val="v3.0.1"/>
</p:tagLst>
</file>

<file path=ppt/tags/tag6.xml><?xml version="1.0" encoding="utf-8"?>
<p:tagLst xmlns:p="http://schemas.openxmlformats.org/presentationml/2006/main">
  <p:tag name="PA" val="v3.0.1"/>
</p:tagLst>
</file>

<file path=ppt/tags/tag7.xml><?xml version="1.0" encoding="utf-8"?>
<p:tagLst xmlns:p="http://schemas.openxmlformats.org/presentationml/2006/main">
  <p:tag name="PA" val="v3.0.1"/>
</p:tagLst>
</file>

<file path=ppt/tags/tag8.xml><?xml version="1.0" encoding="utf-8"?>
<p:tagLst xmlns:p="http://schemas.openxmlformats.org/presentationml/2006/main">
  <p:tag name="PA" val="v3.0.1"/>
</p:tagLst>
</file>

<file path=ppt/tags/tag9.xml><?xml version="1.0" encoding="utf-8"?>
<p:tagLst xmlns:p="http://schemas.openxmlformats.org/presentationml/2006/main">
  <p:tag name="PA" val="v3.0.1"/>
</p:tagLst>
</file>

<file path=ppt/tags/tag10.xml><?xml version="1.0" encoding="utf-8"?>
<p:tagLst xmlns:p="http://schemas.openxmlformats.org/presentationml/2006/main">
  <p:tag name="PA" val="v3.0.1"/>
</p:tagLst>
</file>

<file path=ppt/tags/tag11.xml><?xml version="1.0" encoding="utf-8"?>
<p:tagLst xmlns:p="http://schemas.openxmlformats.org/presentationml/2006/main">
  <p:tag name="PA" val="v3.0.1"/>
</p:tagLst>
</file>

<file path=ppt/tags/tag12.xml><?xml version="1.0" encoding="utf-8"?>
<p:tagLst xmlns:p="http://schemas.openxmlformats.org/presentationml/2006/main">
  <p:tag name="PA" val="v3.0.1"/>
</p:tagLst>
</file>

<file path=ppt/tags/tag13.xml><?xml version="1.0" encoding="utf-8"?>
<p:tagLst xmlns:p="http://schemas.openxmlformats.org/presentationml/2006/main">
  <p:tag name="PA" val="v3.0.1"/>
</p:tagLst>
</file>

<file path=ppt/tags/tag14.xml><?xml version="1.0" encoding="utf-8"?>
<p:tagLst xmlns:p="http://schemas.openxmlformats.org/presentationml/2006/main">
  <p:tag name="PA" val="v3.0.1"/>
</p:tagLst>
</file>

<file path=ppt/tags/tag15.xml><?xml version="1.0" encoding="utf-8"?>
<p:tagLst xmlns:p="http://schemas.openxmlformats.org/presentationml/2006/main">
  <p:tag name="PA" val="v3.0.1"/>
</p:tagLst>
</file>

<file path=ppt/tags/tag16.xml><?xml version="1.0" encoding="utf-8"?>
<p:tagLst xmlns:p="http://schemas.openxmlformats.org/presentationml/2006/main">
  <p:tag name="PA" val="v3.0.1"/>
</p:tagLst>
</file>

<file path=ppt/tags/tag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主题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1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宋体</vt:lpstr>
      <vt:lpstr>楷体</vt:lpstr>
      <vt:lpstr>优教通专用字体logo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2024-09-03T21:15:15.276</cp:lastPrinted>
  <dcterms:created xsi:type="dcterms:W3CDTF">2024-09-03T13:15:15Z</dcterms:created>
  <dcterms:modified xsi:type="dcterms:W3CDTF">2024-09-03T13:15:16Z</dcterms:modified>
</cp:coreProperties>
</file>