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EF3B36E-FF4C-4ACA-9225-C42C38AF365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97103C4-0E2A-42EC-896B-9703D70434B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D32B010-944F-4174-ACD7-7D8C84DD5DA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BCFF707-0AA1-4203-9200-B997C60D29F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7F39F6A-AB3E-4075-A566-D99A74F1C43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7A57922-E4C2-4C1E-98C7-BF253BC07B0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A0F8870-B8A0-45A0-803E-0A48C7CF1F7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647FF8C-DD19-42E8-BCC4-BB5519970A4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1C2196F-E5F6-4E9D-B4BB-12D97A9C6E3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E83A345-3949-4BC6-BFEB-BDBE2A2CF24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F2EB8EB-7D51-4336-9C07-57284A6838A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 Id="rId3" Type="http://schemas.openxmlformats.org/officeDocument/2006/relationships/image" Target="../media/image2.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 Id="rId3"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 Id="rId3"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7702416416500604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992262" y="795338"/>
            <a:ext cx="5016500" cy="4945062"/>
          </a:xfrm>
          <a:prstGeom prst="rect">
            <a:avLst/>
          </a:prstGeom>
        </p:spPr>
      </p:pic>
      <p:sp>
        <p:nvSpPr>
          <p:cNvPr id="3" name="AutoShape 3"/>
          <p:cNvSpPr/>
          <p:nvPr/>
        </p:nvSpPr>
        <p:spPr>
          <a:xfrm>
            <a:off x="-474588" y="128588"/>
            <a:ext cx="5299075" cy="42576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860351" y="60325"/>
            <a:ext cx="6002338" cy="4419600"/>
          </a:xfrm>
          <a:custGeom>
            <a:rect l="l" t="t" r="r" b="b"/>
            <a:pathLst>
              <a:path w="1478" h="1090">
                <a:moveTo>
                  <a:pt x="410" y="1046"/>
                </a:moveTo>
                <a:cubicBezTo>
                  <a:pt x="410" y="1046"/>
                  <a:pt x="0" y="1016"/>
                  <a:pt x="118" y="624"/>
                </a:cubicBezTo>
                <a:cubicBezTo>
                  <a:pt x="236" y="232"/>
                  <a:pt x="482" y="0"/>
                  <a:pt x="754" y="20"/>
                </a:cubicBezTo>
                <a:cubicBezTo>
                  <a:pt x="1026" y="40"/>
                  <a:pt x="1270" y="144"/>
                  <a:pt x="1374" y="502"/>
                </a:cubicBezTo>
                <a:cubicBezTo>
                  <a:pt x="1478" y="860"/>
                  <a:pt x="1264" y="1002"/>
                  <a:pt x="982" y="1046"/>
                </a:cubicBezTo>
                <a:cubicBezTo>
                  <a:pt x="700" y="1090"/>
                  <a:pt x="410" y="1046"/>
                  <a:pt x="410" y="1046"/>
                </a:cubicBezTo>
                <a:close/>
              </a:path>
            </a:pathLst>
          </a:custGeom>
          <a:ln w="3572">
            <a:solidFill>
              <a:srgbClr val="EAEAEA">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680963" y="144463"/>
            <a:ext cx="5773737" cy="4275137"/>
          </a:xfrm>
          <a:custGeom>
            <a:rect l="l" t="t" r="r" b="b"/>
            <a:pathLst>
              <a:path w="1422" h="1054">
                <a:moveTo>
                  <a:pt x="731" y="19"/>
                </a:moveTo>
                <a:cubicBezTo>
                  <a:pt x="992" y="44"/>
                  <a:pt x="1225" y="142"/>
                  <a:pt x="1323" y="484"/>
                </a:cubicBezTo>
                <a:cubicBezTo>
                  <a:pt x="1422" y="827"/>
                  <a:pt x="1216" y="963"/>
                  <a:pt x="947" y="1008"/>
                </a:cubicBezTo>
                <a:cubicBezTo>
                  <a:pt x="676" y="1054"/>
                  <a:pt x="392" y="1012"/>
                  <a:pt x="391" y="1007"/>
                </a:cubicBezTo>
                <a:cubicBezTo>
                  <a:pt x="389" y="1003"/>
                  <a:pt x="0" y="975"/>
                  <a:pt x="108" y="600"/>
                </a:cubicBezTo>
                <a:cubicBezTo>
                  <a:pt x="110" y="592"/>
                  <a:pt x="112" y="584"/>
                  <a:pt x="115" y="576"/>
                </a:cubicBezTo>
                <a:cubicBezTo>
                  <a:pt x="140" y="493"/>
                  <a:pt x="172" y="417"/>
                  <a:pt x="212" y="349"/>
                </a:cubicBezTo>
                <a:cubicBezTo>
                  <a:pt x="340" y="129"/>
                  <a:pt x="530" y="0"/>
                  <a:pt x="731" y="19"/>
                </a:cubicBezTo>
                <a:close/>
              </a:path>
            </a:pathLst>
          </a:custGeom>
          <a:ln w="3572">
            <a:solidFill>
              <a:srgbClr val="E8E8E8">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06338" y="209550"/>
            <a:ext cx="5546725" cy="4152900"/>
          </a:xfrm>
          <a:custGeom>
            <a:rect l="l" t="t" r="r" b="b"/>
            <a:pathLst>
              <a:path w="1366" h="1024">
                <a:moveTo>
                  <a:pt x="709" y="23"/>
                </a:moveTo>
                <a:cubicBezTo>
                  <a:pt x="959" y="52"/>
                  <a:pt x="1181" y="145"/>
                  <a:pt x="1273" y="472"/>
                </a:cubicBezTo>
                <a:cubicBezTo>
                  <a:pt x="1366" y="799"/>
                  <a:pt x="1169" y="929"/>
                  <a:pt x="912" y="976"/>
                </a:cubicBezTo>
                <a:cubicBezTo>
                  <a:pt x="653" y="1024"/>
                  <a:pt x="375" y="984"/>
                  <a:pt x="372" y="974"/>
                </a:cubicBezTo>
                <a:cubicBezTo>
                  <a:pt x="370" y="966"/>
                  <a:pt x="0" y="939"/>
                  <a:pt x="98" y="581"/>
                </a:cubicBezTo>
                <a:cubicBezTo>
                  <a:pt x="101" y="573"/>
                  <a:pt x="102" y="565"/>
                  <a:pt x="104" y="558"/>
                </a:cubicBezTo>
                <a:cubicBezTo>
                  <a:pt x="128" y="478"/>
                  <a:pt x="158" y="404"/>
                  <a:pt x="199" y="336"/>
                </a:cubicBezTo>
                <a:cubicBezTo>
                  <a:pt x="323" y="128"/>
                  <a:pt x="512" y="0"/>
                  <a:pt x="709" y="23"/>
                </a:cubicBezTo>
                <a:close/>
              </a:path>
            </a:pathLst>
          </a:custGeom>
          <a:ln w="3572">
            <a:solidFill>
              <a:srgbClr val="E6E6E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328538" y="271463"/>
            <a:ext cx="5319712" cy="4029075"/>
          </a:xfrm>
          <a:custGeom>
            <a:rect l="l" t="t" r="r" b="b"/>
            <a:pathLst>
              <a:path w="1310" h="994">
                <a:moveTo>
                  <a:pt x="686" y="28"/>
                </a:moveTo>
                <a:cubicBezTo>
                  <a:pt x="925" y="62"/>
                  <a:pt x="1135" y="148"/>
                  <a:pt x="1223" y="460"/>
                </a:cubicBezTo>
                <a:cubicBezTo>
                  <a:pt x="1310" y="773"/>
                  <a:pt x="1121" y="895"/>
                  <a:pt x="877" y="944"/>
                </a:cubicBezTo>
                <a:cubicBezTo>
                  <a:pt x="628" y="994"/>
                  <a:pt x="357" y="956"/>
                  <a:pt x="353" y="941"/>
                </a:cubicBezTo>
                <a:cubicBezTo>
                  <a:pt x="349" y="929"/>
                  <a:pt x="0" y="904"/>
                  <a:pt x="88" y="563"/>
                </a:cubicBezTo>
                <a:cubicBezTo>
                  <a:pt x="90" y="556"/>
                  <a:pt x="91" y="548"/>
                  <a:pt x="93" y="540"/>
                </a:cubicBezTo>
                <a:cubicBezTo>
                  <a:pt x="114" y="464"/>
                  <a:pt x="142" y="392"/>
                  <a:pt x="184" y="324"/>
                </a:cubicBezTo>
                <a:cubicBezTo>
                  <a:pt x="305" y="129"/>
                  <a:pt x="493" y="0"/>
                  <a:pt x="686" y="28"/>
                </a:cubicBezTo>
                <a:close/>
              </a:path>
            </a:pathLst>
          </a:custGeom>
          <a:ln w="3572">
            <a:solidFill>
              <a:srgbClr val="E4E4E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53913" y="334963"/>
            <a:ext cx="5092700" cy="3905250"/>
          </a:xfrm>
          <a:custGeom>
            <a:rect l="l" t="t" r="r" b="b"/>
            <a:pathLst>
              <a:path w="1254" h="963">
                <a:moveTo>
                  <a:pt x="664" y="32"/>
                </a:moveTo>
                <a:cubicBezTo>
                  <a:pt x="892" y="70"/>
                  <a:pt x="1091" y="151"/>
                  <a:pt x="1173" y="448"/>
                </a:cubicBezTo>
                <a:cubicBezTo>
                  <a:pt x="1254" y="745"/>
                  <a:pt x="1074" y="861"/>
                  <a:pt x="843" y="911"/>
                </a:cubicBezTo>
                <a:cubicBezTo>
                  <a:pt x="605" y="963"/>
                  <a:pt x="340" y="927"/>
                  <a:pt x="334" y="908"/>
                </a:cubicBezTo>
                <a:cubicBezTo>
                  <a:pt x="330" y="892"/>
                  <a:pt x="0" y="868"/>
                  <a:pt x="79" y="544"/>
                </a:cubicBezTo>
                <a:cubicBezTo>
                  <a:pt x="81" y="537"/>
                  <a:pt x="81" y="529"/>
                  <a:pt x="83" y="522"/>
                </a:cubicBezTo>
                <a:cubicBezTo>
                  <a:pt x="102" y="449"/>
                  <a:pt x="128" y="379"/>
                  <a:pt x="171" y="311"/>
                </a:cubicBezTo>
                <a:cubicBezTo>
                  <a:pt x="288" y="129"/>
                  <a:pt x="475" y="0"/>
                  <a:pt x="664" y="32"/>
                </a:cubicBezTo>
                <a:close/>
              </a:path>
            </a:pathLst>
          </a:custGeom>
          <a:ln w="3572">
            <a:solidFill>
              <a:srgbClr val="E2E2E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0712" y="400050"/>
            <a:ext cx="4868862" cy="3783013"/>
          </a:xfrm>
          <a:custGeom>
            <a:rect l="l" t="t" r="r" b="b"/>
            <a:pathLst>
              <a:path w="1199" h="933">
                <a:moveTo>
                  <a:pt x="642" y="36"/>
                </a:moveTo>
                <a:cubicBezTo>
                  <a:pt x="858" y="78"/>
                  <a:pt x="1047" y="154"/>
                  <a:pt x="1123" y="435"/>
                </a:cubicBezTo>
                <a:cubicBezTo>
                  <a:pt x="1199" y="717"/>
                  <a:pt x="1027" y="827"/>
                  <a:pt x="809" y="879"/>
                </a:cubicBezTo>
                <a:cubicBezTo>
                  <a:pt x="582" y="933"/>
                  <a:pt x="323" y="898"/>
                  <a:pt x="316" y="874"/>
                </a:cubicBezTo>
                <a:cubicBezTo>
                  <a:pt x="310" y="854"/>
                  <a:pt x="0" y="832"/>
                  <a:pt x="70" y="525"/>
                </a:cubicBezTo>
                <a:cubicBezTo>
                  <a:pt x="71" y="518"/>
                  <a:pt x="71" y="511"/>
                  <a:pt x="73" y="504"/>
                </a:cubicBezTo>
                <a:cubicBezTo>
                  <a:pt x="90" y="434"/>
                  <a:pt x="114" y="366"/>
                  <a:pt x="158" y="298"/>
                </a:cubicBezTo>
                <a:cubicBezTo>
                  <a:pt x="270" y="128"/>
                  <a:pt x="456" y="0"/>
                  <a:pt x="642" y="36"/>
                </a:cubicBezTo>
                <a:close/>
              </a:path>
            </a:pathLst>
          </a:custGeom>
          <a:ln w="3572">
            <a:solidFill>
              <a:srgbClr val="E0DFD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200099" y="461963"/>
            <a:ext cx="4637088" cy="3660775"/>
          </a:xfrm>
          <a:custGeom>
            <a:rect l="l" t="t" r="r" b="b"/>
            <a:pathLst>
              <a:path w="1142" h="903">
                <a:moveTo>
                  <a:pt x="619" y="41"/>
                </a:moveTo>
                <a:cubicBezTo>
                  <a:pt x="824" y="86"/>
                  <a:pt x="1002" y="158"/>
                  <a:pt x="1072" y="424"/>
                </a:cubicBezTo>
                <a:cubicBezTo>
                  <a:pt x="1142" y="690"/>
                  <a:pt x="979" y="794"/>
                  <a:pt x="773" y="847"/>
                </a:cubicBezTo>
                <a:cubicBezTo>
                  <a:pt x="557" y="903"/>
                  <a:pt x="305" y="871"/>
                  <a:pt x="297" y="842"/>
                </a:cubicBezTo>
                <a:cubicBezTo>
                  <a:pt x="290" y="818"/>
                  <a:pt x="0" y="797"/>
                  <a:pt x="59" y="507"/>
                </a:cubicBezTo>
                <a:cubicBezTo>
                  <a:pt x="61" y="501"/>
                  <a:pt x="61" y="493"/>
                  <a:pt x="62" y="486"/>
                </a:cubicBezTo>
                <a:cubicBezTo>
                  <a:pt x="76" y="420"/>
                  <a:pt x="99" y="354"/>
                  <a:pt x="144" y="287"/>
                </a:cubicBezTo>
                <a:cubicBezTo>
                  <a:pt x="251" y="128"/>
                  <a:pt x="437" y="0"/>
                  <a:pt x="619" y="41"/>
                </a:cubicBezTo>
                <a:close/>
              </a:path>
            </a:pathLst>
          </a:custGeom>
          <a:ln w="3572">
            <a:solidFill>
              <a:srgbClr val="DEDDD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374724" y="527050"/>
            <a:ext cx="4413250" cy="3538538"/>
          </a:xfrm>
          <a:custGeom>
            <a:rect l="l" t="t" r="r" b="b"/>
            <a:pathLst>
              <a:path w="1087" h="873">
                <a:moveTo>
                  <a:pt x="597" y="45"/>
                </a:moveTo>
                <a:cubicBezTo>
                  <a:pt x="791" y="94"/>
                  <a:pt x="958" y="161"/>
                  <a:pt x="1022" y="411"/>
                </a:cubicBezTo>
                <a:cubicBezTo>
                  <a:pt x="1087" y="663"/>
                  <a:pt x="931" y="760"/>
                  <a:pt x="739" y="815"/>
                </a:cubicBezTo>
                <a:cubicBezTo>
                  <a:pt x="534" y="873"/>
                  <a:pt x="287" y="842"/>
                  <a:pt x="278" y="808"/>
                </a:cubicBezTo>
                <a:cubicBezTo>
                  <a:pt x="270" y="781"/>
                  <a:pt x="0" y="760"/>
                  <a:pt x="50" y="488"/>
                </a:cubicBezTo>
                <a:cubicBezTo>
                  <a:pt x="51" y="482"/>
                  <a:pt x="51" y="475"/>
                  <a:pt x="52" y="468"/>
                </a:cubicBezTo>
                <a:cubicBezTo>
                  <a:pt x="64" y="405"/>
                  <a:pt x="84" y="341"/>
                  <a:pt x="131" y="274"/>
                </a:cubicBezTo>
                <a:cubicBezTo>
                  <a:pt x="233" y="127"/>
                  <a:pt x="418" y="0"/>
                  <a:pt x="597" y="45"/>
                </a:cubicBezTo>
                <a:close/>
              </a:path>
            </a:pathLst>
          </a:custGeom>
          <a:ln w="3572">
            <a:solidFill>
              <a:srgbClr val="DCDBD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549349" y="587375"/>
            <a:ext cx="4189413" cy="3417888"/>
          </a:xfrm>
          <a:custGeom>
            <a:rect l="l" t="t" r="r" b="b"/>
            <a:pathLst>
              <a:path w="1032" h="843">
                <a:moveTo>
                  <a:pt x="575" y="50"/>
                </a:moveTo>
                <a:cubicBezTo>
                  <a:pt x="757" y="102"/>
                  <a:pt x="913" y="165"/>
                  <a:pt x="973" y="400"/>
                </a:cubicBezTo>
                <a:cubicBezTo>
                  <a:pt x="1032" y="636"/>
                  <a:pt x="884" y="728"/>
                  <a:pt x="705" y="783"/>
                </a:cubicBezTo>
                <a:cubicBezTo>
                  <a:pt x="510" y="843"/>
                  <a:pt x="270" y="814"/>
                  <a:pt x="260" y="776"/>
                </a:cubicBezTo>
                <a:cubicBezTo>
                  <a:pt x="251" y="744"/>
                  <a:pt x="0" y="725"/>
                  <a:pt x="41" y="470"/>
                </a:cubicBezTo>
                <a:cubicBezTo>
                  <a:pt x="42" y="464"/>
                  <a:pt x="41" y="457"/>
                  <a:pt x="42" y="451"/>
                </a:cubicBezTo>
                <a:cubicBezTo>
                  <a:pt x="52" y="391"/>
                  <a:pt x="70" y="329"/>
                  <a:pt x="118" y="262"/>
                </a:cubicBezTo>
                <a:cubicBezTo>
                  <a:pt x="214" y="127"/>
                  <a:pt x="400" y="0"/>
                  <a:pt x="575" y="50"/>
                </a:cubicBezTo>
                <a:close/>
              </a:path>
            </a:pathLst>
          </a:custGeom>
          <a:ln w="3572">
            <a:solidFill>
              <a:srgbClr val="DAD9D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3974" y="647700"/>
            <a:ext cx="3962400" cy="3300413"/>
          </a:xfrm>
          <a:custGeom>
            <a:rect l="l" t="t" r="r" b="b"/>
            <a:pathLst>
              <a:path w="976" h="814">
                <a:moveTo>
                  <a:pt x="553" y="55"/>
                </a:moveTo>
                <a:cubicBezTo>
                  <a:pt x="724" y="109"/>
                  <a:pt x="869" y="168"/>
                  <a:pt x="923" y="388"/>
                </a:cubicBezTo>
                <a:cubicBezTo>
                  <a:pt x="976" y="609"/>
                  <a:pt x="837" y="695"/>
                  <a:pt x="670" y="751"/>
                </a:cubicBezTo>
                <a:cubicBezTo>
                  <a:pt x="487" y="814"/>
                  <a:pt x="253" y="787"/>
                  <a:pt x="241" y="743"/>
                </a:cubicBezTo>
                <a:cubicBezTo>
                  <a:pt x="231" y="708"/>
                  <a:pt x="0" y="689"/>
                  <a:pt x="32" y="452"/>
                </a:cubicBezTo>
                <a:cubicBezTo>
                  <a:pt x="33" y="446"/>
                  <a:pt x="31" y="440"/>
                  <a:pt x="32" y="434"/>
                </a:cubicBezTo>
                <a:cubicBezTo>
                  <a:pt x="40" y="377"/>
                  <a:pt x="56" y="317"/>
                  <a:pt x="104" y="250"/>
                </a:cubicBezTo>
                <a:cubicBezTo>
                  <a:pt x="195" y="127"/>
                  <a:pt x="381" y="0"/>
                  <a:pt x="553" y="55"/>
                </a:cubicBezTo>
                <a:close/>
              </a:path>
            </a:pathLst>
          </a:custGeom>
          <a:ln w="3572">
            <a:solidFill>
              <a:srgbClr val="D8D7D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893837" y="704850"/>
            <a:ext cx="3744912" cy="3186113"/>
          </a:xfrm>
          <a:custGeom>
            <a:rect l="l" t="t" r="r" b="b"/>
            <a:pathLst>
              <a:path w="922" h="786">
                <a:moveTo>
                  <a:pt x="532" y="60"/>
                </a:moveTo>
                <a:cubicBezTo>
                  <a:pt x="692" y="117"/>
                  <a:pt x="826" y="173"/>
                  <a:pt x="874" y="378"/>
                </a:cubicBezTo>
                <a:cubicBezTo>
                  <a:pt x="922" y="583"/>
                  <a:pt x="791" y="663"/>
                  <a:pt x="637" y="721"/>
                </a:cubicBezTo>
                <a:cubicBezTo>
                  <a:pt x="464" y="786"/>
                  <a:pt x="237" y="760"/>
                  <a:pt x="224" y="712"/>
                </a:cubicBezTo>
                <a:cubicBezTo>
                  <a:pt x="213" y="672"/>
                  <a:pt x="0" y="654"/>
                  <a:pt x="23" y="435"/>
                </a:cubicBezTo>
                <a:cubicBezTo>
                  <a:pt x="24" y="430"/>
                  <a:pt x="22" y="423"/>
                  <a:pt x="23" y="417"/>
                </a:cubicBezTo>
                <a:cubicBezTo>
                  <a:pt x="28" y="365"/>
                  <a:pt x="42" y="306"/>
                  <a:pt x="92" y="239"/>
                </a:cubicBezTo>
                <a:cubicBezTo>
                  <a:pt x="176" y="127"/>
                  <a:pt x="363" y="0"/>
                  <a:pt x="532" y="60"/>
                </a:cubicBezTo>
                <a:close/>
              </a:path>
            </a:pathLst>
          </a:custGeom>
          <a:ln w="3572">
            <a:solidFill>
              <a:srgbClr val="D6D5D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1063699" y="765175"/>
            <a:ext cx="3521075" cy="3065463"/>
          </a:xfrm>
          <a:custGeom>
            <a:rect l="l" t="t" r="r" b="b"/>
            <a:pathLst>
              <a:path w="865" h="756">
                <a:moveTo>
                  <a:pt x="511" y="65"/>
                </a:moveTo>
                <a:cubicBezTo>
                  <a:pt x="659" y="124"/>
                  <a:pt x="783" y="177"/>
                  <a:pt x="825" y="366"/>
                </a:cubicBezTo>
                <a:cubicBezTo>
                  <a:pt x="867" y="557"/>
                  <a:pt x="744" y="631"/>
                  <a:pt x="604" y="689"/>
                </a:cubicBezTo>
                <a:cubicBezTo>
                  <a:pt x="441" y="756"/>
                  <a:pt x="221" y="732"/>
                  <a:pt x="206" y="679"/>
                </a:cubicBezTo>
                <a:cubicBezTo>
                  <a:pt x="194" y="636"/>
                  <a:pt x="0" y="618"/>
                  <a:pt x="15" y="417"/>
                </a:cubicBezTo>
                <a:cubicBezTo>
                  <a:pt x="16" y="412"/>
                  <a:pt x="13" y="406"/>
                  <a:pt x="13" y="400"/>
                </a:cubicBezTo>
                <a:cubicBezTo>
                  <a:pt x="17" y="351"/>
                  <a:pt x="29" y="294"/>
                  <a:pt x="80" y="227"/>
                </a:cubicBezTo>
                <a:cubicBezTo>
                  <a:pt x="158" y="127"/>
                  <a:pt x="346" y="0"/>
                  <a:pt x="511" y="65"/>
                </a:cubicBezTo>
                <a:close/>
              </a:path>
            </a:pathLst>
          </a:custGeom>
          <a:ln w="3572">
            <a:solidFill>
              <a:srgbClr val="D4D3D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235149" y="822325"/>
            <a:ext cx="3302000" cy="2955925"/>
          </a:xfrm>
          <a:custGeom>
            <a:rect l="l" t="t" r="r" b="b"/>
            <a:pathLst>
              <a:path w="813" h="729">
                <a:moveTo>
                  <a:pt x="490" y="71"/>
                </a:moveTo>
                <a:cubicBezTo>
                  <a:pt x="627" y="132"/>
                  <a:pt x="740" y="182"/>
                  <a:pt x="776" y="356"/>
                </a:cubicBezTo>
                <a:cubicBezTo>
                  <a:pt x="813" y="531"/>
                  <a:pt x="698" y="600"/>
                  <a:pt x="571" y="659"/>
                </a:cubicBezTo>
                <a:cubicBezTo>
                  <a:pt x="418" y="729"/>
                  <a:pt x="205" y="706"/>
                  <a:pt x="189" y="648"/>
                </a:cubicBezTo>
                <a:cubicBezTo>
                  <a:pt x="176" y="600"/>
                  <a:pt x="0" y="583"/>
                  <a:pt x="7" y="400"/>
                </a:cubicBezTo>
                <a:cubicBezTo>
                  <a:pt x="7" y="395"/>
                  <a:pt x="4" y="389"/>
                  <a:pt x="4" y="384"/>
                </a:cubicBezTo>
                <a:cubicBezTo>
                  <a:pt x="6" y="338"/>
                  <a:pt x="16" y="283"/>
                  <a:pt x="68" y="217"/>
                </a:cubicBezTo>
                <a:cubicBezTo>
                  <a:pt x="139" y="127"/>
                  <a:pt x="328" y="0"/>
                  <a:pt x="490" y="71"/>
                </a:cubicBezTo>
                <a:close/>
              </a:path>
            </a:pathLst>
          </a:custGeom>
          <a:ln w="3572">
            <a:solidFill>
              <a:srgbClr val="D2D1D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385962" y="1095375"/>
            <a:ext cx="2995612" cy="2514600"/>
          </a:xfrm>
          <a:custGeom>
            <a:rect l="l" t="t" r="r" b="b"/>
            <a:pathLst>
              <a:path w="9355" h="8854">
                <a:moveTo>
                  <a:pt x="6007" y="341"/>
                </a:moveTo>
                <a:cubicBezTo>
                  <a:pt x="7604" y="1226"/>
                  <a:pt x="8884" y="1911"/>
                  <a:pt x="9290" y="4165"/>
                </a:cubicBezTo>
                <a:cubicBezTo>
                  <a:pt x="9670" y="6447"/>
                  <a:pt x="8327" y="7360"/>
                  <a:pt x="6869" y="8202"/>
                </a:cubicBezTo>
                <a:cubicBezTo>
                  <a:pt x="5069" y="9243"/>
                  <a:pt x="2458" y="8929"/>
                  <a:pt x="2243" y="8030"/>
                </a:cubicBezTo>
                <a:cubicBezTo>
                  <a:pt x="2053" y="7303"/>
                  <a:pt x="46" y="7049"/>
                  <a:pt x="50" y="4707"/>
                </a:cubicBezTo>
                <a:cubicBezTo>
                  <a:pt x="38" y="4650"/>
                  <a:pt x="0" y="4564"/>
                  <a:pt x="0" y="4493"/>
                </a:cubicBezTo>
                <a:cubicBezTo>
                  <a:pt x="0" y="3879"/>
                  <a:pt x="88" y="3123"/>
                  <a:pt x="773" y="2182"/>
                </a:cubicBezTo>
                <a:cubicBezTo>
                  <a:pt x="1584" y="1055"/>
                  <a:pt x="3992" y="-757"/>
                  <a:pt x="6007" y="341"/>
                </a:cubicBezTo>
                <a:close/>
              </a:path>
            </a:pathLst>
          </a:custGeom>
          <a:ln w="3572">
            <a:solidFill>
              <a:srgbClr val="D0CFC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514549" y="1155700"/>
            <a:ext cx="2835275" cy="2395538"/>
          </a:xfrm>
          <a:custGeom>
            <a:rect l="l" t="t" r="r" b="b"/>
            <a:pathLst>
              <a:path w="9484" h="8772">
                <a:moveTo>
                  <a:pt x="6293" y="429"/>
                </a:moveTo>
                <a:cubicBezTo>
                  <a:pt x="7855" y="1349"/>
                  <a:pt x="9092" y="2047"/>
                  <a:pt x="9431" y="4168"/>
                </a:cubicBezTo>
                <a:cubicBezTo>
                  <a:pt x="9771" y="6305"/>
                  <a:pt x="8426" y="7180"/>
                  <a:pt x="7054" y="8055"/>
                </a:cubicBezTo>
                <a:cubicBezTo>
                  <a:pt x="5274" y="9183"/>
                  <a:pt x="2556" y="8871"/>
                  <a:pt x="2298" y="7877"/>
                </a:cubicBezTo>
                <a:cubicBezTo>
                  <a:pt x="2094" y="7047"/>
                  <a:pt x="248" y="6961"/>
                  <a:pt x="70" y="4628"/>
                </a:cubicBezTo>
                <a:cubicBezTo>
                  <a:pt x="56" y="4569"/>
                  <a:pt x="16" y="4480"/>
                  <a:pt x="16" y="4406"/>
                </a:cubicBezTo>
                <a:cubicBezTo>
                  <a:pt x="-12" y="3827"/>
                  <a:pt x="-93" y="2922"/>
                  <a:pt x="804" y="2091"/>
                </a:cubicBezTo>
                <a:cubicBezTo>
                  <a:pt x="1388" y="934"/>
                  <a:pt x="4187" y="-817"/>
                  <a:pt x="6293" y="429"/>
                </a:cubicBezTo>
                <a:close/>
              </a:path>
            </a:pathLst>
          </a:custGeom>
          <a:ln w="3572">
            <a:solidFill>
              <a:srgbClr val="CECDC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641548" y="1219200"/>
            <a:ext cx="2674938" cy="2276475"/>
          </a:xfrm>
          <a:custGeom>
            <a:rect l="l" t="t" r="r" b="b"/>
            <a:pathLst>
              <a:path w="9599" h="8661">
                <a:moveTo>
                  <a:pt x="6600" y="507"/>
                </a:moveTo>
                <a:cubicBezTo>
                  <a:pt x="8116" y="1480"/>
                  <a:pt x="9268" y="2159"/>
                  <a:pt x="9559" y="4134"/>
                </a:cubicBezTo>
                <a:cubicBezTo>
                  <a:pt x="9851" y="6140"/>
                  <a:pt x="8524" y="6973"/>
                  <a:pt x="7242" y="7884"/>
                </a:cubicBezTo>
                <a:cubicBezTo>
                  <a:pt x="5478" y="9103"/>
                  <a:pt x="2664" y="8779"/>
                  <a:pt x="2373" y="7668"/>
                </a:cubicBezTo>
                <a:cubicBezTo>
                  <a:pt x="2125" y="6757"/>
                  <a:pt x="424" y="6583"/>
                  <a:pt x="113" y="4520"/>
                </a:cubicBezTo>
                <a:cubicBezTo>
                  <a:pt x="99" y="4458"/>
                  <a:pt x="41" y="4381"/>
                  <a:pt x="41" y="4304"/>
                </a:cubicBezTo>
                <a:cubicBezTo>
                  <a:pt x="-18" y="3748"/>
                  <a:pt x="-149" y="2822"/>
                  <a:pt x="828" y="1973"/>
                </a:cubicBezTo>
                <a:cubicBezTo>
                  <a:pt x="1382" y="955"/>
                  <a:pt x="4385" y="-897"/>
                  <a:pt x="6600" y="507"/>
                </a:cubicBezTo>
                <a:close/>
              </a:path>
            </a:pathLst>
          </a:custGeom>
          <a:ln w="3572">
            <a:solidFill>
              <a:srgbClr val="CCCBC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1770137" y="1284288"/>
            <a:ext cx="2513012" cy="2157412"/>
          </a:xfrm>
          <a:custGeom>
            <a:rect l="l" t="t" r="r" b="b"/>
            <a:pathLst>
              <a:path w="9595" h="8542">
                <a:moveTo>
                  <a:pt x="6858" y="596"/>
                </a:moveTo>
                <a:cubicBezTo>
                  <a:pt x="8315" y="1607"/>
                  <a:pt x="9354" y="2297"/>
                  <a:pt x="9571" y="4111"/>
                </a:cubicBezTo>
                <a:cubicBezTo>
                  <a:pt x="9788" y="5941"/>
                  <a:pt x="8517" y="6744"/>
                  <a:pt x="7338" y="7675"/>
                </a:cubicBezTo>
                <a:cubicBezTo>
                  <a:pt x="5633" y="9023"/>
                  <a:pt x="2749" y="8686"/>
                  <a:pt x="2408" y="7450"/>
                </a:cubicBezTo>
                <a:cubicBezTo>
                  <a:pt x="2145" y="6423"/>
                  <a:pt x="549" y="6115"/>
                  <a:pt x="160" y="4400"/>
                </a:cubicBezTo>
                <a:cubicBezTo>
                  <a:pt x="129" y="4352"/>
                  <a:pt x="83" y="4256"/>
                  <a:pt x="67" y="4192"/>
                </a:cubicBezTo>
                <a:cubicBezTo>
                  <a:pt x="-10" y="3678"/>
                  <a:pt x="-212" y="2715"/>
                  <a:pt x="858" y="1848"/>
                </a:cubicBezTo>
                <a:cubicBezTo>
                  <a:pt x="1354" y="965"/>
                  <a:pt x="4579" y="-977"/>
                  <a:pt x="6858" y="596"/>
                </a:cubicBezTo>
                <a:close/>
              </a:path>
            </a:pathLst>
          </a:custGeom>
          <a:ln w="3572">
            <a:solidFill>
              <a:srgbClr val="CAC9C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1893962" y="1343025"/>
            <a:ext cx="2357437" cy="2043113"/>
          </a:xfrm>
          <a:custGeom>
            <a:rect l="l" t="t" r="r" b="b"/>
            <a:pathLst>
              <a:path w="9593" h="8395">
                <a:moveTo>
                  <a:pt x="7151" y="706"/>
                </a:moveTo>
                <a:cubicBezTo>
                  <a:pt x="8523" y="1756"/>
                  <a:pt x="9449" y="2456"/>
                  <a:pt x="9581" y="4073"/>
                </a:cubicBezTo>
                <a:cubicBezTo>
                  <a:pt x="9730" y="5723"/>
                  <a:pt x="8523" y="6506"/>
                  <a:pt x="7466" y="7440"/>
                </a:cubicBezTo>
                <a:cubicBezTo>
                  <a:pt x="5829" y="8923"/>
                  <a:pt x="2854" y="8556"/>
                  <a:pt x="2474" y="7190"/>
                </a:cubicBezTo>
                <a:cubicBezTo>
                  <a:pt x="2160" y="6073"/>
                  <a:pt x="612" y="5772"/>
                  <a:pt x="226" y="4273"/>
                </a:cubicBezTo>
                <a:cubicBezTo>
                  <a:pt x="193" y="4223"/>
                  <a:pt x="127" y="4140"/>
                  <a:pt x="110" y="4073"/>
                </a:cubicBezTo>
                <a:cubicBezTo>
                  <a:pt x="-6" y="3590"/>
                  <a:pt x="-270" y="2606"/>
                  <a:pt x="904" y="1740"/>
                </a:cubicBezTo>
                <a:cubicBezTo>
                  <a:pt x="1317" y="990"/>
                  <a:pt x="4788" y="-1077"/>
                  <a:pt x="7151" y="706"/>
                </a:cubicBezTo>
                <a:close/>
              </a:path>
            </a:pathLst>
          </a:custGeom>
          <a:ln w="3572">
            <a:solidFill>
              <a:srgbClr val="C8C7C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2017787" y="1403350"/>
            <a:ext cx="2205037" cy="1927225"/>
          </a:xfrm>
          <a:custGeom>
            <a:rect l="l" t="t" r="r" b="b"/>
            <a:pathLst>
              <a:path w="9614" h="8246">
                <a:moveTo>
                  <a:pt x="7489" y="830"/>
                </a:moveTo>
                <a:cubicBezTo>
                  <a:pt x="8799" y="1905"/>
                  <a:pt x="9560" y="2633"/>
                  <a:pt x="9613" y="4054"/>
                </a:cubicBezTo>
                <a:cubicBezTo>
                  <a:pt x="9666" y="5492"/>
                  <a:pt x="8516" y="6255"/>
                  <a:pt x="7613" y="7208"/>
                </a:cubicBezTo>
                <a:cubicBezTo>
                  <a:pt x="6055" y="8820"/>
                  <a:pt x="2976" y="8421"/>
                  <a:pt x="2551" y="6931"/>
                </a:cubicBezTo>
                <a:cubicBezTo>
                  <a:pt x="2197" y="5683"/>
                  <a:pt x="899" y="5406"/>
                  <a:pt x="285" y="4141"/>
                </a:cubicBezTo>
                <a:cubicBezTo>
                  <a:pt x="250" y="4089"/>
                  <a:pt x="179" y="4002"/>
                  <a:pt x="162" y="3933"/>
                </a:cubicBezTo>
                <a:cubicBezTo>
                  <a:pt x="2" y="3499"/>
                  <a:pt x="-334" y="2512"/>
                  <a:pt x="958" y="1610"/>
                </a:cubicBezTo>
                <a:cubicBezTo>
                  <a:pt x="1294" y="1021"/>
                  <a:pt x="5064" y="-1180"/>
                  <a:pt x="7489" y="830"/>
                </a:cubicBezTo>
                <a:close/>
              </a:path>
            </a:pathLst>
          </a:custGeom>
          <a:ln w="3572">
            <a:solidFill>
              <a:srgbClr val="C6C5C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2143199" y="1462088"/>
            <a:ext cx="2052638" cy="1819275"/>
          </a:xfrm>
          <a:custGeom>
            <a:rect l="l" t="t" r="r" b="b"/>
            <a:pathLst>
              <a:path w="9556" h="8070">
                <a:moveTo>
                  <a:pt x="7816" y="960"/>
                </a:moveTo>
                <a:cubicBezTo>
                  <a:pt x="9026" y="2075"/>
                  <a:pt x="9593" y="2813"/>
                  <a:pt x="9555" y="4000"/>
                </a:cubicBezTo>
                <a:cubicBezTo>
                  <a:pt x="9498" y="5241"/>
                  <a:pt x="8478" y="5960"/>
                  <a:pt x="7722" y="6913"/>
                </a:cubicBezTo>
                <a:cubicBezTo>
                  <a:pt x="6304" y="8712"/>
                  <a:pt x="3090" y="8262"/>
                  <a:pt x="2599" y="6608"/>
                </a:cubicBezTo>
                <a:cubicBezTo>
                  <a:pt x="2202" y="5259"/>
                  <a:pt x="1010" y="4991"/>
                  <a:pt x="368" y="3982"/>
                </a:cubicBezTo>
                <a:cubicBezTo>
                  <a:pt x="330" y="3946"/>
                  <a:pt x="236" y="3856"/>
                  <a:pt x="198" y="3784"/>
                </a:cubicBezTo>
                <a:cubicBezTo>
                  <a:pt x="28" y="3388"/>
                  <a:pt x="-407" y="2381"/>
                  <a:pt x="1011" y="1464"/>
                </a:cubicBezTo>
                <a:cubicBezTo>
                  <a:pt x="1238" y="1068"/>
                  <a:pt x="5340" y="-1288"/>
                  <a:pt x="7816" y="960"/>
                </a:cubicBezTo>
                <a:close/>
              </a:path>
            </a:pathLst>
          </a:custGeom>
          <a:ln w="3572">
            <a:solidFill>
              <a:srgbClr val="C4C3C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2265437" y="1516063"/>
            <a:ext cx="1908175" cy="1712912"/>
          </a:xfrm>
          <a:custGeom>
            <a:rect l="l" t="t" r="r" b="b"/>
            <a:pathLst>
              <a:path w="9384" h="7878">
                <a:moveTo>
                  <a:pt x="8070" y="1121"/>
                </a:moveTo>
                <a:cubicBezTo>
                  <a:pt x="9168" y="2259"/>
                  <a:pt x="9507" y="3024"/>
                  <a:pt x="9347" y="3976"/>
                </a:cubicBezTo>
                <a:cubicBezTo>
                  <a:pt x="9188" y="4965"/>
                  <a:pt x="8309" y="5655"/>
                  <a:pt x="7711" y="6625"/>
                </a:cubicBezTo>
                <a:cubicBezTo>
                  <a:pt x="6513" y="8584"/>
                  <a:pt x="3180" y="8080"/>
                  <a:pt x="2641" y="6289"/>
                </a:cubicBezTo>
                <a:cubicBezTo>
                  <a:pt x="2202" y="4797"/>
                  <a:pt x="1049" y="4360"/>
                  <a:pt x="465" y="3827"/>
                </a:cubicBezTo>
                <a:cubicBezTo>
                  <a:pt x="405" y="3789"/>
                  <a:pt x="305" y="3696"/>
                  <a:pt x="265" y="3640"/>
                </a:cubicBezTo>
                <a:cubicBezTo>
                  <a:pt x="66" y="3285"/>
                  <a:pt x="-493" y="2259"/>
                  <a:pt x="1044" y="1327"/>
                </a:cubicBezTo>
                <a:cubicBezTo>
                  <a:pt x="1184" y="1121"/>
                  <a:pt x="5615" y="-1416"/>
                  <a:pt x="8070" y="1121"/>
                </a:cubicBezTo>
                <a:close/>
              </a:path>
            </a:pathLst>
          </a:custGeom>
          <a:ln w="3572">
            <a:solidFill>
              <a:srgbClr val="C2C1C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2278137" y="1244600"/>
            <a:ext cx="2103437" cy="2095500"/>
          </a:xfrm>
          <a:custGeom>
            <a:rect l="l" t="t" r="r" b="b"/>
            <a:pathLst>
              <a:path w="518" h="517">
                <a:moveTo>
                  <a:pt x="79" y="141"/>
                </a:moveTo>
                <a:cubicBezTo>
                  <a:pt x="79" y="141"/>
                  <a:pt x="309" y="0"/>
                  <a:pt x="422" y="147"/>
                </a:cubicBezTo>
                <a:cubicBezTo>
                  <a:pt x="518" y="272"/>
                  <a:pt x="430" y="307"/>
                  <a:pt x="392" y="405"/>
                </a:cubicBezTo>
                <a:cubicBezTo>
                  <a:pt x="349" y="517"/>
                  <a:pt x="181" y="487"/>
                  <a:pt x="153" y="386"/>
                </a:cubicBezTo>
                <a:cubicBezTo>
                  <a:pt x="130" y="303"/>
                  <a:pt x="79" y="289"/>
                  <a:pt x="54" y="269"/>
                </a:cubicBezTo>
                <a:cubicBezTo>
                  <a:pt x="51" y="267"/>
                  <a:pt x="45" y="262"/>
                  <a:pt x="43" y="259"/>
                </a:cubicBezTo>
                <a:cubicBezTo>
                  <a:pt x="31" y="244"/>
                  <a:pt x="0" y="190"/>
                  <a:pt x="79" y="141"/>
                </a:cubicBezTo>
                <a:close/>
              </a:path>
            </a:pathLst>
          </a:custGeom>
          <a:ln w="3572">
            <a:solidFill>
              <a:srgbClr val="C0BFB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2278137" y="1244600"/>
            <a:ext cx="2103437" cy="2095500"/>
          </a:xfrm>
          <a:custGeom>
            <a:rect l="l" t="t" r="r" b="b"/>
            <a:pathLst>
              <a:path w="518" h="517">
                <a:moveTo>
                  <a:pt x="79" y="141"/>
                </a:moveTo>
                <a:cubicBezTo>
                  <a:pt x="79" y="141"/>
                  <a:pt x="309" y="0"/>
                  <a:pt x="422" y="147"/>
                </a:cubicBezTo>
                <a:cubicBezTo>
                  <a:pt x="518" y="272"/>
                  <a:pt x="430" y="307"/>
                  <a:pt x="392" y="405"/>
                </a:cubicBezTo>
                <a:cubicBezTo>
                  <a:pt x="349" y="517"/>
                  <a:pt x="181" y="487"/>
                  <a:pt x="153" y="386"/>
                </a:cubicBezTo>
                <a:cubicBezTo>
                  <a:pt x="130" y="303"/>
                  <a:pt x="76" y="287"/>
                  <a:pt x="51" y="267"/>
                </a:cubicBezTo>
                <a:cubicBezTo>
                  <a:pt x="48" y="265"/>
                  <a:pt x="45" y="262"/>
                  <a:pt x="43" y="259"/>
                </a:cubicBezTo>
                <a:cubicBezTo>
                  <a:pt x="31" y="244"/>
                  <a:pt x="0" y="190"/>
                  <a:pt x="79" y="141"/>
                </a:cubicBezTo>
                <a:close/>
              </a:path>
            </a:pathLst>
          </a:custGeom>
          <a:solidFill>
            <a:srgbClr val="0000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4537149" y="2480589"/>
            <a:ext cx="4758620" cy="1574560"/>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975" b="1">
                <a:solidFill>
                  <a:srgbClr val="020000">
                    <a:alpha val="100000"/>
                  </a:srgbClr>
                </a:solidFill>
                <a:latin typeface="Microsoft Yahei"/>
                <a:ea typeface="Microsoft Yahei"/>
                <a:cs typeface="Microsoft Yahei"/>
              </a:rPr>
              <a:t>抗菌药物预防和使用</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806" y="-3306794"/>
            <a:ext cx="12363450" cy="955671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168307" y="-3457575"/>
            <a:ext cx="14004892" cy="9920288"/>
          </a:xfrm>
          <a:custGeom>
            <a:rect l="l" t="t" r="r" b="b"/>
            <a:pathLst>
              <a:path w="1478" h="1090">
                <a:moveTo>
                  <a:pt x="410" y="1046"/>
                </a:moveTo>
                <a:cubicBezTo>
                  <a:pt x="410" y="1046"/>
                  <a:pt x="0" y="1016"/>
                  <a:pt x="118" y="624"/>
                </a:cubicBezTo>
                <a:cubicBezTo>
                  <a:pt x="236" y="232"/>
                  <a:pt x="482" y="0"/>
                  <a:pt x="754" y="20"/>
                </a:cubicBezTo>
                <a:cubicBezTo>
                  <a:pt x="1026" y="40"/>
                  <a:pt x="1270" y="144"/>
                  <a:pt x="1374" y="502"/>
                </a:cubicBezTo>
                <a:cubicBezTo>
                  <a:pt x="1478" y="860"/>
                  <a:pt x="1264" y="1002"/>
                  <a:pt x="982" y="1046"/>
                </a:cubicBezTo>
                <a:cubicBezTo>
                  <a:pt x="700" y="1090"/>
                  <a:pt x="410" y="1046"/>
                  <a:pt x="410" y="1046"/>
                </a:cubicBezTo>
                <a:close/>
              </a:path>
            </a:pathLst>
          </a:custGeom>
          <a:ln w="3572">
            <a:solidFill>
              <a:srgbClr val="EAEAEA">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250793" y="-3268694"/>
            <a:ext cx="13471492" cy="9596438"/>
          </a:xfrm>
          <a:custGeom>
            <a:rect l="l" t="t" r="r" b="b"/>
            <a:pathLst>
              <a:path w="1422" h="1054">
                <a:moveTo>
                  <a:pt x="731" y="19"/>
                </a:moveTo>
                <a:cubicBezTo>
                  <a:pt x="992" y="44"/>
                  <a:pt x="1225" y="142"/>
                  <a:pt x="1323" y="484"/>
                </a:cubicBezTo>
                <a:cubicBezTo>
                  <a:pt x="1422" y="827"/>
                  <a:pt x="1216" y="963"/>
                  <a:pt x="947" y="1008"/>
                </a:cubicBezTo>
                <a:cubicBezTo>
                  <a:pt x="676" y="1054"/>
                  <a:pt x="392" y="1012"/>
                  <a:pt x="391" y="1007"/>
                </a:cubicBezTo>
                <a:cubicBezTo>
                  <a:pt x="389" y="1003"/>
                  <a:pt x="0" y="975"/>
                  <a:pt x="108" y="600"/>
                </a:cubicBezTo>
                <a:cubicBezTo>
                  <a:pt x="110" y="592"/>
                  <a:pt x="112" y="584"/>
                  <a:pt x="115" y="576"/>
                </a:cubicBezTo>
                <a:cubicBezTo>
                  <a:pt x="140" y="493"/>
                  <a:pt x="172" y="417"/>
                  <a:pt x="212" y="349"/>
                </a:cubicBezTo>
                <a:cubicBezTo>
                  <a:pt x="340" y="129"/>
                  <a:pt x="530" y="0"/>
                  <a:pt x="731" y="19"/>
                </a:cubicBezTo>
                <a:close/>
              </a:path>
            </a:pathLst>
          </a:custGeom>
          <a:ln w="3572">
            <a:solidFill>
              <a:srgbClr val="E8E8E8">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660368" y="-3125819"/>
            <a:ext cx="12942855" cy="9321832"/>
          </a:xfrm>
          <a:custGeom>
            <a:rect l="l" t="t" r="r" b="b"/>
            <a:pathLst>
              <a:path w="1366" h="1024">
                <a:moveTo>
                  <a:pt x="709" y="23"/>
                </a:moveTo>
                <a:cubicBezTo>
                  <a:pt x="959" y="52"/>
                  <a:pt x="1181" y="145"/>
                  <a:pt x="1273" y="472"/>
                </a:cubicBezTo>
                <a:cubicBezTo>
                  <a:pt x="1366" y="799"/>
                  <a:pt x="1169" y="929"/>
                  <a:pt x="912" y="976"/>
                </a:cubicBezTo>
                <a:cubicBezTo>
                  <a:pt x="653" y="1024"/>
                  <a:pt x="375" y="984"/>
                  <a:pt x="372" y="974"/>
                </a:cubicBezTo>
                <a:cubicBezTo>
                  <a:pt x="370" y="966"/>
                  <a:pt x="0" y="939"/>
                  <a:pt x="98" y="581"/>
                </a:cubicBezTo>
                <a:cubicBezTo>
                  <a:pt x="101" y="573"/>
                  <a:pt x="102" y="565"/>
                  <a:pt x="104" y="558"/>
                </a:cubicBezTo>
                <a:cubicBezTo>
                  <a:pt x="128" y="478"/>
                  <a:pt x="158" y="404"/>
                  <a:pt x="199" y="336"/>
                </a:cubicBezTo>
                <a:cubicBezTo>
                  <a:pt x="323" y="128"/>
                  <a:pt x="512" y="0"/>
                  <a:pt x="709" y="23"/>
                </a:cubicBezTo>
                <a:close/>
              </a:path>
            </a:pathLst>
          </a:custGeom>
          <a:ln w="3572">
            <a:solidFill>
              <a:srgbClr val="E6E6E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073182" y="-2986087"/>
            <a:ext cx="12411075" cy="9042368"/>
          </a:xfrm>
          <a:custGeom>
            <a:rect l="l" t="t" r="r" b="b"/>
            <a:pathLst>
              <a:path w="1310" h="994">
                <a:moveTo>
                  <a:pt x="686" y="28"/>
                </a:moveTo>
                <a:cubicBezTo>
                  <a:pt x="925" y="62"/>
                  <a:pt x="1135" y="148"/>
                  <a:pt x="1223" y="460"/>
                </a:cubicBezTo>
                <a:cubicBezTo>
                  <a:pt x="1310" y="773"/>
                  <a:pt x="1121" y="895"/>
                  <a:pt x="877" y="944"/>
                </a:cubicBezTo>
                <a:cubicBezTo>
                  <a:pt x="628" y="994"/>
                  <a:pt x="357" y="956"/>
                  <a:pt x="353" y="941"/>
                </a:cubicBezTo>
                <a:cubicBezTo>
                  <a:pt x="349" y="929"/>
                  <a:pt x="0" y="904"/>
                  <a:pt x="88" y="563"/>
                </a:cubicBezTo>
                <a:cubicBezTo>
                  <a:pt x="90" y="556"/>
                  <a:pt x="91" y="548"/>
                  <a:pt x="93" y="540"/>
                </a:cubicBezTo>
                <a:cubicBezTo>
                  <a:pt x="114" y="464"/>
                  <a:pt x="142" y="392"/>
                  <a:pt x="184" y="324"/>
                </a:cubicBezTo>
                <a:cubicBezTo>
                  <a:pt x="305" y="129"/>
                  <a:pt x="493" y="0"/>
                  <a:pt x="686" y="28"/>
                </a:cubicBezTo>
                <a:close/>
              </a:path>
            </a:pathLst>
          </a:custGeom>
          <a:ln w="3572">
            <a:solidFill>
              <a:srgbClr val="E4E4E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1482757" y="-2844832"/>
            <a:ext cx="11882438" cy="8766143"/>
          </a:xfrm>
          <a:custGeom>
            <a:rect l="l" t="t" r="r" b="b"/>
            <a:pathLst>
              <a:path w="1254" h="963">
                <a:moveTo>
                  <a:pt x="664" y="32"/>
                </a:moveTo>
                <a:cubicBezTo>
                  <a:pt x="892" y="70"/>
                  <a:pt x="1091" y="151"/>
                  <a:pt x="1173" y="448"/>
                </a:cubicBezTo>
                <a:cubicBezTo>
                  <a:pt x="1254" y="745"/>
                  <a:pt x="1074" y="861"/>
                  <a:pt x="843" y="911"/>
                </a:cubicBezTo>
                <a:cubicBezTo>
                  <a:pt x="605" y="963"/>
                  <a:pt x="340" y="927"/>
                  <a:pt x="334" y="908"/>
                </a:cubicBezTo>
                <a:cubicBezTo>
                  <a:pt x="330" y="892"/>
                  <a:pt x="0" y="868"/>
                  <a:pt x="79" y="544"/>
                </a:cubicBezTo>
                <a:cubicBezTo>
                  <a:pt x="81" y="537"/>
                  <a:pt x="81" y="529"/>
                  <a:pt x="83" y="522"/>
                </a:cubicBezTo>
                <a:cubicBezTo>
                  <a:pt x="102" y="449"/>
                  <a:pt x="128" y="379"/>
                  <a:pt x="171" y="311"/>
                </a:cubicBezTo>
                <a:cubicBezTo>
                  <a:pt x="288" y="129"/>
                  <a:pt x="475" y="0"/>
                  <a:pt x="664" y="32"/>
                </a:cubicBezTo>
                <a:close/>
              </a:path>
            </a:pathLst>
          </a:custGeom>
          <a:ln w="3572">
            <a:solidFill>
              <a:srgbClr val="E2E2E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887569" y="-2695575"/>
            <a:ext cx="11360182" cy="8491538"/>
          </a:xfrm>
          <a:custGeom>
            <a:rect l="l" t="t" r="r" b="b"/>
            <a:pathLst>
              <a:path w="1199" h="933">
                <a:moveTo>
                  <a:pt x="642" y="36"/>
                </a:moveTo>
                <a:cubicBezTo>
                  <a:pt x="858" y="78"/>
                  <a:pt x="1047" y="154"/>
                  <a:pt x="1123" y="435"/>
                </a:cubicBezTo>
                <a:cubicBezTo>
                  <a:pt x="1199" y="717"/>
                  <a:pt x="1027" y="827"/>
                  <a:pt x="809" y="879"/>
                </a:cubicBezTo>
                <a:cubicBezTo>
                  <a:pt x="582" y="933"/>
                  <a:pt x="323" y="898"/>
                  <a:pt x="316" y="874"/>
                </a:cubicBezTo>
                <a:cubicBezTo>
                  <a:pt x="310" y="854"/>
                  <a:pt x="0" y="832"/>
                  <a:pt x="70" y="525"/>
                </a:cubicBezTo>
                <a:cubicBezTo>
                  <a:pt x="71" y="518"/>
                  <a:pt x="71" y="511"/>
                  <a:pt x="73" y="504"/>
                </a:cubicBezTo>
                <a:cubicBezTo>
                  <a:pt x="90" y="434"/>
                  <a:pt x="114" y="366"/>
                  <a:pt x="158" y="298"/>
                </a:cubicBezTo>
                <a:cubicBezTo>
                  <a:pt x="270" y="128"/>
                  <a:pt x="456" y="0"/>
                  <a:pt x="642" y="36"/>
                </a:cubicBezTo>
                <a:close/>
              </a:path>
            </a:pathLst>
          </a:custGeom>
          <a:ln w="3572">
            <a:solidFill>
              <a:srgbClr val="E0DFD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309813" y="-2559082"/>
            <a:ext cx="10818780" cy="8216932"/>
          </a:xfrm>
          <a:custGeom>
            <a:rect l="l" t="t" r="r" b="b"/>
            <a:pathLst>
              <a:path w="1142" h="903">
                <a:moveTo>
                  <a:pt x="619" y="41"/>
                </a:moveTo>
                <a:cubicBezTo>
                  <a:pt x="824" y="86"/>
                  <a:pt x="1002" y="158"/>
                  <a:pt x="1072" y="424"/>
                </a:cubicBezTo>
                <a:cubicBezTo>
                  <a:pt x="1142" y="690"/>
                  <a:pt x="979" y="794"/>
                  <a:pt x="773" y="847"/>
                </a:cubicBezTo>
                <a:cubicBezTo>
                  <a:pt x="557" y="903"/>
                  <a:pt x="305" y="871"/>
                  <a:pt x="297" y="842"/>
                </a:cubicBezTo>
                <a:cubicBezTo>
                  <a:pt x="290" y="818"/>
                  <a:pt x="0" y="797"/>
                  <a:pt x="59" y="507"/>
                </a:cubicBezTo>
                <a:cubicBezTo>
                  <a:pt x="61" y="501"/>
                  <a:pt x="61" y="493"/>
                  <a:pt x="62" y="486"/>
                </a:cubicBezTo>
                <a:cubicBezTo>
                  <a:pt x="76" y="420"/>
                  <a:pt x="99" y="354"/>
                  <a:pt x="144" y="287"/>
                </a:cubicBezTo>
                <a:cubicBezTo>
                  <a:pt x="251" y="128"/>
                  <a:pt x="437" y="0"/>
                  <a:pt x="619" y="41"/>
                </a:cubicBezTo>
                <a:close/>
              </a:path>
            </a:pathLst>
          </a:custGeom>
          <a:ln w="3572">
            <a:solidFill>
              <a:srgbClr val="DEDDD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2716244" y="-2409825"/>
            <a:ext cx="10298145" cy="7942231"/>
          </a:xfrm>
          <a:custGeom>
            <a:rect l="l" t="t" r="r" b="b"/>
            <a:pathLst>
              <a:path w="1087" h="873">
                <a:moveTo>
                  <a:pt x="597" y="45"/>
                </a:moveTo>
                <a:cubicBezTo>
                  <a:pt x="791" y="94"/>
                  <a:pt x="958" y="161"/>
                  <a:pt x="1022" y="411"/>
                </a:cubicBezTo>
                <a:cubicBezTo>
                  <a:pt x="1087" y="663"/>
                  <a:pt x="931" y="760"/>
                  <a:pt x="739" y="815"/>
                </a:cubicBezTo>
                <a:cubicBezTo>
                  <a:pt x="534" y="873"/>
                  <a:pt x="287" y="842"/>
                  <a:pt x="278" y="808"/>
                </a:cubicBezTo>
                <a:cubicBezTo>
                  <a:pt x="270" y="781"/>
                  <a:pt x="0" y="760"/>
                  <a:pt x="50" y="488"/>
                </a:cubicBezTo>
                <a:cubicBezTo>
                  <a:pt x="51" y="482"/>
                  <a:pt x="51" y="475"/>
                  <a:pt x="52" y="468"/>
                </a:cubicBezTo>
                <a:cubicBezTo>
                  <a:pt x="64" y="405"/>
                  <a:pt x="84" y="341"/>
                  <a:pt x="131" y="274"/>
                </a:cubicBezTo>
                <a:cubicBezTo>
                  <a:pt x="233" y="127"/>
                  <a:pt x="418" y="0"/>
                  <a:pt x="597" y="45"/>
                </a:cubicBezTo>
                <a:close/>
              </a:path>
            </a:pathLst>
          </a:custGeom>
          <a:ln w="3572">
            <a:solidFill>
              <a:srgbClr val="DCDBD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3124200" y="-2274856"/>
            <a:ext cx="9774270" cy="7672388"/>
          </a:xfrm>
          <a:custGeom>
            <a:rect l="l" t="t" r="r" b="b"/>
            <a:pathLst>
              <a:path w="1032" h="843">
                <a:moveTo>
                  <a:pt x="575" y="50"/>
                </a:moveTo>
                <a:cubicBezTo>
                  <a:pt x="757" y="102"/>
                  <a:pt x="913" y="165"/>
                  <a:pt x="973" y="400"/>
                </a:cubicBezTo>
                <a:cubicBezTo>
                  <a:pt x="1032" y="636"/>
                  <a:pt x="884" y="728"/>
                  <a:pt x="705" y="783"/>
                </a:cubicBezTo>
                <a:cubicBezTo>
                  <a:pt x="510" y="843"/>
                  <a:pt x="270" y="814"/>
                  <a:pt x="260" y="776"/>
                </a:cubicBezTo>
                <a:cubicBezTo>
                  <a:pt x="251" y="744"/>
                  <a:pt x="0" y="725"/>
                  <a:pt x="41" y="470"/>
                </a:cubicBezTo>
                <a:cubicBezTo>
                  <a:pt x="42" y="464"/>
                  <a:pt x="41" y="457"/>
                  <a:pt x="42" y="451"/>
                </a:cubicBezTo>
                <a:cubicBezTo>
                  <a:pt x="52" y="391"/>
                  <a:pt x="70" y="329"/>
                  <a:pt x="118" y="262"/>
                </a:cubicBezTo>
                <a:cubicBezTo>
                  <a:pt x="214" y="127"/>
                  <a:pt x="400" y="0"/>
                  <a:pt x="575" y="50"/>
                </a:cubicBezTo>
                <a:close/>
              </a:path>
            </a:pathLst>
          </a:custGeom>
          <a:ln w="3572">
            <a:solidFill>
              <a:srgbClr val="DAD9D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3532156" y="-2141506"/>
            <a:ext cx="9244013" cy="7407307"/>
          </a:xfrm>
          <a:custGeom>
            <a:rect l="l" t="t" r="r" b="b"/>
            <a:pathLst>
              <a:path w="976" h="814">
                <a:moveTo>
                  <a:pt x="553" y="55"/>
                </a:moveTo>
                <a:cubicBezTo>
                  <a:pt x="724" y="109"/>
                  <a:pt x="869" y="168"/>
                  <a:pt x="923" y="388"/>
                </a:cubicBezTo>
                <a:cubicBezTo>
                  <a:pt x="976" y="609"/>
                  <a:pt x="837" y="695"/>
                  <a:pt x="670" y="751"/>
                </a:cubicBezTo>
                <a:cubicBezTo>
                  <a:pt x="487" y="814"/>
                  <a:pt x="253" y="787"/>
                  <a:pt x="241" y="743"/>
                </a:cubicBezTo>
                <a:cubicBezTo>
                  <a:pt x="231" y="708"/>
                  <a:pt x="0" y="689"/>
                  <a:pt x="32" y="452"/>
                </a:cubicBezTo>
                <a:cubicBezTo>
                  <a:pt x="33" y="446"/>
                  <a:pt x="31" y="440"/>
                  <a:pt x="32" y="434"/>
                </a:cubicBezTo>
                <a:cubicBezTo>
                  <a:pt x="40" y="377"/>
                  <a:pt x="56" y="317"/>
                  <a:pt x="104" y="250"/>
                </a:cubicBezTo>
                <a:cubicBezTo>
                  <a:pt x="195" y="127"/>
                  <a:pt x="381" y="0"/>
                  <a:pt x="553" y="55"/>
                </a:cubicBezTo>
                <a:close/>
              </a:path>
            </a:pathLst>
          </a:custGeom>
          <a:ln w="3572">
            <a:solidFill>
              <a:srgbClr val="D8D7D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3924300" y="-2011394"/>
            <a:ext cx="8737568" cy="7151656"/>
          </a:xfrm>
          <a:custGeom>
            <a:rect l="l" t="t" r="r" b="b"/>
            <a:pathLst>
              <a:path w="922" h="786">
                <a:moveTo>
                  <a:pt x="532" y="60"/>
                </a:moveTo>
                <a:cubicBezTo>
                  <a:pt x="692" y="117"/>
                  <a:pt x="826" y="173"/>
                  <a:pt x="874" y="378"/>
                </a:cubicBezTo>
                <a:cubicBezTo>
                  <a:pt x="922" y="583"/>
                  <a:pt x="791" y="663"/>
                  <a:pt x="637" y="721"/>
                </a:cubicBezTo>
                <a:cubicBezTo>
                  <a:pt x="464" y="786"/>
                  <a:pt x="237" y="760"/>
                  <a:pt x="224" y="712"/>
                </a:cubicBezTo>
                <a:cubicBezTo>
                  <a:pt x="213" y="672"/>
                  <a:pt x="0" y="654"/>
                  <a:pt x="23" y="435"/>
                </a:cubicBezTo>
                <a:cubicBezTo>
                  <a:pt x="24" y="430"/>
                  <a:pt x="22" y="423"/>
                  <a:pt x="23" y="417"/>
                </a:cubicBezTo>
                <a:cubicBezTo>
                  <a:pt x="28" y="365"/>
                  <a:pt x="42" y="306"/>
                  <a:pt x="92" y="239"/>
                </a:cubicBezTo>
                <a:cubicBezTo>
                  <a:pt x="176" y="127"/>
                  <a:pt x="363" y="0"/>
                  <a:pt x="532" y="60"/>
                </a:cubicBezTo>
                <a:close/>
              </a:path>
            </a:pathLst>
          </a:custGeom>
          <a:ln w="3572">
            <a:solidFill>
              <a:srgbClr val="D6D5D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324350" y="-1878044"/>
            <a:ext cx="8215313" cy="6880193"/>
          </a:xfrm>
          <a:custGeom>
            <a:rect l="l" t="t" r="r" b="b"/>
            <a:pathLst>
              <a:path w="865" h="756">
                <a:moveTo>
                  <a:pt x="511" y="65"/>
                </a:moveTo>
                <a:cubicBezTo>
                  <a:pt x="659" y="124"/>
                  <a:pt x="783" y="177"/>
                  <a:pt x="825" y="366"/>
                </a:cubicBezTo>
                <a:cubicBezTo>
                  <a:pt x="867" y="557"/>
                  <a:pt x="744" y="631"/>
                  <a:pt x="604" y="689"/>
                </a:cubicBezTo>
                <a:cubicBezTo>
                  <a:pt x="441" y="756"/>
                  <a:pt x="221" y="732"/>
                  <a:pt x="206" y="679"/>
                </a:cubicBezTo>
                <a:cubicBezTo>
                  <a:pt x="194" y="636"/>
                  <a:pt x="0" y="618"/>
                  <a:pt x="15" y="417"/>
                </a:cubicBezTo>
                <a:cubicBezTo>
                  <a:pt x="16" y="412"/>
                  <a:pt x="13" y="406"/>
                  <a:pt x="13" y="400"/>
                </a:cubicBezTo>
                <a:cubicBezTo>
                  <a:pt x="17" y="351"/>
                  <a:pt x="29" y="294"/>
                  <a:pt x="80" y="227"/>
                </a:cubicBezTo>
                <a:cubicBezTo>
                  <a:pt x="158" y="127"/>
                  <a:pt x="346" y="0"/>
                  <a:pt x="511" y="65"/>
                </a:cubicBezTo>
                <a:close/>
              </a:path>
            </a:pathLst>
          </a:custGeom>
          <a:ln w="3572">
            <a:solidFill>
              <a:srgbClr val="D4D3D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724400" y="-1750981"/>
            <a:ext cx="7704106" cy="6635782"/>
          </a:xfrm>
          <a:custGeom>
            <a:rect l="l" t="t" r="r" b="b"/>
            <a:pathLst>
              <a:path w="813" h="729">
                <a:moveTo>
                  <a:pt x="490" y="71"/>
                </a:moveTo>
                <a:cubicBezTo>
                  <a:pt x="627" y="132"/>
                  <a:pt x="740" y="182"/>
                  <a:pt x="776" y="356"/>
                </a:cubicBezTo>
                <a:cubicBezTo>
                  <a:pt x="813" y="531"/>
                  <a:pt x="698" y="600"/>
                  <a:pt x="571" y="659"/>
                </a:cubicBezTo>
                <a:cubicBezTo>
                  <a:pt x="418" y="729"/>
                  <a:pt x="205" y="706"/>
                  <a:pt x="189" y="648"/>
                </a:cubicBezTo>
                <a:cubicBezTo>
                  <a:pt x="176" y="600"/>
                  <a:pt x="0" y="583"/>
                  <a:pt x="7" y="400"/>
                </a:cubicBezTo>
                <a:cubicBezTo>
                  <a:pt x="7" y="395"/>
                  <a:pt x="4" y="389"/>
                  <a:pt x="4" y="384"/>
                </a:cubicBezTo>
                <a:cubicBezTo>
                  <a:pt x="6" y="338"/>
                  <a:pt x="16" y="283"/>
                  <a:pt x="68" y="217"/>
                </a:cubicBezTo>
                <a:cubicBezTo>
                  <a:pt x="139" y="127"/>
                  <a:pt x="328" y="0"/>
                  <a:pt x="490" y="71"/>
                </a:cubicBezTo>
                <a:close/>
              </a:path>
            </a:pathLst>
          </a:custGeom>
          <a:ln w="3572">
            <a:solidFill>
              <a:srgbClr val="D2D1D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72063" y="-1139857"/>
            <a:ext cx="6991350" cy="5648325"/>
          </a:xfrm>
          <a:custGeom>
            <a:rect l="l" t="t" r="r" b="b"/>
            <a:pathLst>
              <a:path w="9355" h="8854">
                <a:moveTo>
                  <a:pt x="6007" y="341"/>
                </a:moveTo>
                <a:cubicBezTo>
                  <a:pt x="7604" y="1226"/>
                  <a:pt x="8884" y="1911"/>
                  <a:pt x="9290" y="4165"/>
                </a:cubicBezTo>
                <a:cubicBezTo>
                  <a:pt x="9670" y="6447"/>
                  <a:pt x="8327" y="7360"/>
                  <a:pt x="6869" y="8202"/>
                </a:cubicBezTo>
                <a:cubicBezTo>
                  <a:pt x="5069" y="9243"/>
                  <a:pt x="2458" y="8929"/>
                  <a:pt x="2243" y="8030"/>
                </a:cubicBezTo>
                <a:cubicBezTo>
                  <a:pt x="2053" y="7303"/>
                  <a:pt x="94" y="7027"/>
                  <a:pt x="50" y="4707"/>
                </a:cubicBezTo>
                <a:cubicBezTo>
                  <a:pt x="38" y="4650"/>
                  <a:pt x="0" y="4564"/>
                  <a:pt x="0" y="4493"/>
                </a:cubicBezTo>
                <a:cubicBezTo>
                  <a:pt x="0" y="3879"/>
                  <a:pt x="88" y="3123"/>
                  <a:pt x="773" y="2182"/>
                </a:cubicBezTo>
                <a:cubicBezTo>
                  <a:pt x="1584" y="1055"/>
                  <a:pt x="3992" y="-757"/>
                  <a:pt x="6007" y="341"/>
                </a:cubicBezTo>
                <a:close/>
              </a:path>
            </a:pathLst>
          </a:custGeom>
          <a:ln w="3572">
            <a:solidFill>
              <a:srgbClr val="D0CFC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5376863" y="-1000125"/>
            <a:ext cx="6615113" cy="5380006"/>
          </a:xfrm>
          <a:custGeom>
            <a:rect l="l" t="t" r="r" b="b"/>
            <a:pathLst>
              <a:path w="9484" h="8772">
                <a:moveTo>
                  <a:pt x="6293" y="429"/>
                </a:moveTo>
                <a:cubicBezTo>
                  <a:pt x="7855" y="1349"/>
                  <a:pt x="9092" y="2047"/>
                  <a:pt x="9431" y="4168"/>
                </a:cubicBezTo>
                <a:cubicBezTo>
                  <a:pt x="9771" y="6305"/>
                  <a:pt x="8426" y="7180"/>
                  <a:pt x="7054" y="8055"/>
                </a:cubicBezTo>
                <a:cubicBezTo>
                  <a:pt x="5274" y="9183"/>
                  <a:pt x="2556" y="8871"/>
                  <a:pt x="2298" y="7877"/>
                </a:cubicBezTo>
                <a:cubicBezTo>
                  <a:pt x="2094" y="7047"/>
                  <a:pt x="199" y="6765"/>
                  <a:pt x="70" y="4628"/>
                </a:cubicBezTo>
                <a:cubicBezTo>
                  <a:pt x="56" y="4569"/>
                  <a:pt x="16" y="4480"/>
                  <a:pt x="16" y="4406"/>
                </a:cubicBezTo>
                <a:cubicBezTo>
                  <a:pt x="-12" y="3827"/>
                  <a:pt x="-93" y="2922"/>
                  <a:pt x="804" y="2091"/>
                </a:cubicBezTo>
                <a:cubicBezTo>
                  <a:pt x="1388" y="934"/>
                  <a:pt x="4187" y="-817"/>
                  <a:pt x="6293" y="429"/>
                </a:cubicBezTo>
                <a:close/>
              </a:path>
            </a:pathLst>
          </a:custGeom>
          <a:ln w="3572">
            <a:solidFill>
              <a:srgbClr val="CECDC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5670518" y="-854107"/>
            <a:ext cx="6238875" cy="5107019"/>
          </a:xfrm>
          <a:custGeom>
            <a:rect l="l" t="t" r="r" b="b"/>
            <a:pathLst>
              <a:path w="9599" h="8661">
                <a:moveTo>
                  <a:pt x="6600" y="507"/>
                </a:moveTo>
                <a:cubicBezTo>
                  <a:pt x="8116" y="1480"/>
                  <a:pt x="9268" y="2159"/>
                  <a:pt x="9559" y="4134"/>
                </a:cubicBezTo>
                <a:cubicBezTo>
                  <a:pt x="9851" y="6140"/>
                  <a:pt x="8524" y="6973"/>
                  <a:pt x="7242" y="7884"/>
                </a:cubicBezTo>
                <a:cubicBezTo>
                  <a:pt x="5478" y="9103"/>
                  <a:pt x="2664" y="8779"/>
                  <a:pt x="2373" y="7668"/>
                </a:cubicBezTo>
                <a:cubicBezTo>
                  <a:pt x="2125" y="6757"/>
                  <a:pt x="349" y="6464"/>
                  <a:pt x="113" y="4520"/>
                </a:cubicBezTo>
                <a:cubicBezTo>
                  <a:pt x="99" y="4458"/>
                  <a:pt x="41" y="4381"/>
                  <a:pt x="41" y="4304"/>
                </a:cubicBezTo>
                <a:cubicBezTo>
                  <a:pt x="-18" y="3748"/>
                  <a:pt x="-149" y="2822"/>
                  <a:pt x="828" y="1973"/>
                </a:cubicBezTo>
                <a:cubicBezTo>
                  <a:pt x="1382" y="955"/>
                  <a:pt x="4385" y="-897"/>
                  <a:pt x="6600" y="507"/>
                </a:cubicBezTo>
                <a:close/>
              </a:path>
            </a:pathLst>
          </a:custGeom>
          <a:ln w="3572">
            <a:solidFill>
              <a:srgbClr val="CCCBC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5969032" y="-714375"/>
            <a:ext cx="5864257" cy="4845082"/>
          </a:xfrm>
          <a:custGeom>
            <a:rect l="l" t="t" r="r" b="b"/>
            <a:pathLst>
              <a:path w="9595" h="8542">
                <a:moveTo>
                  <a:pt x="6858" y="596"/>
                </a:moveTo>
                <a:cubicBezTo>
                  <a:pt x="8315" y="1607"/>
                  <a:pt x="9354" y="2297"/>
                  <a:pt x="9571" y="4111"/>
                </a:cubicBezTo>
                <a:cubicBezTo>
                  <a:pt x="9788" y="5941"/>
                  <a:pt x="8517" y="6744"/>
                  <a:pt x="7338" y="7675"/>
                </a:cubicBezTo>
                <a:cubicBezTo>
                  <a:pt x="5633" y="9023"/>
                  <a:pt x="2749" y="8686"/>
                  <a:pt x="2408" y="7450"/>
                </a:cubicBezTo>
                <a:cubicBezTo>
                  <a:pt x="2145" y="6423"/>
                  <a:pt x="549" y="6118"/>
                  <a:pt x="160" y="4400"/>
                </a:cubicBezTo>
                <a:cubicBezTo>
                  <a:pt x="129" y="4352"/>
                  <a:pt x="83" y="4256"/>
                  <a:pt x="67" y="4192"/>
                </a:cubicBezTo>
                <a:cubicBezTo>
                  <a:pt x="-10" y="3678"/>
                  <a:pt x="-212" y="2715"/>
                  <a:pt x="858" y="1848"/>
                </a:cubicBezTo>
                <a:cubicBezTo>
                  <a:pt x="1354" y="965"/>
                  <a:pt x="4579" y="-977"/>
                  <a:pt x="6858" y="596"/>
                </a:cubicBezTo>
                <a:close/>
              </a:path>
            </a:pathLst>
          </a:custGeom>
          <a:ln w="3572">
            <a:solidFill>
              <a:srgbClr val="CAC9C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6261068" y="-577882"/>
            <a:ext cx="5500688" cy="4586288"/>
          </a:xfrm>
          <a:custGeom>
            <a:rect l="l" t="t" r="r" b="b"/>
            <a:pathLst>
              <a:path w="9593" h="8395">
                <a:moveTo>
                  <a:pt x="7151" y="706"/>
                </a:moveTo>
                <a:cubicBezTo>
                  <a:pt x="8523" y="1756"/>
                  <a:pt x="9449" y="2456"/>
                  <a:pt x="9581" y="4073"/>
                </a:cubicBezTo>
                <a:cubicBezTo>
                  <a:pt x="9730" y="5723"/>
                  <a:pt x="8523" y="6506"/>
                  <a:pt x="7466" y="7440"/>
                </a:cubicBezTo>
                <a:cubicBezTo>
                  <a:pt x="5829" y="8923"/>
                  <a:pt x="2854" y="8556"/>
                  <a:pt x="2474" y="7190"/>
                </a:cubicBezTo>
                <a:cubicBezTo>
                  <a:pt x="2160" y="6073"/>
                  <a:pt x="645" y="5921"/>
                  <a:pt x="226" y="4273"/>
                </a:cubicBezTo>
                <a:cubicBezTo>
                  <a:pt x="193" y="4223"/>
                  <a:pt x="127" y="4140"/>
                  <a:pt x="110" y="4073"/>
                </a:cubicBezTo>
                <a:cubicBezTo>
                  <a:pt x="-6" y="3590"/>
                  <a:pt x="-270" y="2606"/>
                  <a:pt x="904" y="1740"/>
                </a:cubicBezTo>
                <a:cubicBezTo>
                  <a:pt x="1317" y="990"/>
                  <a:pt x="4788" y="-1077"/>
                  <a:pt x="7151" y="706"/>
                </a:cubicBezTo>
                <a:close/>
              </a:path>
            </a:pathLst>
          </a:custGeom>
          <a:ln w="3572">
            <a:solidFill>
              <a:srgbClr val="C8C7C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6551581" y="-446056"/>
            <a:ext cx="5145119" cy="4327493"/>
          </a:xfrm>
          <a:custGeom>
            <a:rect l="l" t="t" r="r" b="b"/>
            <a:pathLst>
              <a:path w="10000" h="10000">
                <a:moveTo>
                  <a:pt x="7790" y="1007"/>
                </a:moveTo>
                <a:cubicBezTo>
                  <a:pt x="9152" y="2310"/>
                  <a:pt x="9944" y="3193"/>
                  <a:pt x="9999" y="4916"/>
                </a:cubicBezTo>
                <a:cubicBezTo>
                  <a:pt x="10054" y="6660"/>
                  <a:pt x="8858" y="7585"/>
                  <a:pt x="7919" y="8741"/>
                </a:cubicBezTo>
                <a:cubicBezTo>
                  <a:pt x="6298" y="10696"/>
                  <a:pt x="3095" y="10212"/>
                  <a:pt x="2653" y="8405"/>
                </a:cubicBezTo>
                <a:cubicBezTo>
                  <a:pt x="2285" y="6892"/>
                  <a:pt x="877" y="6611"/>
                  <a:pt x="296" y="5022"/>
                </a:cubicBezTo>
                <a:cubicBezTo>
                  <a:pt x="260" y="4945"/>
                  <a:pt x="186" y="4853"/>
                  <a:pt x="169" y="4770"/>
                </a:cubicBezTo>
                <a:cubicBezTo>
                  <a:pt x="2" y="4243"/>
                  <a:pt x="-347" y="3046"/>
                  <a:pt x="996" y="1952"/>
                </a:cubicBezTo>
                <a:cubicBezTo>
                  <a:pt x="1346" y="1238"/>
                  <a:pt x="5267" y="-1431"/>
                  <a:pt x="7790" y="1007"/>
                </a:cubicBezTo>
                <a:close/>
              </a:path>
            </a:pathLst>
          </a:custGeom>
          <a:ln w="3572">
            <a:solidFill>
              <a:srgbClr val="C6C5C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6840569" y="-314325"/>
            <a:ext cx="4787932" cy="4083082"/>
          </a:xfrm>
          <a:custGeom>
            <a:rect l="l" t="t" r="r" b="b"/>
            <a:pathLst>
              <a:path w="9556" h="8070">
                <a:moveTo>
                  <a:pt x="7816" y="960"/>
                </a:moveTo>
                <a:cubicBezTo>
                  <a:pt x="9026" y="2075"/>
                  <a:pt x="9593" y="2813"/>
                  <a:pt x="9555" y="4000"/>
                </a:cubicBezTo>
                <a:cubicBezTo>
                  <a:pt x="9498" y="5241"/>
                  <a:pt x="8478" y="5960"/>
                  <a:pt x="7722" y="6913"/>
                </a:cubicBezTo>
                <a:cubicBezTo>
                  <a:pt x="6304" y="8712"/>
                  <a:pt x="3090" y="8262"/>
                  <a:pt x="2599" y="6608"/>
                </a:cubicBezTo>
                <a:cubicBezTo>
                  <a:pt x="2202" y="5259"/>
                  <a:pt x="965" y="4959"/>
                  <a:pt x="368" y="3982"/>
                </a:cubicBezTo>
                <a:cubicBezTo>
                  <a:pt x="330" y="3946"/>
                  <a:pt x="236" y="3856"/>
                  <a:pt x="198" y="3784"/>
                </a:cubicBezTo>
                <a:cubicBezTo>
                  <a:pt x="28" y="3388"/>
                  <a:pt x="-407" y="2381"/>
                  <a:pt x="1011" y="1464"/>
                </a:cubicBezTo>
                <a:cubicBezTo>
                  <a:pt x="1238" y="1068"/>
                  <a:pt x="5340" y="-1288"/>
                  <a:pt x="7816" y="960"/>
                </a:cubicBezTo>
                <a:close/>
              </a:path>
            </a:pathLst>
          </a:custGeom>
          <a:ln w="3572">
            <a:solidFill>
              <a:srgbClr val="C4C3C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7126319" y="-190500"/>
            <a:ext cx="4451318" cy="3843338"/>
          </a:xfrm>
          <a:custGeom>
            <a:rect l="l" t="t" r="r" b="b"/>
            <a:pathLst>
              <a:path w="9384" h="7878">
                <a:moveTo>
                  <a:pt x="8070" y="1121"/>
                </a:moveTo>
                <a:cubicBezTo>
                  <a:pt x="9168" y="2259"/>
                  <a:pt x="9507" y="3024"/>
                  <a:pt x="9347" y="3976"/>
                </a:cubicBezTo>
                <a:cubicBezTo>
                  <a:pt x="9188" y="4965"/>
                  <a:pt x="8309" y="5655"/>
                  <a:pt x="7711" y="6625"/>
                </a:cubicBezTo>
                <a:cubicBezTo>
                  <a:pt x="6513" y="8584"/>
                  <a:pt x="3180" y="8080"/>
                  <a:pt x="2641" y="6289"/>
                </a:cubicBezTo>
                <a:cubicBezTo>
                  <a:pt x="2202" y="4797"/>
                  <a:pt x="1051" y="4474"/>
                  <a:pt x="465" y="3827"/>
                </a:cubicBezTo>
                <a:cubicBezTo>
                  <a:pt x="405" y="3789"/>
                  <a:pt x="305" y="3696"/>
                  <a:pt x="265" y="3640"/>
                </a:cubicBezTo>
                <a:cubicBezTo>
                  <a:pt x="66" y="3285"/>
                  <a:pt x="-493" y="2259"/>
                  <a:pt x="1044" y="1327"/>
                </a:cubicBezTo>
                <a:cubicBezTo>
                  <a:pt x="1184" y="1121"/>
                  <a:pt x="5615" y="-1416"/>
                  <a:pt x="8070" y="1121"/>
                </a:cubicBezTo>
                <a:close/>
              </a:path>
            </a:pathLst>
          </a:custGeom>
          <a:ln w="3572">
            <a:solidFill>
              <a:srgbClr val="C2C1C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7158038" y="-800100"/>
            <a:ext cx="4906994" cy="4703731"/>
          </a:xfrm>
          <a:custGeom>
            <a:rect l="l" t="t" r="r" b="b"/>
            <a:pathLst>
              <a:path w="518" h="517">
                <a:moveTo>
                  <a:pt x="79" y="141"/>
                </a:moveTo>
                <a:cubicBezTo>
                  <a:pt x="79" y="141"/>
                  <a:pt x="309" y="0"/>
                  <a:pt x="422" y="147"/>
                </a:cubicBezTo>
                <a:cubicBezTo>
                  <a:pt x="518" y="272"/>
                  <a:pt x="430" y="307"/>
                  <a:pt x="392" y="405"/>
                </a:cubicBezTo>
                <a:cubicBezTo>
                  <a:pt x="349" y="517"/>
                  <a:pt x="181" y="487"/>
                  <a:pt x="153" y="386"/>
                </a:cubicBezTo>
                <a:cubicBezTo>
                  <a:pt x="130" y="303"/>
                  <a:pt x="79" y="289"/>
                  <a:pt x="54" y="269"/>
                </a:cubicBezTo>
                <a:cubicBezTo>
                  <a:pt x="51" y="267"/>
                  <a:pt x="45" y="262"/>
                  <a:pt x="43" y="259"/>
                </a:cubicBezTo>
                <a:cubicBezTo>
                  <a:pt x="31" y="244"/>
                  <a:pt x="0" y="190"/>
                  <a:pt x="79" y="141"/>
                </a:cubicBezTo>
                <a:close/>
              </a:path>
            </a:pathLst>
          </a:custGeom>
          <a:ln w="3572">
            <a:solidFill>
              <a:srgbClr val="C0BFB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7158038" y="-800100"/>
            <a:ext cx="4906994" cy="4703731"/>
          </a:xfrm>
          <a:custGeom>
            <a:rect l="l" t="t" r="r" b="b"/>
            <a:pathLst>
              <a:path w="518" h="517">
                <a:moveTo>
                  <a:pt x="79" y="141"/>
                </a:moveTo>
                <a:cubicBezTo>
                  <a:pt x="79" y="141"/>
                  <a:pt x="309" y="0"/>
                  <a:pt x="422" y="147"/>
                </a:cubicBezTo>
                <a:cubicBezTo>
                  <a:pt x="518" y="272"/>
                  <a:pt x="430" y="307"/>
                  <a:pt x="392" y="405"/>
                </a:cubicBezTo>
                <a:cubicBezTo>
                  <a:pt x="349" y="517"/>
                  <a:pt x="181" y="487"/>
                  <a:pt x="153" y="386"/>
                </a:cubicBezTo>
                <a:cubicBezTo>
                  <a:pt x="130" y="303"/>
                  <a:pt x="76" y="287"/>
                  <a:pt x="51" y="267"/>
                </a:cubicBezTo>
                <a:cubicBezTo>
                  <a:pt x="48" y="265"/>
                  <a:pt x="45" y="262"/>
                  <a:pt x="43" y="259"/>
                </a:cubicBezTo>
                <a:cubicBezTo>
                  <a:pt x="31" y="244"/>
                  <a:pt x="0" y="190"/>
                  <a:pt x="79" y="141"/>
                </a:cubicBezTo>
                <a:close/>
              </a:path>
            </a:pathLst>
          </a:custGeom>
          <a:solidFill>
            <a:schemeClr val="dk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8789956" y="954357"/>
            <a:ext cx="1592580" cy="10344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950" b="1">
                <a:solidFill>
                  <a:schemeClr val="lt2">
                    <a:alpha val="100000"/>
                  </a:schemeClr>
                </a:solidFill>
                <a:latin typeface="Microsoft Yahei"/>
                <a:ea typeface="Microsoft Yahei"/>
                <a:cs typeface="Microsoft Yahei"/>
              </a:rPr>
              <a:t>目录</a:t>
            </a:r>
          </a:p>
        </p:txBody>
      </p:sp>
      <p:sp>
        <p:nvSpPr>
          <p:cNvPr id="27" name="TextBox 27"/>
          <p:cNvSpPr txBox="1"/>
          <p:nvPr/>
        </p:nvSpPr>
        <p:spPr>
          <a:xfrm>
            <a:off x="913356" y="301447"/>
            <a:ext cx="6015681" cy="6161265"/>
          </a:xfrm>
          <a:prstGeom prst="rect">
            <a:avLst/>
          </a:prstGeom>
        </p:spPr>
        <p:txBody>
          <a:bodyPr vert="horz" wrap="square" lIns="95250" tIns="95250" rIns="47625" bIns="952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抗菌药物概述</a:t>
            </a:r>
          </a:p>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抗菌药物的预防性使用</a:t>
            </a:r>
          </a:p>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抗菌药物的治疗性使用</a:t>
            </a:r>
          </a:p>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抗菌药物的合理使用建议</a:t>
            </a:r>
          </a:p>
          <a:p>
            <a:pPr marL="203200" lvl="0" indent="-203200">
              <a:lnSpc>
                <a:spcPct val="180000"/>
              </a:lnSpc>
              <a:buFont typeface="Arial"/>
              <a:buChar char="•"/>
            </a:pPr>
            <a:r>
              <a:rPr lang="en-US" sz="2025" b="1">
                <a:solidFill>
                  <a:schemeClr val="dk1">
                    <a:alpha val="100000"/>
                  </a:schemeClr>
                </a:solidFill>
                <a:latin typeface="Microsoft Yahei"/>
                <a:ea typeface="Microsoft Yahei"/>
                <a:cs typeface="Microsoft Yahei"/>
              </a:rPr>
              <a:t>抗菌药物的发展趋势和展望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419368" y="1201716"/>
            <a:ext cx="3806119" cy="4454569"/>
          </a:xfrm>
          <a:prstGeom prst="rect">
            <a:avLst/>
          </a:prstGeom>
        </p:spPr>
      </p:pic>
      <p:grpSp>
        <p:nvGrpSpPr>
          <p:cNvPr id="3" name="Group 3"/>
          <p:cNvGrpSpPr/>
          <p:nvPr/>
        </p:nvGrpSpPr>
        <p:grpSpPr>
          <a:xfrm>
            <a:off x="3988009" y="3369210"/>
            <a:ext cx="1888916" cy="715214"/>
            <a:chOff x="3988009" y="3369210"/>
            <a:chExt cx="1888916" cy="715214"/>
          </a:xfrm>
        </p:grpSpPr>
        <p:sp>
          <p:nvSpPr>
            <p:cNvPr id="4" name="TextBox 4"/>
            <p:cNvSpPr txBox="1"/>
            <p:nvPr/>
          </p:nvSpPr>
          <p:spPr>
            <a:xfrm>
              <a:off x="3988009" y="3369210"/>
              <a:ext cx="1888916" cy="71521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3000">
                  <a:solidFill>
                    <a:schemeClr val="dk1">
                      <a:alpha val="100000"/>
                    </a:schemeClr>
                  </a:solidFill>
                  <a:latin typeface="Microsoft Yahei"/>
                  <a:ea typeface="Microsoft Yahei"/>
                  <a:cs typeface="Microsoft Yahei"/>
                </a:rPr>
                <a:t>01</a:t>
              </a:r>
            </a:p>
          </p:txBody>
        </p:sp>
      </p:grpSp>
      <p:sp>
        <p:nvSpPr>
          <p:cNvPr id="5" name="TextBox 5"/>
          <p:cNvSpPr txBox="1"/>
          <p:nvPr/>
        </p:nvSpPr>
        <p:spPr>
          <a:xfrm>
            <a:off x="5689885" y="2624474"/>
            <a:ext cx="5895023" cy="159317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450">
                <a:solidFill>
                  <a:schemeClr val="dk1">
                    <a:alpha val="100000"/>
                  </a:schemeClr>
                </a:solidFill>
                <a:latin typeface="Microsoft Yahei"/>
                <a:ea typeface="Microsoft Yahei"/>
                <a:cs typeface="Microsoft Yahei"/>
              </a:rPr>
              <a:t>抗菌药物概述</a:t>
            </a:r>
          </a:p>
        </p:txBody>
      </p:sp>
      <p:grpSp>
        <p:nvGrpSpPr>
          <p:cNvPr id="6" name="Group 6"/>
          <p:cNvGrpSpPr/>
          <p:nvPr/>
        </p:nvGrpSpPr>
        <p:grpSpPr>
          <a:xfrm>
            <a:off x="2253348" y="2896535"/>
            <a:ext cx="1888916" cy="715214"/>
            <a:chOff x="2253348" y="2896535"/>
            <a:chExt cx="1888916" cy="715214"/>
          </a:xfrm>
        </p:grpSpPr>
        <p:sp>
          <p:nvSpPr>
            <p:cNvPr id="7" name="TextBox 7"/>
            <p:cNvSpPr txBox="1"/>
            <p:nvPr/>
          </p:nvSpPr>
          <p:spPr>
            <a:xfrm>
              <a:off x="2253348" y="2896535"/>
              <a:ext cx="1888916" cy="71521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3600" b="1">
                  <a:solidFill>
                    <a:schemeClr val="dk1">
                      <a:alpha val="100000"/>
                    </a:schemeClr>
                  </a:solidFill>
                  <a:latin typeface="Microsoft Yahei"/>
                  <a:ea typeface="Microsoft Yahei"/>
                  <a:cs typeface="Microsoft Yahei"/>
                </a:rPr>
                <a:t>Part</a:t>
              </a:r>
            </a:p>
          </p:txBody>
        </p:sp>
      </p:grpSp>
      <p:cxnSp>
        <p:nvCxnSpPr>
          <p:cNvPr id="8" name="Connector 8"/>
          <p:cNvCxnSpPr/>
          <p:nvPr/>
        </p:nvCxnSpPr>
        <p:spPr>
          <a:xfrm flipH="1">
            <a:off x="3706320" y="3104985"/>
            <a:ext cx="690409" cy="711331"/>
          </a:xfrm>
          <a:prstGeom prst="line">
            <a:avLst/>
          </a:prstGeom>
          <a:ln w="9525">
            <a:solidFill>
              <a:schemeClr val="dk1"/>
            </a:solidFill>
            <a:prstDash val="solid"/>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6087237" y="4692872"/>
            <a:ext cx="2429542" cy="1127284"/>
            <a:chOff x="6087237" y="4692872"/>
            <a:chExt cx="2429542" cy="1127284"/>
          </a:xfrm>
        </p:grpSpPr>
        <p:sp>
          <p:nvSpPr>
            <p:cNvPr id="3" name="Freeform 3"/>
            <p:cNvSpPr/>
            <p:nvPr/>
          </p:nvSpPr>
          <p:spPr>
            <a:xfrm>
              <a:off x="6087237" y="4692872"/>
              <a:ext cx="2429542" cy="1127284"/>
            </a:xfrm>
            <a:custGeom>
              <a:rect l="l" t="t" r="r" b="b"/>
              <a:pathLst>
                <a:path w="292" h="135">
                  <a:moveTo>
                    <a:pt x="130" y="19"/>
                  </a:moveTo>
                  <a:cubicBezTo>
                    <a:pt x="75" y="38"/>
                    <a:pt x="31" y="73"/>
                    <a:pt x="0" y="118"/>
                  </a:cubicBezTo>
                  <a:cubicBezTo>
                    <a:pt x="52" y="134"/>
                    <a:pt x="108" y="135"/>
                    <a:pt x="163" y="116"/>
                  </a:cubicBezTo>
                  <a:cubicBezTo>
                    <a:pt x="218" y="97"/>
                    <a:pt x="262" y="61"/>
                    <a:pt x="292" y="17"/>
                  </a:cubicBezTo>
                  <a:cubicBezTo>
                    <a:pt x="241" y="0"/>
                    <a:pt x="184" y="0"/>
                    <a:pt x="130" y="1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7421499" y="5019484"/>
              <a:ext cx="311944" cy="273653"/>
            </a:xfrm>
            <a:custGeom>
              <a:rect l="l" t="t" r="r" b="b"/>
              <a:pathLst>
                <a:path w="582612" h="511175">
                  <a:moveTo>
                    <a:pt x="563781" y="169863"/>
                  </a:moveTo>
                  <a:cubicBezTo>
                    <a:pt x="567547" y="181115"/>
                    <a:pt x="571313" y="192367"/>
                    <a:pt x="575080" y="199869"/>
                  </a:cubicBezTo>
                  <a:cubicBezTo>
                    <a:pt x="578846" y="214872"/>
                    <a:pt x="578846" y="226124"/>
                    <a:pt x="582612" y="237376"/>
                  </a:cubicBezTo>
                  <a:cubicBezTo>
                    <a:pt x="582612" y="237376"/>
                    <a:pt x="582612" y="241126"/>
                    <a:pt x="582612" y="241126"/>
                  </a:cubicBezTo>
                  <a:cubicBezTo>
                    <a:pt x="582612" y="241126"/>
                    <a:pt x="582612" y="241126"/>
                    <a:pt x="582612" y="267381"/>
                  </a:cubicBezTo>
                  <a:cubicBezTo>
                    <a:pt x="582612" y="271132"/>
                    <a:pt x="582612" y="278633"/>
                    <a:pt x="582612" y="282384"/>
                  </a:cubicBezTo>
                  <a:cubicBezTo>
                    <a:pt x="575080" y="327392"/>
                    <a:pt x="552482" y="368650"/>
                    <a:pt x="514820" y="394905"/>
                  </a:cubicBezTo>
                  <a:cubicBezTo>
                    <a:pt x="480924" y="424910"/>
                    <a:pt x="439496" y="436162"/>
                    <a:pt x="398068" y="436162"/>
                  </a:cubicBezTo>
                  <a:cubicBezTo>
                    <a:pt x="326510" y="436162"/>
                    <a:pt x="258718" y="436162"/>
                    <a:pt x="187161" y="436162"/>
                  </a:cubicBezTo>
                  <a:cubicBezTo>
                    <a:pt x="187161" y="436162"/>
                    <a:pt x="187161" y="436162"/>
                    <a:pt x="179628" y="436162"/>
                  </a:cubicBezTo>
                  <a:cubicBezTo>
                    <a:pt x="179628" y="436162"/>
                    <a:pt x="179628" y="436162"/>
                    <a:pt x="179628" y="511176"/>
                  </a:cubicBezTo>
                  <a:cubicBezTo>
                    <a:pt x="179628" y="507426"/>
                    <a:pt x="175862" y="507426"/>
                    <a:pt x="175862" y="507426"/>
                  </a:cubicBezTo>
                  <a:cubicBezTo>
                    <a:pt x="130667" y="473669"/>
                    <a:pt x="85473" y="439913"/>
                    <a:pt x="40278" y="406157"/>
                  </a:cubicBezTo>
                  <a:cubicBezTo>
                    <a:pt x="40278" y="402406"/>
                    <a:pt x="36512" y="402406"/>
                    <a:pt x="36512" y="402406"/>
                  </a:cubicBezTo>
                  <a:cubicBezTo>
                    <a:pt x="81707" y="364899"/>
                    <a:pt x="130667" y="327392"/>
                    <a:pt x="179628" y="293636"/>
                  </a:cubicBezTo>
                  <a:cubicBezTo>
                    <a:pt x="179628" y="293636"/>
                    <a:pt x="179628" y="293636"/>
                    <a:pt x="179628" y="364899"/>
                  </a:cubicBezTo>
                  <a:cubicBezTo>
                    <a:pt x="183394" y="364899"/>
                    <a:pt x="183394" y="364899"/>
                    <a:pt x="187161" y="364899"/>
                  </a:cubicBezTo>
                  <a:cubicBezTo>
                    <a:pt x="258718" y="364899"/>
                    <a:pt x="330276" y="364899"/>
                    <a:pt x="401834" y="364899"/>
                  </a:cubicBezTo>
                  <a:cubicBezTo>
                    <a:pt x="465860" y="364899"/>
                    <a:pt x="514820" y="312390"/>
                    <a:pt x="511054" y="248628"/>
                  </a:cubicBezTo>
                  <a:cubicBezTo>
                    <a:pt x="511054" y="237376"/>
                    <a:pt x="507288" y="229874"/>
                    <a:pt x="503522" y="218622"/>
                  </a:cubicBezTo>
                  <a:cubicBezTo>
                    <a:pt x="503522" y="218622"/>
                    <a:pt x="503522" y="214872"/>
                    <a:pt x="507288" y="214872"/>
                  </a:cubicBezTo>
                  <a:cubicBezTo>
                    <a:pt x="526119" y="199869"/>
                    <a:pt x="544950" y="184866"/>
                    <a:pt x="563781" y="169863"/>
                  </a:cubicBezTo>
                  <a:close/>
                  <a:moveTo>
                    <a:pt x="401388" y="0"/>
                  </a:moveTo>
                  <a:cubicBezTo>
                    <a:pt x="401388" y="0"/>
                    <a:pt x="405139" y="0"/>
                    <a:pt x="405139" y="3757"/>
                  </a:cubicBezTo>
                  <a:cubicBezTo>
                    <a:pt x="450155" y="37571"/>
                    <a:pt x="495170" y="71384"/>
                    <a:pt x="540185" y="105198"/>
                  </a:cubicBezTo>
                  <a:cubicBezTo>
                    <a:pt x="543937" y="105198"/>
                    <a:pt x="543937" y="105198"/>
                    <a:pt x="547688" y="108955"/>
                  </a:cubicBezTo>
                  <a:cubicBezTo>
                    <a:pt x="498921" y="146526"/>
                    <a:pt x="450155" y="180341"/>
                    <a:pt x="401388" y="217911"/>
                  </a:cubicBezTo>
                  <a:cubicBezTo>
                    <a:pt x="401388" y="217911"/>
                    <a:pt x="401388" y="217911"/>
                    <a:pt x="401388" y="146526"/>
                  </a:cubicBezTo>
                  <a:cubicBezTo>
                    <a:pt x="397636" y="146526"/>
                    <a:pt x="397636" y="146526"/>
                    <a:pt x="393885" y="146526"/>
                  </a:cubicBezTo>
                  <a:cubicBezTo>
                    <a:pt x="322611" y="146526"/>
                    <a:pt x="255088" y="146526"/>
                    <a:pt x="183813" y="146526"/>
                  </a:cubicBezTo>
                  <a:cubicBezTo>
                    <a:pt x="120041" y="146526"/>
                    <a:pt x="67523" y="199126"/>
                    <a:pt x="71275" y="259239"/>
                  </a:cubicBezTo>
                  <a:cubicBezTo>
                    <a:pt x="75026" y="270511"/>
                    <a:pt x="75026" y="281782"/>
                    <a:pt x="78777" y="289296"/>
                  </a:cubicBezTo>
                  <a:cubicBezTo>
                    <a:pt x="78777" y="293053"/>
                    <a:pt x="78777" y="296810"/>
                    <a:pt x="75026" y="296810"/>
                  </a:cubicBezTo>
                  <a:cubicBezTo>
                    <a:pt x="60021" y="311839"/>
                    <a:pt x="41264" y="323110"/>
                    <a:pt x="18756" y="338138"/>
                  </a:cubicBezTo>
                  <a:cubicBezTo>
                    <a:pt x="15005" y="330624"/>
                    <a:pt x="11254" y="319353"/>
                    <a:pt x="7502" y="308082"/>
                  </a:cubicBezTo>
                  <a:cubicBezTo>
                    <a:pt x="3751" y="296810"/>
                    <a:pt x="3751" y="285539"/>
                    <a:pt x="0" y="270511"/>
                  </a:cubicBezTo>
                  <a:cubicBezTo>
                    <a:pt x="0" y="270511"/>
                    <a:pt x="0" y="270511"/>
                    <a:pt x="0" y="266754"/>
                  </a:cubicBezTo>
                  <a:cubicBezTo>
                    <a:pt x="0" y="266754"/>
                    <a:pt x="0" y="266754"/>
                    <a:pt x="0" y="244211"/>
                  </a:cubicBezTo>
                  <a:cubicBezTo>
                    <a:pt x="0" y="236697"/>
                    <a:pt x="0" y="232940"/>
                    <a:pt x="0" y="225426"/>
                  </a:cubicBezTo>
                  <a:cubicBezTo>
                    <a:pt x="7502" y="180341"/>
                    <a:pt x="30010" y="142769"/>
                    <a:pt x="67523" y="112712"/>
                  </a:cubicBezTo>
                  <a:cubicBezTo>
                    <a:pt x="101285" y="86413"/>
                    <a:pt x="142549" y="71384"/>
                    <a:pt x="187565" y="71384"/>
                  </a:cubicBezTo>
                  <a:cubicBezTo>
                    <a:pt x="255088" y="71384"/>
                    <a:pt x="322611" y="71384"/>
                    <a:pt x="393885" y="71384"/>
                  </a:cubicBezTo>
                  <a:cubicBezTo>
                    <a:pt x="393885" y="71384"/>
                    <a:pt x="393885" y="71384"/>
                    <a:pt x="401388" y="71384"/>
                  </a:cubicBezTo>
                  <a:cubicBezTo>
                    <a:pt x="401388" y="71384"/>
                    <a:pt x="401388" y="71384"/>
                    <a:pt x="401388"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 name="Freeform 5"/>
          <p:cNvSpPr/>
          <p:nvPr/>
        </p:nvSpPr>
        <p:spPr>
          <a:xfrm>
            <a:off x="6087237" y="3581590"/>
            <a:ext cx="1515142" cy="2095595"/>
          </a:xfrm>
          <a:custGeom>
            <a:rect l="l" t="t" r="r" b="b"/>
            <a:pathLst>
              <a:path w="182" h="251">
                <a:moveTo>
                  <a:pt x="49" y="96"/>
                </a:moveTo>
                <a:cubicBezTo>
                  <a:pt x="15" y="143"/>
                  <a:pt x="0" y="197"/>
                  <a:pt x="1" y="251"/>
                </a:cubicBezTo>
                <a:cubicBezTo>
                  <a:pt x="52" y="235"/>
                  <a:pt x="99" y="203"/>
                  <a:pt x="132" y="156"/>
                </a:cubicBezTo>
                <a:cubicBezTo>
                  <a:pt x="166" y="109"/>
                  <a:pt x="182" y="54"/>
                  <a:pt x="181" y="0"/>
                </a:cubicBezTo>
                <a:cubicBezTo>
                  <a:pt x="130" y="16"/>
                  <a:pt x="83" y="49"/>
                  <a:pt x="49" y="9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859714" y="4236053"/>
            <a:ext cx="352711" cy="269463"/>
            <a:chOff x="6859714" y="4236053"/>
            <a:chExt cx="352711" cy="269463"/>
          </a:xfrm>
        </p:grpSpPr>
        <p:sp>
          <p:nvSpPr>
            <p:cNvPr id="7" name="Freeform 7"/>
            <p:cNvSpPr/>
            <p:nvPr/>
          </p:nvSpPr>
          <p:spPr>
            <a:xfrm>
              <a:off x="6859714" y="4236053"/>
              <a:ext cx="283845" cy="220980"/>
            </a:xfrm>
            <a:custGeom>
              <a:rect l="l" t="t" r="r" b="b"/>
              <a:pathLst>
                <a:path w="141" h="110">
                  <a:moveTo>
                    <a:pt x="92" y="95"/>
                  </a:moveTo>
                  <a:cubicBezTo>
                    <a:pt x="105" y="92"/>
                    <a:pt x="117" y="87"/>
                    <a:pt x="126" y="77"/>
                  </a:cubicBezTo>
                  <a:cubicBezTo>
                    <a:pt x="137" y="66"/>
                    <a:pt x="141" y="53"/>
                    <a:pt x="136" y="38"/>
                  </a:cubicBezTo>
                  <a:cubicBezTo>
                    <a:pt x="132" y="25"/>
                    <a:pt x="123" y="17"/>
                    <a:pt x="111" y="10"/>
                  </a:cubicBezTo>
                  <a:cubicBezTo>
                    <a:pt x="100" y="4"/>
                    <a:pt x="87" y="1"/>
                    <a:pt x="75" y="1"/>
                  </a:cubicBezTo>
                  <a:cubicBezTo>
                    <a:pt x="54" y="0"/>
                    <a:pt x="35" y="5"/>
                    <a:pt x="20" y="19"/>
                  </a:cubicBezTo>
                  <a:cubicBezTo>
                    <a:pt x="1" y="35"/>
                    <a:pt x="0" y="59"/>
                    <a:pt x="17" y="77"/>
                  </a:cubicBezTo>
                  <a:cubicBezTo>
                    <a:pt x="20" y="81"/>
                    <a:pt x="25" y="84"/>
                    <a:pt x="30" y="88"/>
                  </a:cubicBezTo>
                  <a:cubicBezTo>
                    <a:pt x="30" y="88"/>
                    <a:pt x="30" y="88"/>
                    <a:pt x="29" y="88"/>
                  </a:cubicBezTo>
                  <a:cubicBezTo>
                    <a:pt x="27" y="94"/>
                    <a:pt x="23" y="99"/>
                    <a:pt x="19" y="103"/>
                  </a:cubicBezTo>
                  <a:cubicBezTo>
                    <a:pt x="17" y="105"/>
                    <a:pt x="16" y="106"/>
                    <a:pt x="17" y="108"/>
                  </a:cubicBezTo>
                  <a:cubicBezTo>
                    <a:pt x="18" y="110"/>
                    <a:pt x="20" y="110"/>
                    <a:pt x="22" y="110"/>
                  </a:cubicBezTo>
                  <a:cubicBezTo>
                    <a:pt x="33" y="108"/>
                    <a:pt x="43" y="104"/>
                    <a:pt x="53" y="98"/>
                  </a:cubicBezTo>
                  <a:cubicBezTo>
                    <a:pt x="54" y="97"/>
                    <a:pt x="56" y="96"/>
                    <a:pt x="58" y="97"/>
                  </a:cubicBezTo>
                  <a:cubicBezTo>
                    <a:pt x="69" y="98"/>
                    <a:pt x="81" y="98"/>
                    <a:pt x="92" y="95"/>
                  </a:cubicBezTo>
                  <a:close/>
                  <a:moveTo>
                    <a:pt x="55" y="84"/>
                  </a:moveTo>
                  <a:cubicBezTo>
                    <a:pt x="53" y="84"/>
                    <a:pt x="51" y="84"/>
                    <a:pt x="50" y="85"/>
                  </a:cubicBezTo>
                  <a:cubicBezTo>
                    <a:pt x="47" y="87"/>
                    <a:pt x="45" y="88"/>
                    <a:pt x="43" y="90"/>
                  </a:cubicBezTo>
                  <a:cubicBezTo>
                    <a:pt x="43" y="89"/>
                    <a:pt x="42" y="89"/>
                    <a:pt x="42" y="89"/>
                  </a:cubicBezTo>
                  <a:cubicBezTo>
                    <a:pt x="43" y="87"/>
                    <a:pt x="44" y="85"/>
                    <a:pt x="45" y="82"/>
                  </a:cubicBezTo>
                  <a:cubicBezTo>
                    <a:pt x="42" y="80"/>
                    <a:pt x="40" y="79"/>
                    <a:pt x="37" y="77"/>
                  </a:cubicBezTo>
                  <a:cubicBezTo>
                    <a:pt x="31" y="74"/>
                    <a:pt x="26" y="70"/>
                    <a:pt x="22" y="64"/>
                  </a:cubicBezTo>
                  <a:cubicBezTo>
                    <a:pt x="14" y="53"/>
                    <a:pt x="16" y="40"/>
                    <a:pt x="25" y="30"/>
                  </a:cubicBezTo>
                  <a:cubicBezTo>
                    <a:pt x="35" y="20"/>
                    <a:pt x="48" y="15"/>
                    <a:pt x="62" y="14"/>
                  </a:cubicBezTo>
                  <a:cubicBezTo>
                    <a:pt x="76" y="12"/>
                    <a:pt x="90" y="14"/>
                    <a:pt x="103" y="20"/>
                  </a:cubicBezTo>
                  <a:cubicBezTo>
                    <a:pt x="112" y="24"/>
                    <a:pt x="119" y="30"/>
                    <a:pt x="123" y="38"/>
                  </a:cubicBezTo>
                  <a:cubicBezTo>
                    <a:pt x="128" y="47"/>
                    <a:pt x="127" y="56"/>
                    <a:pt x="121" y="64"/>
                  </a:cubicBezTo>
                  <a:cubicBezTo>
                    <a:pt x="113" y="75"/>
                    <a:pt x="102" y="81"/>
                    <a:pt x="89" y="84"/>
                  </a:cubicBezTo>
                  <a:cubicBezTo>
                    <a:pt x="78" y="86"/>
                    <a:pt x="66" y="86"/>
                    <a:pt x="55" y="84"/>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988873" y="4306634"/>
              <a:ext cx="223552" cy="198882"/>
            </a:xfrm>
            <a:custGeom>
              <a:rect l="l" t="t" r="r" b="b"/>
              <a:pathLst>
                <a:path w="110" h="99">
                  <a:moveTo>
                    <a:pt x="94" y="90"/>
                  </a:moveTo>
                  <a:cubicBezTo>
                    <a:pt x="91" y="86"/>
                    <a:pt x="87" y="82"/>
                    <a:pt x="85" y="77"/>
                  </a:cubicBezTo>
                  <a:cubicBezTo>
                    <a:pt x="100" y="68"/>
                    <a:pt x="111" y="56"/>
                    <a:pt x="110" y="38"/>
                  </a:cubicBezTo>
                  <a:cubicBezTo>
                    <a:pt x="110" y="20"/>
                    <a:pt x="99" y="9"/>
                    <a:pt x="84" y="0"/>
                  </a:cubicBezTo>
                  <a:cubicBezTo>
                    <a:pt x="85" y="1"/>
                    <a:pt x="85" y="2"/>
                    <a:pt x="85" y="3"/>
                  </a:cubicBezTo>
                  <a:cubicBezTo>
                    <a:pt x="86" y="9"/>
                    <a:pt x="87" y="15"/>
                    <a:pt x="86" y="21"/>
                  </a:cubicBezTo>
                  <a:cubicBezTo>
                    <a:pt x="84" y="35"/>
                    <a:pt x="77" y="46"/>
                    <a:pt x="66" y="55"/>
                  </a:cubicBezTo>
                  <a:cubicBezTo>
                    <a:pt x="54" y="66"/>
                    <a:pt x="39" y="71"/>
                    <a:pt x="23" y="74"/>
                  </a:cubicBezTo>
                  <a:cubicBezTo>
                    <a:pt x="16" y="75"/>
                    <a:pt x="8" y="75"/>
                    <a:pt x="0" y="75"/>
                  </a:cubicBezTo>
                  <a:cubicBezTo>
                    <a:pt x="3" y="77"/>
                    <a:pt x="7" y="79"/>
                    <a:pt x="10" y="81"/>
                  </a:cubicBezTo>
                  <a:cubicBezTo>
                    <a:pt x="26" y="87"/>
                    <a:pt x="42" y="88"/>
                    <a:pt x="58" y="86"/>
                  </a:cubicBezTo>
                  <a:cubicBezTo>
                    <a:pt x="60" y="86"/>
                    <a:pt x="61" y="86"/>
                    <a:pt x="62" y="87"/>
                  </a:cubicBezTo>
                  <a:cubicBezTo>
                    <a:pt x="72" y="93"/>
                    <a:pt x="82" y="97"/>
                    <a:pt x="94" y="99"/>
                  </a:cubicBezTo>
                  <a:cubicBezTo>
                    <a:pt x="95" y="99"/>
                    <a:pt x="97" y="98"/>
                    <a:pt x="98" y="97"/>
                  </a:cubicBezTo>
                  <a:cubicBezTo>
                    <a:pt x="98" y="97"/>
                    <a:pt x="98" y="95"/>
                    <a:pt x="97" y="93"/>
                  </a:cubicBezTo>
                  <a:cubicBezTo>
                    <a:pt x="97" y="92"/>
                    <a:pt x="95" y="91"/>
                    <a:pt x="94" y="9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3667887" y="4692872"/>
            <a:ext cx="2419350" cy="1127284"/>
            <a:chOff x="3667887" y="4692872"/>
            <a:chExt cx="2419350" cy="1127284"/>
          </a:xfrm>
        </p:grpSpPr>
        <p:sp>
          <p:nvSpPr>
            <p:cNvPr id="10" name="Freeform 10"/>
            <p:cNvSpPr/>
            <p:nvPr/>
          </p:nvSpPr>
          <p:spPr>
            <a:xfrm>
              <a:off x="3667887" y="4692872"/>
              <a:ext cx="2419350" cy="1127284"/>
            </a:xfrm>
            <a:custGeom>
              <a:rect l="l" t="t" r="r" b="b"/>
              <a:pathLst>
                <a:path w="291" h="135">
                  <a:moveTo>
                    <a:pt x="162" y="19"/>
                  </a:moveTo>
                  <a:cubicBezTo>
                    <a:pt x="217" y="38"/>
                    <a:pt x="261" y="73"/>
                    <a:pt x="291" y="118"/>
                  </a:cubicBezTo>
                  <a:cubicBezTo>
                    <a:pt x="240" y="134"/>
                    <a:pt x="184" y="135"/>
                    <a:pt x="129" y="116"/>
                  </a:cubicBezTo>
                  <a:cubicBezTo>
                    <a:pt x="74" y="97"/>
                    <a:pt x="30" y="61"/>
                    <a:pt x="0" y="17"/>
                  </a:cubicBezTo>
                  <a:cubicBezTo>
                    <a:pt x="51" y="0"/>
                    <a:pt x="108" y="0"/>
                    <a:pt x="162" y="1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4465034" y="5004149"/>
              <a:ext cx="234601" cy="304229"/>
            </a:xfrm>
            <a:custGeom>
              <a:rect l="l" t="t" r="r" b="b"/>
              <a:pathLst>
                <a:path w="438150" h="568325">
                  <a:moveTo>
                    <a:pt x="344255" y="320246"/>
                  </a:moveTo>
                  <a:cubicBezTo>
                    <a:pt x="393080" y="312737"/>
                    <a:pt x="434394" y="346528"/>
                    <a:pt x="438150" y="399092"/>
                  </a:cubicBezTo>
                  <a:cubicBezTo>
                    <a:pt x="438150" y="399092"/>
                    <a:pt x="438150" y="402847"/>
                    <a:pt x="438150" y="406601"/>
                  </a:cubicBezTo>
                  <a:cubicBezTo>
                    <a:pt x="438150" y="451656"/>
                    <a:pt x="438150" y="496711"/>
                    <a:pt x="438150" y="545520"/>
                  </a:cubicBezTo>
                  <a:cubicBezTo>
                    <a:pt x="438150" y="545520"/>
                    <a:pt x="438150" y="545520"/>
                    <a:pt x="438150" y="549275"/>
                  </a:cubicBezTo>
                  <a:cubicBezTo>
                    <a:pt x="438150" y="549275"/>
                    <a:pt x="438150" y="549275"/>
                    <a:pt x="284162" y="549275"/>
                  </a:cubicBezTo>
                  <a:cubicBezTo>
                    <a:pt x="284162" y="549275"/>
                    <a:pt x="284162" y="545520"/>
                    <a:pt x="284162" y="545520"/>
                  </a:cubicBezTo>
                  <a:cubicBezTo>
                    <a:pt x="284162" y="496711"/>
                    <a:pt x="284162" y="451656"/>
                    <a:pt x="284162" y="402847"/>
                  </a:cubicBezTo>
                  <a:cubicBezTo>
                    <a:pt x="284162" y="361546"/>
                    <a:pt x="310453" y="327755"/>
                    <a:pt x="344255" y="320246"/>
                  </a:cubicBezTo>
                  <a:close/>
                  <a:moveTo>
                    <a:pt x="352879" y="200025"/>
                  </a:moveTo>
                  <a:cubicBezTo>
                    <a:pt x="352879" y="200025"/>
                    <a:pt x="352879" y="200025"/>
                    <a:pt x="356621" y="200025"/>
                  </a:cubicBezTo>
                  <a:cubicBezTo>
                    <a:pt x="356621" y="200025"/>
                    <a:pt x="356621" y="200025"/>
                    <a:pt x="367847" y="200025"/>
                  </a:cubicBezTo>
                  <a:cubicBezTo>
                    <a:pt x="371589" y="200025"/>
                    <a:pt x="375330" y="203767"/>
                    <a:pt x="379072" y="203767"/>
                  </a:cubicBezTo>
                  <a:cubicBezTo>
                    <a:pt x="401524" y="211251"/>
                    <a:pt x="412750" y="237445"/>
                    <a:pt x="409008" y="263638"/>
                  </a:cubicBezTo>
                  <a:cubicBezTo>
                    <a:pt x="405266" y="286090"/>
                    <a:pt x="386556" y="304800"/>
                    <a:pt x="360363" y="304800"/>
                  </a:cubicBezTo>
                  <a:cubicBezTo>
                    <a:pt x="337911" y="304800"/>
                    <a:pt x="319201" y="286090"/>
                    <a:pt x="311717" y="263638"/>
                  </a:cubicBezTo>
                  <a:cubicBezTo>
                    <a:pt x="307975" y="233703"/>
                    <a:pt x="326685" y="207509"/>
                    <a:pt x="352879" y="200025"/>
                  </a:cubicBezTo>
                  <a:close/>
                  <a:moveTo>
                    <a:pt x="100853" y="196018"/>
                  </a:moveTo>
                  <a:cubicBezTo>
                    <a:pt x="175559" y="180975"/>
                    <a:pt x="246529" y="241146"/>
                    <a:pt x="254000" y="320120"/>
                  </a:cubicBezTo>
                  <a:cubicBezTo>
                    <a:pt x="254000" y="323881"/>
                    <a:pt x="254000" y="327642"/>
                    <a:pt x="254000" y="331402"/>
                  </a:cubicBezTo>
                  <a:cubicBezTo>
                    <a:pt x="254000" y="406616"/>
                    <a:pt x="254000" y="481829"/>
                    <a:pt x="254000" y="557043"/>
                  </a:cubicBezTo>
                  <a:cubicBezTo>
                    <a:pt x="254000" y="557043"/>
                    <a:pt x="254000" y="557043"/>
                    <a:pt x="254000" y="568325"/>
                  </a:cubicBezTo>
                  <a:cubicBezTo>
                    <a:pt x="254000" y="568325"/>
                    <a:pt x="254000" y="568325"/>
                    <a:pt x="0" y="568325"/>
                  </a:cubicBezTo>
                  <a:cubicBezTo>
                    <a:pt x="0" y="564564"/>
                    <a:pt x="0" y="564564"/>
                    <a:pt x="0" y="560804"/>
                  </a:cubicBezTo>
                  <a:cubicBezTo>
                    <a:pt x="0" y="485590"/>
                    <a:pt x="0" y="406616"/>
                    <a:pt x="0" y="327642"/>
                  </a:cubicBezTo>
                  <a:cubicBezTo>
                    <a:pt x="0" y="263710"/>
                    <a:pt x="44823" y="211060"/>
                    <a:pt x="100853" y="196018"/>
                  </a:cubicBezTo>
                  <a:close/>
                  <a:moveTo>
                    <a:pt x="112091" y="0"/>
                  </a:moveTo>
                  <a:cubicBezTo>
                    <a:pt x="115818" y="0"/>
                    <a:pt x="115818" y="0"/>
                    <a:pt x="115818" y="0"/>
                  </a:cubicBezTo>
                  <a:cubicBezTo>
                    <a:pt x="115818" y="0"/>
                    <a:pt x="115818" y="0"/>
                    <a:pt x="138181" y="0"/>
                  </a:cubicBezTo>
                  <a:cubicBezTo>
                    <a:pt x="141909" y="0"/>
                    <a:pt x="149363" y="3762"/>
                    <a:pt x="153090" y="3762"/>
                  </a:cubicBezTo>
                  <a:cubicBezTo>
                    <a:pt x="190362" y="18808"/>
                    <a:pt x="212725" y="60187"/>
                    <a:pt x="205271" y="101566"/>
                  </a:cubicBezTo>
                  <a:cubicBezTo>
                    <a:pt x="197816" y="139183"/>
                    <a:pt x="164272" y="169276"/>
                    <a:pt x="127000" y="169276"/>
                  </a:cubicBezTo>
                  <a:cubicBezTo>
                    <a:pt x="89728" y="173038"/>
                    <a:pt x="56184" y="142944"/>
                    <a:pt x="48729" y="101566"/>
                  </a:cubicBezTo>
                  <a:cubicBezTo>
                    <a:pt x="41275" y="52664"/>
                    <a:pt x="71092" y="7523"/>
                    <a:pt x="112091"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2" name="Freeform 12"/>
          <p:cNvSpPr/>
          <p:nvPr/>
        </p:nvSpPr>
        <p:spPr>
          <a:xfrm>
            <a:off x="4582287" y="3581590"/>
            <a:ext cx="1513713" cy="2095595"/>
          </a:xfrm>
          <a:custGeom>
            <a:rect l="l" t="t" r="r" b="b"/>
            <a:pathLst>
              <a:path w="182" h="251">
                <a:moveTo>
                  <a:pt x="133" y="96"/>
                </a:moveTo>
                <a:cubicBezTo>
                  <a:pt x="167" y="143"/>
                  <a:pt x="182" y="197"/>
                  <a:pt x="181" y="251"/>
                </a:cubicBezTo>
                <a:cubicBezTo>
                  <a:pt x="130" y="235"/>
                  <a:pt x="83" y="203"/>
                  <a:pt x="50" y="156"/>
                </a:cubicBezTo>
                <a:cubicBezTo>
                  <a:pt x="16" y="109"/>
                  <a:pt x="0" y="54"/>
                  <a:pt x="1" y="0"/>
                </a:cubicBezTo>
                <a:cubicBezTo>
                  <a:pt x="52" y="16"/>
                  <a:pt x="99" y="49"/>
                  <a:pt x="133" y="9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3" name="Group 13"/>
          <p:cNvGrpSpPr/>
          <p:nvPr/>
        </p:nvGrpSpPr>
        <p:grpSpPr>
          <a:xfrm>
            <a:off x="4996434" y="4236053"/>
            <a:ext cx="313754" cy="313849"/>
            <a:chOff x="4996434" y="4236053"/>
            <a:chExt cx="313754" cy="313849"/>
          </a:xfrm>
        </p:grpSpPr>
        <p:sp>
          <p:nvSpPr>
            <p:cNvPr id="14" name="Freeform 14"/>
            <p:cNvSpPr/>
            <p:nvPr/>
          </p:nvSpPr>
          <p:spPr>
            <a:xfrm>
              <a:off x="4996434" y="4265200"/>
              <a:ext cx="284702" cy="284702"/>
            </a:xfrm>
            <a:custGeom>
              <a:rect l="l" t="t" r="r" b="b"/>
              <a:pathLst>
                <a:path w="184" h="184">
                  <a:moveTo>
                    <a:pt x="92" y="184"/>
                  </a:moveTo>
                  <a:cubicBezTo>
                    <a:pt x="143" y="184"/>
                    <a:pt x="184" y="143"/>
                    <a:pt x="184" y="92"/>
                  </a:cubicBezTo>
                  <a:cubicBezTo>
                    <a:pt x="184" y="76"/>
                    <a:pt x="180" y="62"/>
                    <a:pt x="173" y="49"/>
                  </a:cubicBezTo>
                  <a:cubicBezTo>
                    <a:pt x="172" y="49"/>
                    <a:pt x="172" y="49"/>
                    <a:pt x="171" y="49"/>
                  </a:cubicBezTo>
                  <a:cubicBezTo>
                    <a:pt x="170" y="49"/>
                    <a:pt x="170" y="49"/>
                    <a:pt x="170" y="49"/>
                  </a:cubicBezTo>
                  <a:cubicBezTo>
                    <a:pt x="158" y="48"/>
                    <a:pt x="158" y="48"/>
                    <a:pt x="158" y="48"/>
                  </a:cubicBezTo>
                  <a:cubicBezTo>
                    <a:pt x="149" y="56"/>
                    <a:pt x="149" y="56"/>
                    <a:pt x="149" y="56"/>
                  </a:cubicBezTo>
                  <a:cubicBezTo>
                    <a:pt x="156" y="67"/>
                    <a:pt x="160" y="79"/>
                    <a:pt x="160" y="92"/>
                  </a:cubicBezTo>
                  <a:cubicBezTo>
                    <a:pt x="160" y="129"/>
                    <a:pt x="129" y="160"/>
                    <a:pt x="92" y="160"/>
                  </a:cubicBezTo>
                  <a:cubicBezTo>
                    <a:pt x="55" y="160"/>
                    <a:pt x="24" y="129"/>
                    <a:pt x="24" y="92"/>
                  </a:cubicBezTo>
                  <a:cubicBezTo>
                    <a:pt x="24" y="55"/>
                    <a:pt x="55" y="24"/>
                    <a:pt x="92" y="24"/>
                  </a:cubicBezTo>
                  <a:cubicBezTo>
                    <a:pt x="105" y="24"/>
                    <a:pt x="117" y="28"/>
                    <a:pt x="128" y="35"/>
                  </a:cubicBezTo>
                  <a:cubicBezTo>
                    <a:pt x="135" y="27"/>
                    <a:pt x="135" y="27"/>
                    <a:pt x="135" y="27"/>
                  </a:cubicBezTo>
                  <a:cubicBezTo>
                    <a:pt x="134" y="14"/>
                    <a:pt x="134" y="14"/>
                    <a:pt x="134" y="14"/>
                  </a:cubicBezTo>
                  <a:cubicBezTo>
                    <a:pt x="134" y="12"/>
                    <a:pt x="134" y="11"/>
                    <a:pt x="134" y="10"/>
                  </a:cubicBezTo>
                  <a:cubicBezTo>
                    <a:pt x="122" y="4"/>
                    <a:pt x="107" y="0"/>
                    <a:pt x="92" y="0"/>
                  </a:cubicBezTo>
                  <a:cubicBezTo>
                    <a:pt x="41" y="0"/>
                    <a:pt x="0" y="41"/>
                    <a:pt x="0" y="92"/>
                  </a:cubicBezTo>
                  <a:cubicBezTo>
                    <a:pt x="0" y="143"/>
                    <a:pt x="41" y="184"/>
                    <a:pt x="92" y="184"/>
                  </a:cubicBezTo>
                  <a:close/>
                  <a:moveTo>
                    <a:pt x="92" y="184"/>
                  </a:moveTo>
                  <a:cubicBezTo>
                    <a:pt x="92" y="184"/>
                    <a:pt x="92" y="184"/>
                    <a:pt x="92" y="18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5069300" y="4338066"/>
              <a:ext cx="139065" cy="139065"/>
            </a:xfrm>
            <a:custGeom>
              <a:rect l="l" t="t" r="r" b="b"/>
              <a:pathLst>
                <a:path w="90" h="90">
                  <a:moveTo>
                    <a:pt x="45" y="21"/>
                  </a:moveTo>
                  <a:cubicBezTo>
                    <a:pt x="46" y="21"/>
                    <a:pt x="46" y="21"/>
                    <a:pt x="47" y="21"/>
                  </a:cubicBezTo>
                  <a:cubicBezTo>
                    <a:pt x="64" y="4"/>
                    <a:pt x="64" y="4"/>
                    <a:pt x="64" y="4"/>
                  </a:cubicBezTo>
                  <a:cubicBezTo>
                    <a:pt x="64" y="4"/>
                    <a:pt x="64" y="4"/>
                    <a:pt x="64" y="4"/>
                  </a:cubicBezTo>
                  <a:cubicBezTo>
                    <a:pt x="58" y="1"/>
                    <a:pt x="52" y="0"/>
                    <a:pt x="45" y="0"/>
                  </a:cubicBezTo>
                  <a:cubicBezTo>
                    <a:pt x="20" y="0"/>
                    <a:pt x="0" y="20"/>
                    <a:pt x="0" y="45"/>
                  </a:cubicBezTo>
                  <a:cubicBezTo>
                    <a:pt x="0" y="70"/>
                    <a:pt x="20" y="90"/>
                    <a:pt x="45" y="90"/>
                  </a:cubicBezTo>
                  <a:cubicBezTo>
                    <a:pt x="70" y="90"/>
                    <a:pt x="90" y="70"/>
                    <a:pt x="90" y="45"/>
                  </a:cubicBezTo>
                  <a:cubicBezTo>
                    <a:pt x="90" y="38"/>
                    <a:pt x="89" y="32"/>
                    <a:pt x="86" y="26"/>
                  </a:cubicBezTo>
                  <a:cubicBezTo>
                    <a:pt x="86" y="26"/>
                    <a:pt x="86" y="26"/>
                    <a:pt x="86" y="26"/>
                  </a:cubicBezTo>
                  <a:cubicBezTo>
                    <a:pt x="69" y="43"/>
                    <a:pt x="69" y="43"/>
                    <a:pt x="69" y="43"/>
                  </a:cubicBezTo>
                  <a:cubicBezTo>
                    <a:pt x="69" y="44"/>
                    <a:pt x="69" y="44"/>
                    <a:pt x="69" y="45"/>
                  </a:cubicBezTo>
                  <a:cubicBezTo>
                    <a:pt x="69" y="58"/>
                    <a:pt x="58" y="69"/>
                    <a:pt x="45" y="69"/>
                  </a:cubicBezTo>
                  <a:cubicBezTo>
                    <a:pt x="32" y="69"/>
                    <a:pt x="21" y="58"/>
                    <a:pt x="21" y="45"/>
                  </a:cubicBezTo>
                  <a:cubicBezTo>
                    <a:pt x="21" y="32"/>
                    <a:pt x="32" y="21"/>
                    <a:pt x="45" y="21"/>
                  </a:cubicBezTo>
                  <a:close/>
                  <a:moveTo>
                    <a:pt x="45" y="21"/>
                  </a:moveTo>
                  <a:cubicBezTo>
                    <a:pt x="45" y="21"/>
                    <a:pt x="45" y="21"/>
                    <a:pt x="45" y="21"/>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152644" y="4236053"/>
              <a:ext cx="157544" cy="157544"/>
            </a:xfrm>
            <a:custGeom>
              <a:rect l="l" t="t" r="r" b="b"/>
              <a:pathLst>
                <a:path w="102" h="102">
                  <a:moveTo>
                    <a:pt x="86" y="28"/>
                  </a:moveTo>
                  <a:cubicBezTo>
                    <a:pt x="91" y="23"/>
                    <a:pt x="91" y="23"/>
                    <a:pt x="91" y="23"/>
                  </a:cubicBezTo>
                  <a:cubicBezTo>
                    <a:pt x="93" y="20"/>
                    <a:pt x="93" y="17"/>
                    <a:pt x="91" y="14"/>
                  </a:cubicBezTo>
                  <a:cubicBezTo>
                    <a:pt x="87" y="11"/>
                    <a:pt x="87" y="11"/>
                    <a:pt x="87" y="11"/>
                  </a:cubicBezTo>
                  <a:cubicBezTo>
                    <a:pt x="86" y="10"/>
                    <a:pt x="85" y="9"/>
                    <a:pt x="83" y="9"/>
                  </a:cubicBezTo>
                  <a:cubicBezTo>
                    <a:pt x="82" y="9"/>
                    <a:pt x="80" y="10"/>
                    <a:pt x="79" y="11"/>
                  </a:cubicBezTo>
                  <a:cubicBezTo>
                    <a:pt x="74" y="17"/>
                    <a:pt x="74" y="17"/>
                    <a:pt x="74" y="17"/>
                  </a:cubicBezTo>
                  <a:cubicBezTo>
                    <a:pt x="72" y="2"/>
                    <a:pt x="72" y="2"/>
                    <a:pt x="72" y="2"/>
                  </a:cubicBezTo>
                  <a:cubicBezTo>
                    <a:pt x="72" y="0"/>
                    <a:pt x="71" y="0"/>
                    <a:pt x="70" y="0"/>
                  </a:cubicBezTo>
                  <a:cubicBezTo>
                    <a:pt x="70" y="0"/>
                    <a:pt x="69" y="0"/>
                    <a:pt x="69" y="0"/>
                  </a:cubicBezTo>
                  <a:cubicBezTo>
                    <a:pt x="47" y="23"/>
                    <a:pt x="47" y="23"/>
                    <a:pt x="47" y="23"/>
                  </a:cubicBezTo>
                  <a:cubicBezTo>
                    <a:pt x="45" y="25"/>
                    <a:pt x="44" y="28"/>
                    <a:pt x="44" y="30"/>
                  </a:cubicBezTo>
                  <a:cubicBezTo>
                    <a:pt x="44" y="31"/>
                    <a:pt x="44" y="31"/>
                    <a:pt x="44" y="31"/>
                  </a:cubicBezTo>
                  <a:cubicBezTo>
                    <a:pt x="45" y="45"/>
                    <a:pt x="45" y="45"/>
                    <a:pt x="45" y="45"/>
                  </a:cubicBezTo>
                  <a:cubicBezTo>
                    <a:pt x="37" y="53"/>
                    <a:pt x="37" y="53"/>
                    <a:pt x="37" y="53"/>
                  </a:cubicBezTo>
                  <a:cubicBezTo>
                    <a:pt x="22" y="68"/>
                    <a:pt x="22" y="68"/>
                    <a:pt x="22" y="68"/>
                  </a:cubicBezTo>
                  <a:cubicBezTo>
                    <a:pt x="22" y="68"/>
                    <a:pt x="22" y="68"/>
                    <a:pt x="22" y="68"/>
                  </a:cubicBezTo>
                  <a:cubicBezTo>
                    <a:pt x="8" y="82"/>
                    <a:pt x="8" y="82"/>
                    <a:pt x="8" y="82"/>
                  </a:cubicBezTo>
                  <a:cubicBezTo>
                    <a:pt x="2" y="89"/>
                    <a:pt x="2" y="89"/>
                    <a:pt x="2" y="89"/>
                  </a:cubicBezTo>
                  <a:cubicBezTo>
                    <a:pt x="1" y="90"/>
                    <a:pt x="0" y="91"/>
                    <a:pt x="0" y="92"/>
                  </a:cubicBezTo>
                  <a:cubicBezTo>
                    <a:pt x="0" y="97"/>
                    <a:pt x="0" y="97"/>
                    <a:pt x="0" y="97"/>
                  </a:cubicBezTo>
                  <a:cubicBezTo>
                    <a:pt x="0" y="100"/>
                    <a:pt x="2" y="102"/>
                    <a:pt x="5" y="102"/>
                  </a:cubicBezTo>
                  <a:cubicBezTo>
                    <a:pt x="5" y="102"/>
                    <a:pt x="5" y="102"/>
                    <a:pt x="5" y="102"/>
                  </a:cubicBezTo>
                  <a:cubicBezTo>
                    <a:pt x="10" y="102"/>
                    <a:pt x="10" y="102"/>
                    <a:pt x="10" y="102"/>
                  </a:cubicBezTo>
                  <a:cubicBezTo>
                    <a:pt x="11" y="102"/>
                    <a:pt x="12" y="101"/>
                    <a:pt x="13" y="100"/>
                  </a:cubicBezTo>
                  <a:cubicBezTo>
                    <a:pt x="57" y="56"/>
                    <a:pt x="57" y="56"/>
                    <a:pt x="57" y="56"/>
                  </a:cubicBezTo>
                  <a:cubicBezTo>
                    <a:pt x="70" y="57"/>
                    <a:pt x="70" y="57"/>
                    <a:pt x="70" y="57"/>
                  </a:cubicBezTo>
                  <a:cubicBezTo>
                    <a:pt x="71" y="57"/>
                    <a:pt x="71" y="57"/>
                    <a:pt x="71" y="57"/>
                  </a:cubicBezTo>
                  <a:cubicBezTo>
                    <a:pt x="71" y="57"/>
                    <a:pt x="71" y="57"/>
                    <a:pt x="71" y="57"/>
                  </a:cubicBezTo>
                  <a:cubicBezTo>
                    <a:pt x="74" y="57"/>
                    <a:pt x="77" y="56"/>
                    <a:pt x="78" y="54"/>
                  </a:cubicBezTo>
                  <a:cubicBezTo>
                    <a:pt x="101" y="32"/>
                    <a:pt x="101" y="32"/>
                    <a:pt x="101" y="32"/>
                  </a:cubicBezTo>
                  <a:cubicBezTo>
                    <a:pt x="102" y="31"/>
                    <a:pt x="101" y="29"/>
                    <a:pt x="100" y="29"/>
                  </a:cubicBezTo>
                  <a:lnTo>
                    <a:pt x="86" y="28"/>
                  </a:lnTo>
                  <a:close/>
                  <a:moveTo>
                    <a:pt x="86" y="28"/>
                  </a:moveTo>
                  <a:cubicBezTo>
                    <a:pt x="86" y="28"/>
                    <a:pt x="86" y="28"/>
                    <a:pt x="86" y="28"/>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7" name="Freeform 17"/>
          <p:cNvSpPr/>
          <p:nvPr/>
        </p:nvSpPr>
        <p:spPr>
          <a:xfrm>
            <a:off x="5664327" y="3097435"/>
            <a:ext cx="856012" cy="2579751"/>
          </a:xfrm>
          <a:custGeom>
            <a:rect l="l" t="t" r="r" b="b"/>
            <a:pathLst>
              <a:path w="103" h="309">
                <a:moveTo>
                  <a:pt x="0" y="154"/>
                </a:moveTo>
                <a:cubicBezTo>
                  <a:pt x="0" y="212"/>
                  <a:pt x="19" y="266"/>
                  <a:pt x="51" y="309"/>
                </a:cubicBezTo>
                <a:cubicBezTo>
                  <a:pt x="84" y="266"/>
                  <a:pt x="103" y="212"/>
                  <a:pt x="103" y="154"/>
                </a:cubicBezTo>
                <a:cubicBezTo>
                  <a:pt x="103" y="97"/>
                  <a:pt x="84" y="43"/>
                  <a:pt x="51" y="0"/>
                </a:cubicBezTo>
                <a:cubicBezTo>
                  <a:pt x="19" y="43"/>
                  <a:pt x="0" y="97"/>
                  <a:pt x="0" y="15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5984843" y="3986974"/>
            <a:ext cx="215074" cy="313658"/>
          </a:xfrm>
          <a:custGeom>
            <a:rect l="l" t="t" r="r" b="b"/>
            <a:pathLst>
              <a:path w="107" h="156">
                <a:moveTo>
                  <a:pt x="43" y="156"/>
                </a:moveTo>
                <a:cubicBezTo>
                  <a:pt x="40" y="155"/>
                  <a:pt x="37" y="154"/>
                  <a:pt x="34" y="152"/>
                </a:cubicBezTo>
                <a:cubicBezTo>
                  <a:pt x="31" y="150"/>
                  <a:pt x="29" y="147"/>
                  <a:pt x="27" y="143"/>
                </a:cubicBezTo>
                <a:cubicBezTo>
                  <a:pt x="27" y="142"/>
                  <a:pt x="27" y="142"/>
                  <a:pt x="25" y="141"/>
                </a:cubicBezTo>
                <a:cubicBezTo>
                  <a:pt x="19" y="138"/>
                  <a:pt x="16" y="130"/>
                  <a:pt x="19" y="123"/>
                </a:cubicBezTo>
                <a:cubicBezTo>
                  <a:pt x="19" y="123"/>
                  <a:pt x="19" y="122"/>
                  <a:pt x="19" y="121"/>
                </a:cubicBezTo>
                <a:cubicBezTo>
                  <a:pt x="18" y="118"/>
                  <a:pt x="17" y="115"/>
                  <a:pt x="19" y="111"/>
                </a:cubicBezTo>
                <a:cubicBezTo>
                  <a:pt x="19" y="110"/>
                  <a:pt x="19" y="110"/>
                  <a:pt x="18" y="109"/>
                </a:cubicBezTo>
                <a:cubicBezTo>
                  <a:pt x="18" y="106"/>
                  <a:pt x="17" y="104"/>
                  <a:pt x="17" y="101"/>
                </a:cubicBezTo>
                <a:cubicBezTo>
                  <a:pt x="16" y="96"/>
                  <a:pt x="14" y="91"/>
                  <a:pt x="12" y="86"/>
                </a:cubicBezTo>
                <a:cubicBezTo>
                  <a:pt x="9" y="81"/>
                  <a:pt x="6" y="76"/>
                  <a:pt x="4" y="71"/>
                </a:cubicBezTo>
                <a:cubicBezTo>
                  <a:pt x="1" y="62"/>
                  <a:pt x="0" y="53"/>
                  <a:pt x="1" y="44"/>
                </a:cubicBezTo>
                <a:cubicBezTo>
                  <a:pt x="5" y="25"/>
                  <a:pt x="15" y="12"/>
                  <a:pt x="33" y="4"/>
                </a:cubicBezTo>
                <a:cubicBezTo>
                  <a:pt x="38" y="2"/>
                  <a:pt x="43" y="0"/>
                  <a:pt x="49" y="0"/>
                </a:cubicBezTo>
                <a:cubicBezTo>
                  <a:pt x="49" y="0"/>
                  <a:pt x="50" y="0"/>
                  <a:pt x="50" y="0"/>
                </a:cubicBezTo>
                <a:cubicBezTo>
                  <a:pt x="56" y="0"/>
                  <a:pt x="56" y="0"/>
                  <a:pt x="56" y="0"/>
                </a:cubicBezTo>
                <a:cubicBezTo>
                  <a:pt x="60" y="0"/>
                  <a:pt x="63" y="1"/>
                  <a:pt x="67" y="1"/>
                </a:cubicBezTo>
                <a:cubicBezTo>
                  <a:pt x="76" y="4"/>
                  <a:pt x="84" y="8"/>
                  <a:pt x="90" y="15"/>
                </a:cubicBezTo>
                <a:cubicBezTo>
                  <a:pt x="97" y="22"/>
                  <a:pt x="102" y="30"/>
                  <a:pt x="104" y="40"/>
                </a:cubicBezTo>
                <a:cubicBezTo>
                  <a:pt x="107" y="53"/>
                  <a:pt x="105" y="65"/>
                  <a:pt x="99" y="77"/>
                </a:cubicBezTo>
                <a:cubicBezTo>
                  <a:pt x="97" y="81"/>
                  <a:pt x="95" y="85"/>
                  <a:pt x="93" y="89"/>
                </a:cubicBezTo>
                <a:cubicBezTo>
                  <a:pt x="90" y="94"/>
                  <a:pt x="89" y="99"/>
                  <a:pt x="89" y="105"/>
                </a:cubicBezTo>
                <a:cubicBezTo>
                  <a:pt x="89" y="105"/>
                  <a:pt x="88" y="106"/>
                  <a:pt x="88" y="107"/>
                </a:cubicBezTo>
                <a:cubicBezTo>
                  <a:pt x="88" y="108"/>
                  <a:pt x="88" y="112"/>
                  <a:pt x="88" y="113"/>
                </a:cubicBezTo>
                <a:cubicBezTo>
                  <a:pt x="89" y="116"/>
                  <a:pt x="88" y="119"/>
                  <a:pt x="87" y="121"/>
                </a:cubicBezTo>
                <a:cubicBezTo>
                  <a:pt x="87" y="122"/>
                  <a:pt x="87" y="123"/>
                  <a:pt x="87" y="123"/>
                </a:cubicBezTo>
                <a:cubicBezTo>
                  <a:pt x="90" y="130"/>
                  <a:pt x="87" y="138"/>
                  <a:pt x="80" y="141"/>
                </a:cubicBezTo>
                <a:cubicBezTo>
                  <a:pt x="80" y="142"/>
                  <a:pt x="79" y="142"/>
                  <a:pt x="79" y="143"/>
                </a:cubicBezTo>
                <a:cubicBezTo>
                  <a:pt x="76" y="150"/>
                  <a:pt x="71" y="154"/>
                  <a:pt x="64" y="155"/>
                </a:cubicBezTo>
                <a:cubicBezTo>
                  <a:pt x="64" y="155"/>
                  <a:pt x="63" y="155"/>
                  <a:pt x="63" y="156"/>
                </a:cubicBezTo>
                <a:lnTo>
                  <a:pt x="43" y="156"/>
                </a:lnTo>
                <a:close/>
                <a:moveTo>
                  <a:pt x="53" y="107"/>
                </a:moveTo>
                <a:cubicBezTo>
                  <a:pt x="60" y="107"/>
                  <a:pt x="67" y="107"/>
                  <a:pt x="74" y="107"/>
                </a:cubicBezTo>
                <a:cubicBezTo>
                  <a:pt x="77" y="107"/>
                  <a:pt x="79" y="106"/>
                  <a:pt x="79" y="103"/>
                </a:cubicBezTo>
                <a:cubicBezTo>
                  <a:pt x="79" y="103"/>
                  <a:pt x="79" y="103"/>
                  <a:pt x="79" y="102"/>
                </a:cubicBezTo>
                <a:cubicBezTo>
                  <a:pt x="80" y="98"/>
                  <a:pt x="81" y="93"/>
                  <a:pt x="82" y="89"/>
                </a:cubicBezTo>
                <a:cubicBezTo>
                  <a:pt x="85" y="84"/>
                  <a:pt x="87" y="79"/>
                  <a:pt x="90" y="74"/>
                </a:cubicBezTo>
                <a:cubicBezTo>
                  <a:pt x="95" y="65"/>
                  <a:pt x="97" y="55"/>
                  <a:pt x="95" y="45"/>
                </a:cubicBezTo>
                <a:cubicBezTo>
                  <a:pt x="93" y="33"/>
                  <a:pt x="87" y="23"/>
                  <a:pt x="77" y="17"/>
                </a:cubicBezTo>
                <a:cubicBezTo>
                  <a:pt x="62" y="7"/>
                  <a:pt x="46" y="7"/>
                  <a:pt x="31" y="16"/>
                </a:cubicBezTo>
                <a:cubicBezTo>
                  <a:pt x="15" y="25"/>
                  <a:pt x="8" y="43"/>
                  <a:pt x="11" y="61"/>
                </a:cubicBezTo>
                <a:cubicBezTo>
                  <a:pt x="12" y="67"/>
                  <a:pt x="15" y="72"/>
                  <a:pt x="18" y="77"/>
                </a:cubicBezTo>
                <a:cubicBezTo>
                  <a:pt x="23" y="85"/>
                  <a:pt x="26" y="94"/>
                  <a:pt x="27" y="103"/>
                </a:cubicBezTo>
                <a:cubicBezTo>
                  <a:pt x="27" y="106"/>
                  <a:pt x="29" y="107"/>
                  <a:pt x="32" y="107"/>
                </a:cubicBezTo>
                <a:cubicBezTo>
                  <a:pt x="39" y="107"/>
                  <a:pt x="46" y="107"/>
                  <a:pt x="53" y="107"/>
                </a:cubicBezTo>
                <a:moveTo>
                  <a:pt x="53" y="120"/>
                </a:moveTo>
                <a:cubicBezTo>
                  <a:pt x="60" y="120"/>
                  <a:pt x="67" y="120"/>
                  <a:pt x="74" y="120"/>
                </a:cubicBezTo>
                <a:cubicBezTo>
                  <a:pt x="76" y="120"/>
                  <a:pt x="77" y="119"/>
                  <a:pt x="78" y="118"/>
                </a:cubicBezTo>
                <a:cubicBezTo>
                  <a:pt x="80" y="115"/>
                  <a:pt x="77" y="112"/>
                  <a:pt x="74" y="112"/>
                </a:cubicBezTo>
                <a:cubicBezTo>
                  <a:pt x="64" y="112"/>
                  <a:pt x="54" y="112"/>
                  <a:pt x="44" y="112"/>
                </a:cubicBezTo>
                <a:cubicBezTo>
                  <a:pt x="40" y="112"/>
                  <a:pt x="36" y="112"/>
                  <a:pt x="32" y="112"/>
                </a:cubicBezTo>
                <a:cubicBezTo>
                  <a:pt x="30" y="112"/>
                  <a:pt x="29" y="112"/>
                  <a:pt x="28" y="114"/>
                </a:cubicBezTo>
                <a:cubicBezTo>
                  <a:pt x="27" y="117"/>
                  <a:pt x="29" y="120"/>
                  <a:pt x="32" y="120"/>
                </a:cubicBezTo>
                <a:cubicBezTo>
                  <a:pt x="39" y="120"/>
                  <a:pt x="46" y="120"/>
                  <a:pt x="53" y="120"/>
                </a:cubicBezTo>
                <a:moveTo>
                  <a:pt x="53" y="124"/>
                </a:moveTo>
                <a:cubicBezTo>
                  <a:pt x="46" y="124"/>
                  <a:pt x="39" y="124"/>
                  <a:pt x="32" y="124"/>
                </a:cubicBezTo>
                <a:cubicBezTo>
                  <a:pt x="30" y="124"/>
                  <a:pt x="29" y="125"/>
                  <a:pt x="28" y="127"/>
                </a:cubicBezTo>
                <a:cubicBezTo>
                  <a:pt x="27" y="130"/>
                  <a:pt x="29" y="133"/>
                  <a:pt x="32" y="133"/>
                </a:cubicBezTo>
                <a:cubicBezTo>
                  <a:pt x="42" y="133"/>
                  <a:pt x="52" y="133"/>
                  <a:pt x="62" y="133"/>
                </a:cubicBezTo>
                <a:cubicBezTo>
                  <a:pt x="66" y="133"/>
                  <a:pt x="70" y="133"/>
                  <a:pt x="74" y="133"/>
                </a:cubicBezTo>
                <a:cubicBezTo>
                  <a:pt x="76" y="133"/>
                  <a:pt x="77" y="132"/>
                  <a:pt x="78" y="130"/>
                </a:cubicBezTo>
                <a:cubicBezTo>
                  <a:pt x="80" y="127"/>
                  <a:pt x="77" y="124"/>
                  <a:pt x="74" y="124"/>
                </a:cubicBezTo>
                <a:cubicBezTo>
                  <a:pt x="67" y="124"/>
                  <a:pt x="60" y="124"/>
                  <a:pt x="53" y="124"/>
                </a:cubicBezTo>
                <a:moveTo>
                  <a:pt x="70" y="137"/>
                </a:moveTo>
                <a:cubicBezTo>
                  <a:pt x="36" y="137"/>
                  <a:pt x="36" y="137"/>
                  <a:pt x="36" y="137"/>
                </a:cubicBezTo>
                <a:cubicBezTo>
                  <a:pt x="36" y="142"/>
                  <a:pt x="39" y="146"/>
                  <a:pt x="44" y="146"/>
                </a:cubicBezTo>
                <a:cubicBezTo>
                  <a:pt x="50" y="146"/>
                  <a:pt x="56" y="146"/>
                  <a:pt x="62" y="146"/>
                </a:cubicBezTo>
                <a:cubicBezTo>
                  <a:pt x="67" y="146"/>
                  <a:pt x="70" y="142"/>
                  <a:pt x="70" y="137"/>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抗菌药物的种类</a:t>
              </a:r>
            </a:p>
          </p:txBody>
        </p:sp>
      </p:grpSp>
      <p:grpSp>
        <p:nvGrpSpPr>
          <p:cNvPr id="41" name="Group 41"/>
          <p:cNvGrpSpPr/>
          <p:nvPr/>
        </p:nvGrpSpPr>
        <p:grpSpPr>
          <a:xfrm>
            <a:off x="4398507" y="1008278"/>
            <a:ext cx="3394996" cy="490334"/>
            <a:chOff x="4398507" y="1008278"/>
            <a:chExt cx="3394996" cy="490334"/>
          </a:xfrm>
        </p:grpSpPr>
        <p:sp>
          <p:nvSpPr>
            <p:cNvPr id="42" name="TextBox 42"/>
            <p:cNvSpPr txBox="1"/>
            <p:nvPr/>
          </p:nvSpPr>
          <p:spPr>
            <a:xfrm>
              <a:off x="4398507" y="1008278"/>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氨基糖苷类</a:t>
              </a:r>
            </a:p>
          </p:txBody>
        </p:sp>
      </p:grpSp>
      <p:grpSp>
        <p:nvGrpSpPr>
          <p:cNvPr id="43" name="Group 43"/>
          <p:cNvGrpSpPr/>
          <p:nvPr/>
        </p:nvGrpSpPr>
        <p:grpSpPr>
          <a:xfrm>
            <a:off x="4630337" y="1360840"/>
            <a:ext cx="2931336" cy="1654845"/>
            <a:chOff x="4630337" y="1360840"/>
            <a:chExt cx="2931336" cy="1654845"/>
          </a:xfrm>
        </p:grpSpPr>
        <p:sp>
          <p:nvSpPr>
            <p:cNvPr id="44" name="TextBox 44"/>
            <p:cNvSpPr txBox="1"/>
            <p:nvPr/>
          </p:nvSpPr>
          <p:spPr>
            <a:xfrm>
              <a:off x="4630337" y="1360840"/>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如庆大霉素等，主要用于治疗需氧革兰氏阴性杆菌所致的全身感染。</a:t>
              </a:r>
            </a:p>
          </p:txBody>
        </p:sp>
      </p:grpSp>
      <p:grpSp>
        <p:nvGrpSpPr>
          <p:cNvPr id="45" name="Group 45"/>
          <p:cNvGrpSpPr/>
          <p:nvPr/>
        </p:nvGrpSpPr>
        <p:grpSpPr>
          <a:xfrm>
            <a:off x="1070038" y="1975579"/>
            <a:ext cx="3394996" cy="490334"/>
            <a:chOff x="1070038" y="1975579"/>
            <a:chExt cx="3394996" cy="490334"/>
          </a:xfrm>
        </p:grpSpPr>
        <p:sp>
          <p:nvSpPr>
            <p:cNvPr id="46" name="TextBox 46"/>
            <p:cNvSpPr txBox="1"/>
            <p:nvPr/>
          </p:nvSpPr>
          <p:spPr>
            <a:xfrm>
              <a:off x="1070038" y="1975579"/>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大环内酯类</a:t>
              </a:r>
            </a:p>
          </p:txBody>
        </p:sp>
      </p:grpSp>
      <p:grpSp>
        <p:nvGrpSpPr>
          <p:cNvPr id="47" name="Group 47"/>
          <p:cNvGrpSpPr/>
          <p:nvPr/>
        </p:nvGrpSpPr>
        <p:grpSpPr>
          <a:xfrm>
            <a:off x="1301868" y="2328140"/>
            <a:ext cx="2931336" cy="1654845"/>
            <a:chOff x="1301868" y="2328140"/>
            <a:chExt cx="2931336" cy="1654845"/>
          </a:xfrm>
        </p:grpSpPr>
        <p:sp>
          <p:nvSpPr>
            <p:cNvPr id="48" name="TextBox 48"/>
            <p:cNvSpPr txBox="1"/>
            <p:nvPr/>
          </p:nvSpPr>
          <p:spPr>
            <a:xfrm>
              <a:off x="1301868" y="2328140"/>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如红霉素等，主要用于治疗需氧革兰氏阳性球菌和阴性杆菌所致的呼吸道和皮肤软组织感染。</a:t>
              </a:r>
            </a:p>
          </p:txBody>
        </p:sp>
      </p:grpSp>
      <p:grpSp>
        <p:nvGrpSpPr>
          <p:cNvPr id="49" name="Group 49"/>
          <p:cNvGrpSpPr/>
          <p:nvPr/>
        </p:nvGrpSpPr>
        <p:grpSpPr>
          <a:xfrm>
            <a:off x="303771" y="4161775"/>
            <a:ext cx="3394996" cy="490334"/>
            <a:chOff x="303771" y="4161775"/>
            <a:chExt cx="3394996" cy="490334"/>
          </a:xfrm>
        </p:grpSpPr>
        <p:sp>
          <p:nvSpPr>
            <p:cNvPr id="50" name="TextBox 50"/>
            <p:cNvSpPr txBox="1"/>
            <p:nvPr/>
          </p:nvSpPr>
          <p:spPr>
            <a:xfrm>
              <a:off x="303771" y="4161775"/>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β-内酰胺类</a:t>
              </a:r>
            </a:p>
          </p:txBody>
        </p:sp>
      </p:grpSp>
      <p:grpSp>
        <p:nvGrpSpPr>
          <p:cNvPr id="51" name="Group 51"/>
          <p:cNvGrpSpPr/>
          <p:nvPr/>
        </p:nvGrpSpPr>
        <p:grpSpPr>
          <a:xfrm>
            <a:off x="535601" y="4514336"/>
            <a:ext cx="2931336" cy="1654845"/>
            <a:chOff x="535601" y="4514336"/>
            <a:chExt cx="2931336" cy="1654845"/>
          </a:xfrm>
        </p:grpSpPr>
        <p:sp>
          <p:nvSpPr>
            <p:cNvPr id="52" name="TextBox 52"/>
            <p:cNvSpPr txBox="1"/>
            <p:nvPr/>
          </p:nvSpPr>
          <p:spPr>
            <a:xfrm>
              <a:off x="535601" y="4514336"/>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包括青霉素类、头孢菌素类等，具有杀菌活性强、毒性低等特点。</a:t>
              </a:r>
            </a:p>
          </p:txBody>
        </p:sp>
      </p:grpSp>
      <p:grpSp>
        <p:nvGrpSpPr>
          <p:cNvPr id="53" name="Group 53"/>
          <p:cNvGrpSpPr/>
          <p:nvPr/>
        </p:nvGrpSpPr>
        <p:grpSpPr>
          <a:xfrm>
            <a:off x="7733442" y="1975579"/>
            <a:ext cx="3394996" cy="490334"/>
            <a:chOff x="7733442" y="1975579"/>
            <a:chExt cx="3394996" cy="490334"/>
          </a:xfrm>
        </p:grpSpPr>
        <p:sp>
          <p:nvSpPr>
            <p:cNvPr id="54" name="TextBox 54"/>
            <p:cNvSpPr txBox="1"/>
            <p:nvPr/>
          </p:nvSpPr>
          <p:spPr>
            <a:xfrm>
              <a:off x="7733442" y="1975579"/>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四环素类</a:t>
              </a:r>
            </a:p>
          </p:txBody>
        </p:sp>
      </p:grpSp>
      <p:grpSp>
        <p:nvGrpSpPr>
          <p:cNvPr id="55" name="Group 55"/>
          <p:cNvGrpSpPr/>
          <p:nvPr/>
        </p:nvGrpSpPr>
        <p:grpSpPr>
          <a:xfrm>
            <a:off x="7965273" y="2328140"/>
            <a:ext cx="2931336" cy="1654845"/>
            <a:chOff x="7965273" y="2328140"/>
            <a:chExt cx="2931336" cy="1654845"/>
          </a:xfrm>
        </p:grpSpPr>
        <p:sp>
          <p:nvSpPr>
            <p:cNvPr id="56" name="TextBox 56"/>
            <p:cNvSpPr txBox="1"/>
            <p:nvPr/>
          </p:nvSpPr>
          <p:spPr>
            <a:xfrm>
              <a:off x="7965273" y="2328140"/>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如四环素、土霉素等，主要用于治疗立克次体病、支原体感染等。</a:t>
              </a:r>
            </a:p>
          </p:txBody>
        </p:sp>
      </p:grpSp>
      <p:grpSp>
        <p:nvGrpSpPr>
          <p:cNvPr id="57" name="Group 57"/>
          <p:cNvGrpSpPr/>
          <p:nvPr/>
        </p:nvGrpSpPr>
        <p:grpSpPr>
          <a:xfrm>
            <a:off x="8451818" y="4161775"/>
            <a:ext cx="3394996" cy="490334"/>
            <a:chOff x="8451818" y="4161775"/>
            <a:chExt cx="3394996" cy="490334"/>
          </a:xfrm>
        </p:grpSpPr>
        <p:sp>
          <p:nvSpPr>
            <p:cNvPr id="58" name="TextBox 58"/>
            <p:cNvSpPr txBox="1"/>
            <p:nvPr/>
          </p:nvSpPr>
          <p:spPr>
            <a:xfrm>
              <a:off x="8451818" y="4161775"/>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磺胺类</a:t>
              </a:r>
            </a:p>
          </p:txBody>
        </p:sp>
      </p:grpSp>
      <p:grpSp>
        <p:nvGrpSpPr>
          <p:cNvPr id="59" name="Group 59"/>
          <p:cNvGrpSpPr/>
          <p:nvPr/>
        </p:nvGrpSpPr>
        <p:grpSpPr>
          <a:xfrm>
            <a:off x="8683648" y="4514336"/>
            <a:ext cx="2931336" cy="1654845"/>
            <a:chOff x="8683648" y="4514336"/>
            <a:chExt cx="2931336" cy="1654845"/>
          </a:xfrm>
        </p:grpSpPr>
        <p:sp>
          <p:nvSpPr>
            <p:cNvPr id="60" name="TextBox 60"/>
            <p:cNvSpPr txBox="1"/>
            <p:nvPr/>
          </p:nvSpPr>
          <p:spPr>
            <a:xfrm>
              <a:off x="8683648" y="4514336"/>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如磺胺嘧啶等，主要用于治疗细菌感染性疾病。</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735871" y="4184207"/>
            <a:ext cx="2692926" cy="101771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flipH="1">
            <a:off x="4749975" y="1385888"/>
            <a:ext cx="1346030" cy="1346030"/>
          </a:xfrm>
          <a:custGeom>
            <a:rect l="l" t="t" r="r" b="b"/>
            <a:pathLst>
              <a:path w="1346030" h="1346030">
                <a:moveTo>
                  <a:pt x="673015" y="0"/>
                </a:moveTo>
                <a:cubicBezTo>
                  <a:pt x="1044712" y="0"/>
                  <a:pt x="1346030" y="301318"/>
                  <a:pt x="1346030" y="673015"/>
                </a:cubicBezTo>
                <a:cubicBezTo>
                  <a:pt x="1346030" y="1044712"/>
                  <a:pt x="1044712" y="1346030"/>
                  <a:pt x="673015" y="1346030"/>
                </a:cubicBezTo>
                <a:lnTo>
                  <a:pt x="669306" y="1345656"/>
                </a:lnTo>
                <a:lnTo>
                  <a:pt x="669306" y="1346030"/>
                </a:lnTo>
                <a:lnTo>
                  <a:pt x="0" y="1346030"/>
                </a:lnTo>
                <a:lnTo>
                  <a:pt x="0" y="1133481"/>
                </a:lnTo>
                <a:lnTo>
                  <a:pt x="194385" y="1133481"/>
                </a:lnTo>
                <a:lnTo>
                  <a:pt x="287636" y="1133481"/>
                </a:lnTo>
                <a:lnTo>
                  <a:pt x="290174" y="1133481"/>
                </a:lnTo>
                <a:lnTo>
                  <a:pt x="652313" y="1133481"/>
                </a:lnTo>
                <a:lnTo>
                  <a:pt x="652313" y="1133225"/>
                </a:lnTo>
                <a:lnTo>
                  <a:pt x="654851" y="1133481"/>
                </a:lnTo>
                <a:cubicBezTo>
                  <a:pt x="909159" y="1133481"/>
                  <a:pt x="1115316" y="927324"/>
                  <a:pt x="1115316" y="673015"/>
                </a:cubicBezTo>
                <a:cubicBezTo>
                  <a:pt x="1115316" y="418706"/>
                  <a:pt x="909159" y="212549"/>
                  <a:pt x="654851" y="212549"/>
                </a:cubicBezTo>
                <a:cubicBezTo>
                  <a:pt x="652114" y="212549"/>
                  <a:pt x="649381" y="212573"/>
                  <a:pt x="646668" y="213374"/>
                </a:cubicBezTo>
                <a:lnTo>
                  <a:pt x="298357" y="213374"/>
                </a:lnTo>
                <a:lnTo>
                  <a:pt x="290174" y="212549"/>
                </a:lnTo>
                <a:cubicBezTo>
                  <a:pt x="287437" y="212549"/>
                  <a:pt x="284704" y="212573"/>
                  <a:pt x="281991" y="213374"/>
                </a:cubicBezTo>
                <a:lnTo>
                  <a:pt x="194385" y="213374"/>
                </a:lnTo>
                <a:lnTo>
                  <a:pt x="0" y="213374"/>
                </a:lnTo>
                <a:lnTo>
                  <a:pt x="0" y="1206"/>
                </a:lnTo>
                <a:lnTo>
                  <a:pt x="661055" y="1206"/>
                </a:lnTo>
                <a:cubicBezTo>
                  <a:pt x="665021" y="34"/>
                  <a:pt x="669015" y="0"/>
                  <a:pt x="673015"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6096005" y="2522220"/>
            <a:ext cx="1346030" cy="1346030"/>
          </a:xfrm>
          <a:custGeom>
            <a:rect l="l" t="t" r="r" b="b"/>
            <a:pathLst>
              <a:path w="1346030" h="1346030">
                <a:moveTo>
                  <a:pt x="673015" y="0"/>
                </a:moveTo>
                <a:cubicBezTo>
                  <a:pt x="1044712" y="0"/>
                  <a:pt x="1346030" y="301318"/>
                  <a:pt x="1346030" y="673015"/>
                </a:cubicBezTo>
                <a:cubicBezTo>
                  <a:pt x="1346030" y="1044712"/>
                  <a:pt x="1044712" y="1346030"/>
                  <a:pt x="673015" y="1346030"/>
                </a:cubicBezTo>
                <a:lnTo>
                  <a:pt x="669306" y="1345656"/>
                </a:lnTo>
                <a:lnTo>
                  <a:pt x="669306" y="1346030"/>
                </a:lnTo>
                <a:lnTo>
                  <a:pt x="0" y="1346030"/>
                </a:lnTo>
                <a:lnTo>
                  <a:pt x="0" y="1133481"/>
                </a:lnTo>
                <a:lnTo>
                  <a:pt x="194385" y="1133481"/>
                </a:lnTo>
                <a:lnTo>
                  <a:pt x="287636" y="1133481"/>
                </a:lnTo>
                <a:lnTo>
                  <a:pt x="290174" y="1133481"/>
                </a:lnTo>
                <a:lnTo>
                  <a:pt x="652313" y="1133481"/>
                </a:lnTo>
                <a:lnTo>
                  <a:pt x="652313" y="1133225"/>
                </a:lnTo>
                <a:lnTo>
                  <a:pt x="654851" y="1133481"/>
                </a:lnTo>
                <a:cubicBezTo>
                  <a:pt x="909159" y="1133481"/>
                  <a:pt x="1115316" y="927324"/>
                  <a:pt x="1115316" y="673015"/>
                </a:cubicBezTo>
                <a:cubicBezTo>
                  <a:pt x="1115316" y="418706"/>
                  <a:pt x="909159" y="212549"/>
                  <a:pt x="654851" y="212549"/>
                </a:cubicBezTo>
                <a:cubicBezTo>
                  <a:pt x="652114" y="212549"/>
                  <a:pt x="649381" y="212573"/>
                  <a:pt x="646668" y="213374"/>
                </a:cubicBezTo>
                <a:lnTo>
                  <a:pt x="298357" y="213374"/>
                </a:lnTo>
                <a:lnTo>
                  <a:pt x="290174" y="212549"/>
                </a:lnTo>
                <a:cubicBezTo>
                  <a:pt x="287437" y="212549"/>
                  <a:pt x="284704" y="212573"/>
                  <a:pt x="281991" y="213374"/>
                </a:cubicBezTo>
                <a:lnTo>
                  <a:pt x="194385" y="213374"/>
                </a:lnTo>
                <a:lnTo>
                  <a:pt x="0" y="213374"/>
                </a:lnTo>
                <a:lnTo>
                  <a:pt x="0" y="1206"/>
                </a:lnTo>
                <a:lnTo>
                  <a:pt x="661055" y="1206"/>
                </a:lnTo>
                <a:cubicBezTo>
                  <a:pt x="665021" y="34"/>
                  <a:pt x="669015" y="0"/>
                  <a:pt x="673015" y="0"/>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flipH="1">
            <a:off x="4749975" y="3648265"/>
            <a:ext cx="1346030" cy="1346030"/>
          </a:xfrm>
          <a:custGeom>
            <a:rect l="l" t="t" r="r" b="b"/>
            <a:pathLst>
              <a:path w="1346030" h="1346030">
                <a:moveTo>
                  <a:pt x="673015" y="0"/>
                </a:moveTo>
                <a:cubicBezTo>
                  <a:pt x="1044712" y="0"/>
                  <a:pt x="1346030" y="301318"/>
                  <a:pt x="1346030" y="673015"/>
                </a:cubicBezTo>
                <a:cubicBezTo>
                  <a:pt x="1346030" y="1044712"/>
                  <a:pt x="1044712" y="1346030"/>
                  <a:pt x="673015" y="1346030"/>
                </a:cubicBezTo>
                <a:lnTo>
                  <a:pt x="669306" y="1345656"/>
                </a:lnTo>
                <a:lnTo>
                  <a:pt x="669306" y="1346030"/>
                </a:lnTo>
                <a:lnTo>
                  <a:pt x="0" y="1346030"/>
                </a:lnTo>
                <a:lnTo>
                  <a:pt x="0" y="1133481"/>
                </a:lnTo>
                <a:lnTo>
                  <a:pt x="194385" y="1133481"/>
                </a:lnTo>
                <a:lnTo>
                  <a:pt x="287636" y="1133481"/>
                </a:lnTo>
                <a:lnTo>
                  <a:pt x="290174" y="1133481"/>
                </a:lnTo>
                <a:lnTo>
                  <a:pt x="652313" y="1133481"/>
                </a:lnTo>
                <a:lnTo>
                  <a:pt x="652313" y="1133225"/>
                </a:lnTo>
                <a:lnTo>
                  <a:pt x="654851" y="1133481"/>
                </a:lnTo>
                <a:cubicBezTo>
                  <a:pt x="909159" y="1133481"/>
                  <a:pt x="1115316" y="927324"/>
                  <a:pt x="1115316" y="673015"/>
                </a:cubicBezTo>
                <a:cubicBezTo>
                  <a:pt x="1115316" y="418706"/>
                  <a:pt x="909159" y="212549"/>
                  <a:pt x="654851" y="212549"/>
                </a:cubicBezTo>
                <a:cubicBezTo>
                  <a:pt x="652114" y="212549"/>
                  <a:pt x="649381" y="212573"/>
                  <a:pt x="646668" y="213374"/>
                </a:cubicBezTo>
                <a:lnTo>
                  <a:pt x="298357" y="213374"/>
                </a:lnTo>
                <a:lnTo>
                  <a:pt x="290174" y="212549"/>
                </a:lnTo>
                <a:cubicBezTo>
                  <a:pt x="287437" y="212549"/>
                  <a:pt x="284704" y="212573"/>
                  <a:pt x="281991" y="213374"/>
                </a:cubicBezTo>
                <a:lnTo>
                  <a:pt x="194385" y="213374"/>
                </a:lnTo>
                <a:lnTo>
                  <a:pt x="0" y="213374"/>
                </a:lnTo>
                <a:lnTo>
                  <a:pt x="0" y="1206"/>
                </a:lnTo>
                <a:lnTo>
                  <a:pt x="661055" y="1206"/>
                </a:lnTo>
                <a:cubicBezTo>
                  <a:pt x="665021" y="34"/>
                  <a:pt x="669015" y="0"/>
                  <a:pt x="673015"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6096005" y="4778693"/>
            <a:ext cx="1346030" cy="1346030"/>
          </a:xfrm>
          <a:custGeom>
            <a:rect l="l" t="t" r="r" b="b"/>
            <a:pathLst>
              <a:path w="1346030" h="1346030">
                <a:moveTo>
                  <a:pt x="673015" y="0"/>
                </a:moveTo>
                <a:cubicBezTo>
                  <a:pt x="1044712" y="0"/>
                  <a:pt x="1346030" y="301318"/>
                  <a:pt x="1346030" y="673015"/>
                </a:cubicBezTo>
                <a:cubicBezTo>
                  <a:pt x="1346030" y="1044712"/>
                  <a:pt x="1044712" y="1346030"/>
                  <a:pt x="673015" y="1346030"/>
                </a:cubicBezTo>
                <a:lnTo>
                  <a:pt x="669306" y="1345656"/>
                </a:lnTo>
                <a:lnTo>
                  <a:pt x="669306" y="1346030"/>
                </a:lnTo>
                <a:lnTo>
                  <a:pt x="0" y="1346030"/>
                </a:lnTo>
                <a:lnTo>
                  <a:pt x="0" y="1133481"/>
                </a:lnTo>
                <a:lnTo>
                  <a:pt x="194385" y="1133481"/>
                </a:lnTo>
                <a:lnTo>
                  <a:pt x="287636" y="1133481"/>
                </a:lnTo>
                <a:lnTo>
                  <a:pt x="290174" y="1133481"/>
                </a:lnTo>
                <a:lnTo>
                  <a:pt x="652313" y="1133481"/>
                </a:lnTo>
                <a:lnTo>
                  <a:pt x="652313" y="1133225"/>
                </a:lnTo>
                <a:lnTo>
                  <a:pt x="654851" y="1133481"/>
                </a:lnTo>
                <a:cubicBezTo>
                  <a:pt x="909159" y="1133481"/>
                  <a:pt x="1115316" y="927324"/>
                  <a:pt x="1115316" y="673015"/>
                </a:cubicBezTo>
                <a:cubicBezTo>
                  <a:pt x="1115316" y="418706"/>
                  <a:pt x="909159" y="212549"/>
                  <a:pt x="654851" y="212549"/>
                </a:cubicBezTo>
                <a:cubicBezTo>
                  <a:pt x="652114" y="212549"/>
                  <a:pt x="649381" y="212573"/>
                  <a:pt x="646668" y="213374"/>
                </a:cubicBezTo>
                <a:lnTo>
                  <a:pt x="298357" y="213374"/>
                </a:lnTo>
                <a:lnTo>
                  <a:pt x="290174" y="212549"/>
                </a:lnTo>
                <a:cubicBezTo>
                  <a:pt x="287437" y="212549"/>
                  <a:pt x="284704" y="212573"/>
                  <a:pt x="281991" y="213374"/>
                </a:cubicBezTo>
                <a:lnTo>
                  <a:pt x="194385" y="213374"/>
                </a:lnTo>
                <a:lnTo>
                  <a:pt x="0" y="213374"/>
                </a:lnTo>
                <a:lnTo>
                  <a:pt x="0" y="1206"/>
                </a:lnTo>
                <a:lnTo>
                  <a:pt x="661055" y="1206"/>
                </a:lnTo>
                <a:cubicBezTo>
                  <a:pt x="665021" y="34"/>
                  <a:pt x="669015" y="0"/>
                  <a:pt x="673015" y="0"/>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抗菌药物的作用机制</a:t>
              </a:r>
            </a:p>
          </p:txBody>
        </p:sp>
      </p:grpSp>
      <p:grpSp>
        <p:nvGrpSpPr>
          <p:cNvPr id="29" name="Group 29"/>
          <p:cNvGrpSpPr/>
          <p:nvPr/>
        </p:nvGrpSpPr>
        <p:grpSpPr>
          <a:xfrm>
            <a:off x="1354979" y="1014104"/>
            <a:ext cx="3394996" cy="490334"/>
            <a:chOff x="1354979" y="1014104"/>
            <a:chExt cx="3394996" cy="490334"/>
          </a:xfrm>
        </p:grpSpPr>
        <p:sp>
          <p:nvSpPr>
            <p:cNvPr id="30" name="TextBox 30"/>
            <p:cNvSpPr txBox="1"/>
            <p:nvPr/>
          </p:nvSpPr>
          <p:spPr>
            <a:xfrm>
              <a:off x="1354979" y="1014104"/>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抑制细菌细胞壁合成</a:t>
              </a:r>
            </a:p>
          </p:txBody>
        </p:sp>
      </p:grpSp>
      <p:grpSp>
        <p:nvGrpSpPr>
          <p:cNvPr id="31" name="Group 31"/>
          <p:cNvGrpSpPr/>
          <p:nvPr/>
        </p:nvGrpSpPr>
        <p:grpSpPr>
          <a:xfrm>
            <a:off x="1463704" y="1448856"/>
            <a:ext cx="3286271" cy="1654845"/>
            <a:chOff x="1463704" y="1448856"/>
            <a:chExt cx="3286271" cy="1654845"/>
          </a:xfrm>
        </p:grpSpPr>
        <p:sp>
          <p:nvSpPr>
            <p:cNvPr id="32" name="TextBox 32"/>
            <p:cNvSpPr txBox="1"/>
            <p:nvPr/>
          </p:nvSpPr>
          <p:spPr>
            <a:xfrm>
              <a:off x="1463704" y="1448856"/>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β-内酰胺类抗菌药物通过抑制细菌细胞壁的合成，使细菌细胞壁缺损，水分由外环境不断渗入高渗的菌体内，致细菌膨胀变形死亡。</a:t>
              </a:r>
            </a:p>
          </p:txBody>
        </p:sp>
      </p:grpSp>
      <p:grpSp>
        <p:nvGrpSpPr>
          <p:cNvPr id="33" name="Group 33"/>
          <p:cNvGrpSpPr/>
          <p:nvPr/>
        </p:nvGrpSpPr>
        <p:grpSpPr>
          <a:xfrm>
            <a:off x="1354979" y="3648265"/>
            <a:ext cx="3394996" cy="490334"/>
            <a:chOff x="1354979" y="3648265"/>
            <a:chExt cx="3394996" cy="490334"/>
          </a:xfrm>
        </p:grpSpPr>
        <p:sp>
          <p:nvSpPr>
            <p:cNvPr id="34" name="TextBox 34"/>
            <p:cNvSpPr txBox="1"/>
            <p:nvPr/>
          </p:nvSpPr>
          <p:spPr>
            <a:xfrm>
              <a:off x="1354979" y="3648265"/>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抑制蛋白质合成</a:t>
              </a:r>
            </a:p>
          </p:txBody>
        </p:sp>
      </p:grpSp>
      <p:grpSp>
        <p:nvGrpSpPr>
          <p:cNvPr id="35" name="Group 35"/>
          <p:cNvGrpSpPr/>
          <p:nvPr/>
        </p:nvGrpSpPr>
        <p:grpSpPr>
          <a:xfrm>
            <a:off x="1463704" y="4083018"/>
            <a:ext cx="3286271" cy="1654845"/>
            <a:chOff x="1463704" y="4083018"/>
            <a:chExt cx="3286271" cy="1654845"/>
          </a:xfrm>
        </p:grpSpPr>
        <p:sp>
          <p:nvSpPr>
            <p:cNvPr id="36" name="TextBox 36"/>
            <p:cNvSpPr txBox="1"/>
            <p:nvPr/>
          </p:nvSpPr>
          <p:spPr>
            <a:xfrm>
              <a:off x="1463704" y="4083018"/>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氨基糖苷类抗菌药物通过抑制细菌蛋白质合成的全过程而发挥抗菌作用。</a:t>
              </a:r>
            </a:p>
          </p:txBody>
        </p:sp>
      </p:grpSp>
      <p:grpSp>
        <p:nvGrpSpPr>
          <p:cNvPr id="37" name="Group 37"/>
          <p:cNvGrpSpPr/>
          <p:nvPr/>
        </p:nvGrpSpPr>
        <p:grpSpPr>
          <a:xfrm>
            <a:off x="7442035" y="1993420"/>
            <a:ext cx="3394996" cy="490334"/>
            <a:chOff x="7442035" y="1993420"/>
            <a:chExt cx="3394996" cy="490334"/>
          </a:xfrm>
        </p:grpSpPr>
        <p:sp>
          <p:nvSpPr>
            <p:cNvPr id="38" name="TextBox 38"/>
            <p:cNvSpPr txBox="1"/>
            <p:nvPr/>
          </p:nvSpPr>
          <p:spPr>
            <a:xfrm>
              <a:off x="7442035" y="1993420"/>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2">
                      <a:alpha val="100000"/>
                    </a:schemeClr>
                  </a:solidFill>
                  <a:latin typeface="Microsoft Yahei"/>
                  <a:ea typeface="Microsoft Yahei"/>
                  <a:cs typeface="Microsoft Yahei"/>
                </a:rPr>
                <a:t>增加细菌壁自溶酶的活性</a:t>
              </a:r>
            </a:p>
          </p:txBody>
        </p:sp>
      </p:grpSp>
      <p:grpSp>
        <p:nvGrpSpPr>
          <p:cNvPr id="39" name="Group 39"/>
          <p:cNvGrpSpPr/>
          <p:nvPr/>
        </p:nvGrpSpPr>
        <p:grpSpPr>
          <a:xfrm>
            <a:off x="7550760" y="2428173"/>
            <a:ext cx="3286271" cy="1654845"/>
            <a:chOff x="7550760" y="2428173"/>
            <a:chExt cx="3286271" cy="1654845"/>
          </a:xfrm>
        </p:grpSpPr>
        <p:sp>
          <p:nvSpPr>
            <p:cNvPr id="40" name="TextBox 40"/>
            <p:cNvSpPr txBox="1"/>
            <p:nvPr/>
          </p:nvSpPr>
          <p:spPr>
            <a:xfrm>
              <a:off x="7550760" y="2428173"/>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大环内酯类抗菌药物可与细菌核糖体50S亚基结合，抑制细菌蛋白质的合成，发挥抑菌、杀菌作用。</a:t>
              </a:r>
            </a:p>
          </p:txBody>
        </p:sp>
      </p:grpSp>
      <p:grpSp>
        <p:nvGrpSpPr>
          <p:cNvPr id="41" name="Group 41"/>
          <p:cNvGrpSpPr/>
          <p:nvPr/>
        </p:nvGrpSpPr>
        <p:grpSpPr>
          <a:xfrm>
            <a:off x="7496398" y="4406909"/>
            <a:ext cx="3394996" cy="490334"/>
            <a:chOff x="7496398" y="4406909"/>
            <a:chExt cx="3394996" cy="490334"/>
          </a:xfrm>
        </p:grpSpPr>
        <p:sp>
          <p:nvSpPr>
            <p:cNvPr id="42" name="TextBox 42"/>
            <p:cNvSpPr txBox="1"/>
            <p:nvPr/>
          </p:nvSpPr>
          <p:spPr>
            <a:xfrm>
              <a:off x="7496398" y="4406909"/>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2">
                      <a:alpha val="100000"/>
                    </a:schemeClr>
                  </a:solidFill>
                  <a:latin typeface="Microsoft Yahei"/>
                  <a:ea typeface="Microsoft Yahei"/>
                  <a:cs typeface="Microsoft Yahei"/>
                </a:rPr>
                <a:t>抑制核酸合成</a:t>
              </a:r>
            </a:p>
          </p:txBody>
        </p:sp>
      </p:grpSp>
      <p:grpSp>
        <p:nvGrpSpPr>
          <p:cNvPr id="43" name="Group 43"/>
          <p:cNvGrpSpPr/>
          <p:nvPr/>
        </p:nvGrpSpPr>
        <p:grpSpPr>
          <a:xfrm>
            <a:off x="7605123" y="4841661"/>
            <a:ext cx="3286271" cy="1654845"/>
            <a:chOff x="7605123" y="4841661"/>
            <a:chExt cx="3286271" cy="1654845"/>
          </a:xfrm>
        </p:grpSpPr>
        <p:sp>
          <p:nvSpPr>
            <p:cNvPr id="44" name="TextBox 44"/>
            <p:cNvSpPr txBox="1"/>
            <p:nvPr/>
          </p:nvSpPr>
          <p:spPr>
            <a:xfrm>
              <a:off x="7605123" y="4841661"/>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喹诺酮类抗菌药物通过抑制DNA回旋酶和拓扑异构酶Ⅳ的活性，从而阻碍DNA复制而起到杀菌作用。</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抗菌药物的耐药性</a:t>
              </a:r>
            </a:p>
          </p:txBody>
        </p:sp>
      </p:grpSp>
      <p:sp>
        <p:nvSpPr>
          <p:cNvPr id="24" name="Freeform 24"/>
          <p:cNvSpPr/>
          <p:nvPr/>
        </p:nvSpPr>
        <p:spPr>
          <a:xfrm>
            <a:off x="3652304" y="1008278"/>
            <a:ext cx="4886325" cy="4876800"/>
          </a:xfrm>
          <a:custGeom>
            <a:rect l="l" t="t" r="r" b="b"/>
            <a:pathLst>
              <a:path w="3078" h="3072">
                <a:moveTo>
                  <a:pt x="1464" y="3072"/>
                </a:moveTo>
                <a:lnTo>
                  <a:pt x="0" y="1462"/>
                </a:lnTo>
                <a:lnTo>
                  <a:pt x="1613" y="0"/>
                </a:lnTo>
                <a:lnTo>
                  <a:pt x="3078" y="1605"/>
                </a:lnTo>
                <a:lnTo>
                  <a:pt x="1464" y="3072"/>
                </a:lnTo>
                <a:close/>
              </a:path>
            </a:pathLst>
          </a:custGeom>
          <a:ln w="12668">
            <a:solidFill>
              <a:srgbClr val="EEEDED">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3718979" y="1067015"/>
            <a:ext cx="4751387" cy="4749801"/>
          </a:xfrm>
          <a:custGeom>
            <a:rect l="l" t="t" r="r" b="b"/>
            <a:pathLst>
              <a:path w="2993" h="2992">
                <a:moveTo>
                  <a:pt x="1385" y="2992"/>
                </a:moveTo>
                <a:lnTo>
                  <a:pt x="0" y="1388"/>
                </a:lnTo>
                <a:lnTo>
                  <a:pt x="1603" y="0"/>
                </a:lnTo>
                <a:lnTo>
                  <a:pt x="2993" y="1605"/>
                </a:lnTo>
                <a:lnTo>
                  <a:pt x="1385" y="2992"/>
                </a:lnTo>
                <a:close/>
              </a:path>
            </a:pathLst>
          </a:custGeom>
          <a:ln w="12668">
            <a:solidFill>
              <a:srgbClr val="EDECEC">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3779304" y="1133690"/>
            <a:ext cx="4632325" cy="4616451"/>
          </a:xfrm>
          <a:custGeom>
            <a:rect l="l" t="t" r="r" b="b"/>
            <a:pathLst>
              <a:path w="2918" h="2908">
                <a:moveTo>
                  <a:pt x="1310" y="2908"/>
                </a:moveTo>
                <a:lnTo>
                  <a:pt x="0" y="1309"/>
                </a:lnTo>
                <a:lnTo>
                  <a:pt x="1602" y="0"/>
                </a:lnTo>
                <a:lnTo>
                  <a:pt x="2918" y="1600"/>
                </a:lnTo>
                <a:lnTo>
                  <a:pt x="1310" y="2908"/>
                </a:lnTo>
                <a:close/>
              </a:path>
            </a:pathLst>
          </a:custGeom>
          <a:ln w="12668">
            <a:solidFill>
              <a:srgbClr val="ECECEB">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3845979" y="1201953"/>
            <a:ext cx="4498975" cy="4489450"/>
          </a:xfrm>
          <a:custGeom>
            <a:rect l="l" t="t" r="r" b="b"/>
            <a:pathLst>
              <a:path w="2834" h="2828">
                <a:moveTo>
                  <a:pt x="1236" y="2828"/>
                </a:moveTo>
                <a:lnTo>
                  <a:pt x="0" y="1228"/>
                </a:lnTo>
                <a:lnTo>
                  <a:pt x="1597" y="0"/>
                </a:lnTo>
                <a:lnTo>
                  <a:pt x="2834" y="1594"/>
                </a:lnTo>
                <a:lnTo>
                  <a:pt x="1236" y="2828"/>
                </a:lnTo>
                <a:close/>
              </a:path>
            </a:pathLst>
          </a:custGeom>
          <a:ln w="12668">
            <a:solidFill>
              <a:srgbClr val="EBEBEA">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3912654" y="1260690"/>
            <a:ext cx="4364037" cy="4362451"/>
          </a:xfrm>
          <a:custGeom>
            <a:rect l="l" t="t" r="r" b="b"/>
            <a:pathLst>
              <a:path w="2749" h="2748">
                <a:moveTo>
                  <a:pt x="1157" y="2748"/>
                </a:moveTo>
                <a:lnTo>
                  <a:pt x="0" y="1160"/>
                </a:lnTo>
                <a:lnTo>
                  <a:pt x="1592" y="0"/>
                </a:lnTo>
                <a:lnTo>
                  <a:pt x="2749" y="1594"/>
                </a:lnTo>
                <a:lnTo>
                  <a:pt x="1157" y="2748"/>
                </a:lnTo>
                <a:close/>
              </a:path>
            </a:pathLst>
          </a:custGeom>
          <a:ln w="12668">
            <a:solidFill>
              <a:srgbClr val="EAEAEA">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3972979" y="1327366"/>
            <a:ext cx="4237037" cy="4229100"/>
          </a:xfrm>
          <a:custGeom>
            <a:rect l="l" t="t" r="r" b="b"/>
            <a:pathLst>
              <a:path w="2669" h="2664">
                <a:moveTo>
                  <a:pt x="1082" y="2664"/>
                </a:moveTo>
                <a:lnTo>
                  <a:pt x="0" y="1081"/>
                </a:lnTo>
                <a:lnTo>
                  <a:pt x="1591" y="0"/>
                </a:lnTo>
                <a:lnTo>
                  <a:pt x="2669" y="1589"/>
                </a:lnTo>
                <a:lnTo>
                  <a:pt x="1082" y="2664"/>
                </a:lnTo>
                <a:close/>
              </a:path>
            </a:pathLst>
          </a:custGeom>
          <a:ln w="12668">
            <a:solidFill>
              <a:srgbClr val="E9E9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4039654" y="1395628"/>
            <a:ext cx="4110037" cy="4102100"/>
          </a:xfrm>
          <a:custGeom>
            <a:rect l="l" t="t" r="r" b="b"/>
            <a:pathLst>
              <a:path w="2589" h="2584">
                <a:moveTo>
                  <a:pt x="1003" y="2584"/>
                </a:moveTo>
                <a:lnTo>
                  <a:pt x="0" y="1001"/>
                </a:lnTo>
                <a:lnTo>
                  <a:pt x="1587" y="0"/>
                </a:lnTo>
                <a:lnTo>
                  <a:pt x="2589" y="1583"/>
                </a:lnTo>
                <a:lnTo>
                  <a:pt x="1003" y="2584"/>
                </a:lnTo>
                <a:close/>
              </a:path>
            </a:pathLst>
          </a:custGeom>
          <a:ln w="12668">
            <a:solidFill>
              <a:srgbClr val="E8E8E8">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4106329" y="1462303"/>
            <a:ext cx="3976687" cy="3968750"/>
          </a:xfrm>
          <a:custGeom>
            <a:rect l="l" t="t" r="r" b="b"/>
            <a:pathLst>
              <a:path w="2505" h="2500">
                <a:moveTo>
                  <a:pt x="924" y="2500"/>
                </a:moveTo>
                <a:lnTo>
                  <a:pt x="0" y="921"/>
                </a:lnTo>
                <a:lnTo>
                  <a:pt x="1582" y="0"/>
                </a:lnTo>
                <a:lnTo>
                  <a:pt x="2505" y="1573"/>
                </a:lnTo>
                <a:lnTo>
                  <a:pt x="924" y="2500"/>
                </a:lnTo>
                <a:close/>
              </a:path>
            </a:pathLst>
          </a:custGeom>
          <a:ln w="12668">
            <a:solidFill>
              <a:srgbClr val="E8E7E7">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4166654" y="1521041"/>
            <a:ext cx="3849687" cy="3841750"/>
          </a:xfrm>
          <a:custGeom>
            <a:rect l="l" t="t" r="r" b="b"/>
            <a:pathLst>
              <a:path w="2425" h="2420">
                <a:moveTo>
                  <a:pt x="849" y="2420"/>
                </a:moveTo>
                <a:lnTo>
                  <a:pt x="0" y="847"/>
                </a:lnTo>
                <a:lnTo>
                  <a:pt x="1576" y="0"/>
                </a:lnTo>
                <a:lnTo>
                  <a:pt x="2425" y="1573"/>
                </a:lnTo>
                <a:lnTo>
                  <a:pt x="849" y="2420"/>
                </a:lnTo>
                <a:close/>
              </a:path>
            </a:pathLst>
          </a:custGeom>
          <a:ln w="12668">
            <a:solidFill>
              <a:srgbClr val="E7E6E6">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4233329" y="1587716"/>
            <a:ext cx="3722687" cy="3716337"/>
          </a:xfrm>
          <a:custGeom>
            <a:rect l="l" t="t" r="r" b="b"/>
            <a:pathLst>
              <a:path w="2345" h="2341">
                <a:moveTo>
                  <a:pt x="769" y="2341"/>
                </a:moveTo>
                <a:lnTo>
                  <a:pt x="0" y="768"/>
                </a:lnTo>
                <a:lnTo>
                  <a:pt x="1571" y="0"/>
                </a:lnTo>
                <a:lnTo>
                  <a:pt x="2345" y="1568"/>
                </a:lnTo>
                <a:lnTo>
                  <a:pt x="769" y="2341"/>
                </a:lnTo>
                <a:close/>
              </a:path>
            </a:pathLst>
          </a:custGeom>
          <a:ln w="12668">
            <a:solidFill>
              <a:srgbClr val="E6E5E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4301591" y="1655978"/>
            <a:ext cx="3587750" cy="3581400"/>
          </a:xfrm>
          <a:custGeom>
            <a:rect l="l" t="t" r="r" b="b"/>
            <a:pathLst>
              <a:path w="2260" h="2256">
                <a:moveTo>
                  <a:pt x="695" y="2256"/>
                </a:moveTo>
                <a:lnTo>
                  <a:pt x="0" y="688"/>
                </a:lnTo>
                <a:lnTo>
                  <a:pt x="1565" y="0"/>
                </a:lnTo>
                <a:lnTo>
                  <a:pt x="2260" y="1562"/>
                </a:lnTo>
                <a:lnTo>
                  <a:pt x="695" y="2256"/>
                </a:lnTo>
                <a:close/>
              </a:path>
            </a:pathLst>
          </a:custGeom>
          <a:ln w="12668">
            <a:solidFill>
              <a:srgbClr val="E5E5E5">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4360329" y="1714716"/>
            <a:ext cx="3462337" cy="3454400"/>
          </a:xfrm>
          <a:custGeom>
            <a:rect l="l" t="t" r="r" b="b"/>
            <a:pathLst>
              <a:path w="2181" h="2176">
                <a:moveTo>
                  <a:pt x="621" y="2176"/>
                </a:moveTo>
                <a:lnTo>
                  <a:pt x="0" y="619"/>
                </a:lnTo>
                <a:lnTo>
                  <a:pt x="1565" y="0"/>
                </a:lnTo>
                <a:lnTo>
                  <a:pt x="2181" y="1562"/>
                </a:lnTo>
                <a:lnTo>
                  <a:pt x="621" y="2176"/>
                </a:lnTo>
                <a:close/>
              </a:path>
            </a:pathLst>
          </a:custGeom>
          <a:ln w="12668">
            <a:solidFill>
              <a:srgbClr val="E4E4E4">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4427004" y="1781391"/>
            <a:ext cx="3335337" cy="3328987"/>
          </a:xfrm>
          <a:custGeom>
            <a:rect l="l" t="t" r="r" b="b"/>
            <a:pathLst>
              <a:path w="2101" h="2097">
                <a:moveTo>
                  <a:pt x="541" y="2097"/>
                </a:moveTo>
                <a:lnTo>
                  <a:pt x="0" y="540"/>
                </a:lnTo>
                <a:lnTo>
                  <a:pt x="1560" y="0"/>
                </a:lnTo>
                <a:lnTo>
                  <a:pt x="2101" y="1557"/>
                </a:lnTo>
                <a:lnTo>
                  <a:pt x="541" y="2097"/>
                </a:lnTo>
                <a:close/>
              </a:path>
            </a:pathLst>
          </a:custGeom>
          <a:ln w="12668">
            <a:solidFill>
              <a:srgbClr val="E3E3E3">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4495266" y="1849653"/>
            <a:ext cx="3200400" cy="3194050"/>
          </a:xfrm>
          <a:custGeom>
            <a:rect l="l" t="t" r="r" b="b"/>
            <a:pathLst>
              <a:path w="2015" h="2011">
                <a:moveTo>
                  <a:pt x="461" y="2012"/>
                </a:moveTo>
                <a:lnTo>
                  <a:pt x="0" y="460"/>
                </a:lnTo>
                <a:lnTo>
                  <a:pt x="1554" y="0"/>
                </a:lnTo>
                <a:lnTo>
                  <a:pt x="2016" y="1551"/>
                </a:lnTo>
                <a:lnTo>
                  <a:pt x="461" y="2012"/>
                </a:lnTo>
                <a:close/>
              </a:path>
            </a:pathLst>
          </a:custGeom>
          <a:ln w="12668">
            <a:solidFill>
              <a:srgbClr val="E2E2E2">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4554004" y="1908391"/>
            <a:ext cx="3073400" cy="3068637"/>
          </a:xfrm>
          <a:custGeom>
            <a:rect l="l" t="t" r="r" b="b"/>
            <a:pathLst>
              <a:path w="1935" h="1933">
                <a:moveTo>
                  <a:pt x="387" y="1933"/>
                </a:moveTo>
                <a:lnTo>
                  <a:pt x="0" y="386"/>
                </a:lnTo>
                <a:lnTo>
                  <a:pt x="1554" y="0"/>
                </a:lnTo>
                <a:lnTo>
                  <a:pt x="1936" y="1546"/>
                </a:lnTo>
                <a:lnTo>
                  <a:pt x="387" y="1933"/>
                </a:lnTo>
                <a:close/>
              </a:path>
            </a:pathLst>
          </a:custGeom>
          <a:ln w="12668">
            <a:solidFill>
              <a:srgbClr val="E1E1E1">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4620679" y="1975066"/>
            <a:ext cx="2947987" cy="2933700"/>
          </a:xfrm>
          <a:custGeom>
            <a:rect l="l" t="t" r="r" b="b"/>
            <a:pathLst>
              <a:path w="1857" h="1848">
                <a:moveTo>
                  <a:pt x="308" y="1848"/>
                </a:moveTo>
                <a:lnTo>
                  <a:pt x="0" y="307"/>
                </a:lnTo>
                <a:lnTo>
                  <a:pt x="1544" y="0"/>
                </a:lnTo>
                <a:lnTo>
                  <a:pt x="1857" y="1541"/>
                </a:lnTo>
                <a:lnTo>
                  <a:pt x="308" y="1848"/>
                </a:lnTo>
                <a:close/>
              </a:path>
            </a:pathLst>
          </a:custGeom>
          <a:ln w="12668">
            <a:solidFill>
              <a:srgbClr val="E1E0E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Freeform 40"/>
          <p:cNvSpPr/>
          <p:nvPr/>
        </p:nvSpPr>
        <p:spPr>
          <a:xfrm>
            <a:off x="4688941" y="2041741"/>
            <a:ext cx="2813050" cy="2808287"/>
          </a:xfrm>
          <a:custGeom>
            <a:rect l="l" t="t" r="r" b="b"/>
            <a:pathLst>
              <a:path w="1771" h="1769">
                <a:moveTo>
                  <a:pt x="228" y="1769"/>
                </a:moveTo>
                <a:lnTo>
                  <a:pt x="0" y="228"/>
                </a:lnTo>
                <a:lnTo>
                  <a:pt x="1538" y="0"/>
                </a:lnTo>
                <a:lnTo>
                  <a:pt x="1772" y="1536"/>
                </a:lnTo>
                <a:lnTo>
                  <a:pt x="228" y="1769"/>
                </a:lnTo>
                <a:close/>
              </a:path>
            </a:pathLst>
          </a:custGeom>
          <a:ln w="12668">
            <a:solidFill>
              <a:srgbClr val="E0DFE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4755616" y="2100478"/>
            <a:ext cx="2678113" cy="2682875"/>
          </a:xfrm>
          <a:custGeom>
            <a:rect l="l" t="t" r="r" b="b"/>
            <a:pathLst>
              <a:path w="1687" h="1690">
                <a:moveTo>
                  <a:pt x="154" y="1690"/>
                </a:moveTo>
                <a:lnTo>
                  <a:pt x="0" y="154"/>
                </a:lnTo>
                <a:lnTo>
                  <a:pt x="1534" y="0"/>
                </a:lnTo>
                <a:lnTo>
                  <a:pt x="1687" y="1536"/>
                </a:lnTo>
                <a:lnTo>
                  <a:pt x="154" y="1690"/>
                </a:lnTo>
                <a:close/>
              </a:path>
            </a:pathLst>
          </a:custGeom>
          <a:ln w="12668">
            <a:solidFill>
              <a:srgbClr val="DFDFD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4814354" y="2168741"/>
            <a:ext cx="2560637" cy="2546350"/>
          </a:xfrm>
          <a:custGeom>
            <a:rect l="l" t="t" r="r" b="b"/>
            <a:pathLst>
              <a:path w="1613" h="1604">
                <a:moveTo>
                  <a:pt x="80" y="1604"/>
                </a:moveTo>
                <a:lnTo>
                  <a:pt x="0" y="79"/>
                </a:lnTo>
                <a:lnTo>
                  <a:pt x="1534" y="0"/>
                </a:lnTo>
                <a:lnTo>
                  <a:pt x="1613" y="1530"/>
                </a:lnTo>
                <a:lnTo>
                  <a:pt x="80" y="1604"/>
                </a:lnTo>
                <a:close/>
              </a:path>
            </a:pathLst>
          </a:custGeom>
          <a:solidFill>
            <a:srgbClr val="0400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3" name="Picture 43"/>
          <p:cNvPicPr>
            <a:picLocks noChangeAspect="1"/>
          </p:cNvPicPr>
          <p:nvPr/>
        </p:nvPicPr>
        <p:blipFill>
          <a:blip r:embed="rId2"/>
          <a:srcRect t="644" b="644"/>
          <a:stretch>
            <a:fillRect/>
          </a:stretch>
        </p:blipFill>
        <p:spPr>
          <a:xfrm>
            <a:off x="4901338" y="2257609"/>
            <a:ext cx="2386669" cy="2355913"/>
          </a:xfrm>
          <a:prstGeom prst="rect">
            <a:avLst/>
          </a:prstGeom>
          <a:ln w="12668"/>
        </p:spPr>
      </p:pic>
      <p:grpSp>
        <p:nvGrpSpPr>
          <p:cNvPr id="44" name="Group 44"/>
          <p:cNvGrpSpPr/>
          <p:nvPr/>
        </p:nvGrpSpPr>
        <p:grpSpPr>
          <a:xfrm>
            <a:off x="653186" y="1428545"/>
            <a:ext cx="3394996" cy="490334"/>
            <a:chOff x="653186" y="1428545"/>
            <a:chExt cx="3394996" cy="490334"/>
          </a:xfrm>
        </p:grpSpPr>
        <p:sp>
          <p:nvSpPr>
            <p:cNvPr id="45" name="TextBox 45"/>
            <p:cNvSpPr txBox="1"/>
            <p:nvPr/>
          </p:nvSpPr>
          <p:spPr>
            <a:xfrm>
              <a:off x="653186" y="1428545"/>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产生灭活酶</a:t>
              </a:r>
            </a:p>
          </p:txBody>
        </p:sp>
      </p:grpSp>
      <p:grpSp>
        <p:nvGrpSpPr>
          <p:cNvPr id="46" name="Group 46"/>
          <p:cNvGrpSpPr/>
          <p:nvPr/>
        </p:nvGrpSpPr>
        <p:grpSpPr>
          <a:xfrm>
            <a:off x="885016" y="1781107"/>
            <a:ext cx="2931336" cy="1654845"/>
            <a:chOff x="885016" y="1781107"/>
            <a:chExt cx="2931336" cy="1654845"/>
          </a:xfrm>
        </p:grpSpPr>
        <p:sp>
          <p:nvSpPr>
            <p:cNvPr id="47" name="TextBox 47"/>
            <p:cNvSpPr txBox="1"/>
            <p:nvPr/>
          </p:nvSpPr>
          <p:spPr>
            <a:xfrm>
              <a:off x="885016" y="1781107"/>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某些细菌可产生灭活酶，使抗菌药物失活，导致耐药性的产生。</a:t>
              </a:r>
            </a:p>
          </p:txBody>
        </p:sp>
      </p:grpSp>
      <p:grpSp>
        <p:nvGrpSpPr>
          <p:cNvPr id="48" name="Group 48"/>
          <p:cNvGrpSpPr/>
          <p:nvPr/>
        </p:nvGrpSpPr>
        <p:grpSpPr>
          <a:xfrm>
            <a:off x="653186" y="3877672"/>
            <a:ext cx="3394996" cy="490334"/>
            <a:chOff x="653186" y="3877672"/>
            <a:chExt cx="3394996" cy="490334"/>
          </a:xfrm>
        </p:grpSpPr>
        <p:sp>
          <p:nvSpPr>
            <p:cNvPr id="49" name="TextBox 49"/>
            <p:cNvSpPr txBox="1"/>
            <p:nvPr/>
          </p:nvSpPr>
          <p:spPr>
            <a:xfrm>
              <a:off x="653186" y="3877672"/>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增强对药物的泵出作用</a:t>
              </a:r>
            </a:p>
          </p:txBody>
        </p:sp>
      </p:grpSp>
      <p:grpSp>
        <p:nvGrpSpPr>
          <p:cNvPr id="50" name="Group 50"/>
          <p:cNvGrpSpPr/>
          <p:nvPr/>
        </p:nvGrpSpPr>
        <p:grpSpPr>
          <a:xfrm>
            <a:off x="885016" y="4230233"/>
            <a:ext cx="2931336" cy="1654845"/>
            <a:chOff x="885016" y="4230233"/>
            <a:chExt cx="2931336" cy="1654845"/>
          </a:xfrm>
        </p:grpSpPr>
        <p:sp>
          <p:nvSpPr>
            <p:cNvPr id="51" name="TextBox 51"/>
            <p:cNvSpPr txBox="1"/>
            <p:nvPr/>
          </p:nvSpPr>
          <p:spPr>
            <a:xfrm>
              <a:off x="885016" y="4230233"/>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某些细菌可通过增强对药物的泵出作用，将进入细胞内的抗菌药物排出细胞外，从而降低抗菌药物的疗效。</a:t>
              </a:r>
            </a:p>
          </p:txBody>
        </p:sp>
      </p:grpSp>
      <p:grpSp>
        <p:nvGrpSpPr>
          <p:cNvPr id="52" name="Group 52"/>
          <p:cNvGrpSpPr/>
          <p:nvPr/>
        </p:nvGrpSpPr>
        <p:grpSpPr>
          <a:xfrm>
            <a:off x="8276691" y="1360283"/>
            <a:ext cx="3394996" cy="490334"/>
            <a:chOff x="8276691" y="1360283"/>
            <a:chExt cx="3394996" cy="490334"/>
          </a:xfrm>
        </p:grpSpPr>
        <p:sp>
          <p:nvSpPr>
            <p:cNvPr id="53" name="TextBox 53"/>
            <p:cNvSpPr txBox="1"/>
            <p:nvPr/>
          </p:nvSpPr>
          <p:spPr>
            <a:xfrm>
              <a:off x="8276691" y="1360283"/>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改变抗菌药物的靶位</a:t>
              </a:r>
            </a:p>
          </p:txBody>
        </p:sp>
      </p:grpSp>
      <p:grpSp>
        <p:nvGrpSpPr>
          <p:cNvPr id="54" name="Group 54"/>
          <p:cNvGrpSpPr/>
          <p:nvPr/>
        </p:nvGrpSpPr>
        <p:grpSpPr>
          <a:xfrm>
            <a:off x="8508521" y="1712845"/>
            <a:ext cx="2931336" cy="1654845"/>
            <a:chOff x="8508521" y="1712845"/>
            <a:chExt cx="2931336" cy="1654845"/>
          </a:xfrm>
        </p:grpSpPr>
        <p:sp>
          <p:nvSpPr>
            <p:cNvPr id="55" name="TextBox 55"/>
            <p:cNvSpPr txBox="1"/>
            <p:nvPr/>
          </p:nvSpPr>
          <p:spPr>
            <a:xfrm>
              <a:off x="8508521" y="1712845"/>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某些细菌可通过改变抗菌药物的靶位，使其无法结合而产生耐药性。</a:t>
              </a:r>
            </a:p>
          </p:txBody>
        </p:sp>
      </p:grpSp>
      <p:grpSp>
        <p:nvGrpSpPr>
          <p:cNvPr id="56" name="Group 56"/>
          <p:cNvGrpSpPr/>
          <p:nvPr/>
        </p:nvGrpSpPr>
        <p:grpSpPr>
          <a:xfrm>
            <a:off x="8276691" y="3809410"/>
            <a:ext cx="3394996" cy="490334"/>
            <a:chOff x="8276691" y="3809410"/>
            <a:chExt cx="3394996" cy="490334"/>
          </a:xfrm>
        </p:grpSpPr>
        <p:sp>
          <p:nvSpPr>
            <p:cNvPr id="57" name="TextBox 57"/>
            <p:cNvSpPr txBox="1"/>
            <p:nvPr/>
          </p:nvSpPr>
          <p:spPr>
            <a:xfrm>
              <a:off x="8276691" y="3809410"/>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降低细胞膜的通透性</a:t>
              </a:r>
            </a:p>
          </p:txBody>
        </p:sp>
      </p:grpSp>
      <p:grpSp>
        <p:nvGrpSpPr>
          <p:cNvPr id="58" name="Group 58"/>
          <p:cNvGrpSpPr/>
          <p:nvPr/>
        </p:nvGrpSpPr>
        <p:grpSpPr>
          <a:xfrm>
            <a:off x="8508521" y="4161971"/>
            <a:ext cx="2931336" cy="1654845"/>
            <a:chOff x="8508521" y="4161971"/>
            <a:chExt cx="2931336" cy="1654845"/>
          </a:xfrm>
        </p:grpSpPr>
        <p:sp>
          <p:nvSpPr>
            <p:cNvPr id="59" name="TextBox 59"/>
            <p:cNvSpPr txBox="1"/>
            <p:nvPr/>
          </p:nvSpPr>
          <p:spPr>
            <a:xfrm>
              <a:off x="8508521" y="4161971"/>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某些细菌可通过降低细胞膜的通透性，使抗菌药物无法进入细胞内而产生耐药性。</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419368" y="1201716"/>
            <a:ext cx="3806119" cy="4454569"/>
          </a:xfrm>
          <a:prstGeom prst="rect">
            <a:avLst/>
          </a:prstGeom>
        </p:spPr>
      </p:pic>
      <p:grpSp>
        <p:nvGrpSpPr>
          <p:cNvPr id="3" name="Group 3"/>
          <p:cNvGrpSpPr/>
          <p:nvPr/>
        </p:nvGrpSpPr>
        <p:grpSpPr>
          <a:xfrm>
            <a:off x="3988009" y="3369210"/>
            <a:ext cx="1888916" cy="715214"/>
            <a:chOff x="3988009" y="3369210"/>
            <a:chExt cx="1888916" cy="715214"/>
          </a:xfrm>
        </p:grpSpPr>
        <p:sp>
          <p:nvSpPr>
            <p:cNvPr id="4" name="TextBox 4"/>
            <p:cNvSpPr txBox="1"/>
            <p:nvPr/>
          </p:nvSpPr>
          <p:spPr>
            <a:xfrm>
              <a:off x="3988009" y="3369210"/>
              <a:ext cx="1888916" cy="71521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3000">
                  <a:solidFill>
                    <a:schemeClr val="dk1">
                      <a:alpha val="100000"/>
                    </a:schemeClr>
                  </a:solidFill>
                  <a:latin typeface="Microsoft Yahei"/>
                  <a:ea typeface="Microsoft Yahei"/>
                  <a:cs typeface="Microsoft Yahei"/>
                </a:rPr>
                <a:t>02</a:t>
              </a:r>
            </a:p>
          </p:txBody>
        </p:sp>
      </p:grpSp>
      <p:sp>
        <p:nvSpPr>
          <p:cNvPr id="5" name="TextBox 5"/>
          <p:cNvSpPr txBox="1"/>
          <p:nvPr/>
        </p:nvSpPr>
        <p:spPr>
          <a:xfrm>
            <a:off x="5689885" y="2624474"/>
            <a:ext cx="5895023" cy="159317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450">
                <a:solidFill>
                  <a:schemeClr val="dk1">
                    <a:alpha val="100000"/>
                  </a:schemeClr>
                </a:solidFill>
                <a:latin typeface="Microsoft Yahei"/>
                <a:ea typeface="Microsoft Yahei"/>
                <a:cs typeface="Microsoft Yahei"/>
              </a:rPr>
              <a:t>抗菌药物的预防性使用</a:t>
            </a:r>
          </a:p>
        </p:txBody>
      </p:sp>
      <p:grpSp>
        <p:nvGrpSpPr>
          <p:cNvPr id="6" name="Group 6"/>
          <p:cNvGrpSpPr/>
          <p:nvPr/>
        </p:nvGrpSpPr>
        <p:grpSpPr>
          <a:xfrm>
            <a:off x="2253348" y="2896535"/>
            <a:ext cx="1888916" cy="715214"/>
            <a:chOff x="2253348" y="2896535"/>
            <a:chExt cx="1888916" cy="715214"/>
          </a:xfrm>
        </p:grpSpPr>
        <p:sp>
          <p:nvSpPr>
            <p:cNvPr id="7" name="TextBox 7"/>
            <p:cNvSpPr txBox="1"/>
            <p:nvPr/>
          </p:nvSpPr>
          <p:spPr>
            <a:xfrm>
              <a:off x="2253348" y="2896535"/>
              <a:ext cx="1888916" cy="71521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3600" b="1">
                  <a:solidFill>
                    <a:schemeClr val="dk1">
                      <a:alpha val="100000"/>
                    </a:schemeClr>
                  </a:solidFill>
                  <a:latin typeface="Microsoft Yahei"/>
                  <a:ea typeface="Microsoft Yahei"/>
                  <a:cs typeface="Microsoft Yahei"/>
                </a:rPr>
                <a:t>Part</a:t>
              </a:r>
            </a:p>
          </p:txBody>
        </p:sp>
      </p:grpSp>
      <p:cxnSp>
        <p:nvCxnSpPr>
          <p:cNvPr id="8" name="Connector 8"/>
          <p:cNvCxnSpPr/>
          <p:nvPr/>
        </p:nvCxnSpPr>
        <p:spPr>
          <a:xfrm flipH="1">
            <a:off x="3706320" y="3104985"/>
            <a:ext cx="690409" cy="711331"/>
          </a:xfrm>
          <a:prstGeom prst="line">
            <a:avLst/>
          </a:prstGeom>
          <a:ln w="9525">
            <a:solidFill>
              <a:schemeClr val="dk1"/>
            </a:solidFill>
            <a:prstDash val="solid"/>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选用适当的抗菌药物</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根据感染可能病原菌的种类选择针对性强、窄谱、安全、有效的抗菌药物。</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确定合适的用药时机和疗程</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预防性用药应在可能发生感染的各个环节尽早开始，并根据感染发生的持续时间及可能的病原菌种类确定用药疗程。</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严格掌握适应症</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只有针对某些特定感染风险高的患者和高危易感人群，才考虑预防性使用抗菌药物。</a:t>
            </a:r>
          </a:p>
        </p:txBody>
      </p:sp>
      <p:pic>
        <p:nvPicPr>
          <p:cNvPr id="10" name="Picture 10"/>
          <p:cNvPicPr>
            <a:picLocks noChangeAspect="1"/>
          </p:cNvPicPr>
          <p:nvPr/>
        </p:nvPicPr>
        <p:blipFill>
          <a:blip r:embed="rId2"/>
          <a:srcRect t="458" b="458"/>
          <a:stretch>
            <a:fillRect/>
          </a:stretch>
        </p:blipFill>
        <p:spPr>
          <a:xfrm>
            <a:off x="869006" y="1293634"/>
            <a:ext cx="4563025"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预防性抗菌药物的使用原则</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5000" r="25000"/>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外科手术预防用药</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在手术前0.5-2小时或麻醉开始时首次给药，手术时间超过3小时或失血量大于1500ml，可手术中可给予第二剂，总预防用药时间一般24小时，个别情况可延长至48小时。</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社区获得性肺炎</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根据患者病情严重程度、年龄、基础疾病等综合考虑是否需要预防性使用抗菌药物。</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粒细胞缺乏症</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在开始化疗前应预防性使用抗菌药物，以降低感染风险。</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常见预防性抗菌药物的使用场景</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604606" y="1508032"/>
            <a:ext cx="3311882" cy="4326814"/>
          </a:xfrm>
          <a:prstGeom prst="roundRect">
            <a:avLst>
              <a:gd name="adj" fmla="val 95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391478" y="1508032"/>
            <a:ext cx="3311882" cy="4326814"/>
          </a:xfrm>
          <a:prstGeom prst="roundRect">
            <a:avLst>
              <a:gd name="adj" fmla="val 1053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167153" y="1508032"/>
            <a:ext cx="3311882" cy="4326814"/>
          </a:xfrm>
          <a:prstGeom prst="roundRect">
            <a:avLst>
              <a:gd name="adj" fmla="val 924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588266"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应选择具有杀菌作用的抗菌药物，并根据感染的严重程度及病原体种类选择适当的给药途径和剂量。</a:t>
            </a:r>
          </a:p>
        </p:txBody>
      </p:sp>
      <p:sp>
        <p:nvSpPr>
          <p:cNvPr id="6" name="TextBox 6"/>
          <p:cNvSpPr txBox="1"/>
          <p:nvPr/>
        </p:nvSpPr>
        <p:spPr>
          <a:xfrm>
            <a:off x="8363940"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应避免使用对肝、肾等器官功能有损害的抗菌药物，对老年、儿童、孕妇和身体虚弱的人来说应谨慎使用。</a:t>
            </a:r>
          </a:p>
        </p:txBody>
      </p:sp>
      <p:pic>
        <p:nvPicPr>
          <p:cNvPr id="7" name="Picture 7"/>
          <p:cNvPicPr>
            <a:picLocks noChangeAspect="1"/>
          </p:cNvPicPr>
          <p:nvPr/>
        </p:nvPicPr>
        <p:blipFill>
          <a:blip r:embed="rId2"/>
          <a:srcRect t="7569" b="7569"/>
          <a:stretch>
            <a:fillRect/>
          </a:stretch>
        </p:blipFill>
        <p:spPr>
          <a:xfrm>
            <a:off x="921958" y="1771933"/>
            <a:ext cx="2672865" cy="2203993"/>
          </a:xfrm>
          <a:prstGeom prst="roundRect">
            <a:avLst/>
          </a:prstGeom>
        </p:spPr>
      </p:pic>
      <p:pic>
        <p:nvPicPr>
          <p:cNvPr id="8" name="Picture 8"/>
          <p:cNvPicPr>
            <a:picLocks noChangeAspect="1"/>
          </p:cNvPicPr>
          <p:nvPr/>
        </p:nvPicPr>
        <p:blipFill>
          <a:blip r:embed="rId3"/>
          <a:srcRect l="2400" r="2400"/>
          <a:stretch>
            <a:fillRect/>
          </a:stretch>
        </p:blipFill>
        <p:spPr>
          <a:xfrm>
            <a:off x="4710987" y="1771933"/>
            <a:ext cx="2672865" cy="2203993"/>
          </a:xfrm>
          <a:prstGeom prst="roundRect">
            <a:avLst/>
          </a:prstGeom>
        </p:spPr>
      </p:pic>
      <p:pic>
        <p:nvPicPr>
          <p:cNvPr id="9" name="Picture 9"/>
          <p:cNvPicPr>
            <a:picLocks noChangeAspect="1"/>
          </p:cNvPicPr>
          <p:nvPr/>
        </p:nvPicPr>
        <p:blipFill>
          <a:blip r:embed="rId4"/>
          <a:srcRect l="1490" r="1490"/>
          <a:stretch>
            <a:fillRect/>
          </a:stretch>
        </p:blipFill>
        <p:spPr>
          <a:xfrm>
            <a:off x="8486661" y="1771933"/>
            <a:ext cx="2672865" cy="2203993"/>
          </a:xfrm>
          <a:prstGeom prst="roundRect">
            <a:avLst/>
          </a:prstGeom>
        </p:spPr>
      </p:pic>
      <p:sp>
        <p:nvSpPr>
          <p:cNvPr id="10" name="TextBox 10"/>
          <p:cNvSpPr txBox="1"/>
          <p:nvPr/>
        </p:nvSpPr>
        <p:spPr>
          <a:xfrm>
            <a:off x="763829" y="4240389"/>
            <a:ext cx="291615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根据感染可能病原菌的种类、部位和患者的具体情况选择适当的抗菌药物。</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预防性抗菌药物的合理选择</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419368" y="1201716"/>
            <a:ext cx="3806119" cy="4454569"/>
          </a:xfrm>
          <a:prstGeom prst="rect">
            <a:avLst/>
          </a:prstGeom>
        </p:spPr>
      </p:pic>
      <p:grpSp>
        <p:nvGrpSpPr>
          <p:cNvPr id="3" name="Group 3"/>
          <p:cNvGrpSpPr/>
          <p:nvPr/>
        </p:nvGrpSpPr>
        <p:grpSpPr>
          <a:xfrm>
            <a:off x="3988009" y="3369210"/>
            <a:ext cx="1888916" cy="715214"/>
            <a:chOff x="3988009" y="3369210"/>
            <a:chExt cx="1888916" cy="715214"/>
          </a:xfrm>
        </p:grpSpPr>
        <p:sp>
          <p:nvSpPr>
            <p:cNvPr id="4" name="TextBox 4"/>
            <p:cNvSpPr txBox="1"/>
            <p:nvPr/>
          </p:nvSpPr>
          <p:spPr>
            <a:xfrm>
              <a:off x="3988009" y="3369210"/>
              <a:ext cx="1888916" cy="71521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3000">
                  <a:solidFill>
                    <a:schemeClr val="dk1">
                      <a:alpha val="100000"/>
                    </a:schemeClr>
                  </a:solidFill>
                  <a:latin typeface="Microsoft Yahei"/>
                  <a:ea typeface="Microsoft Yahei"/>
                  <a:cs typeface="Microsoft Yahei"/>
                </a:rPr>
                <a:t>03</a:t>
              </a:r>
            </a:p>
          </p:txBody>
        </p:sp>
      </p:grpSp>
      <p:sp>
        <p:nvSpPr>
          <p:cNvPr id="5" name="TextBox 5"/>
          <p:cNvSpPr txBox="1"/>
          <p:nvPr/>
        </p:nvSpPr>
        <p:spPr>
          <a:xfrm>
            <a:off x="5689885" y="2624474"/>
            <a:ext cx="5895023" cy="159317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450">
                <a:solidFill>
                  <a:schemeClr val="dk1">
                    <a:alpha val="100000"/>
                  </a:schemeClr>
                </a:solidFill>
                <a:latin typeface="Microsoft Yahei"/>
                <a:ea typeface="Microsoft Yahei"/>
                <a:cs typeface="Microsoft Yahei"/>
              </a:rPr>
              <a:t>抗菌药物的治疗性使用</a:t>
            </a:r>
          </a:p>
        </p:txBody>
      </p:sp>
      <p:grpSp>
        <p:nvGrpSpPr>
          <p:cNvPr id="6" name="Group 6"/>
          <p:cNvGrpSpPr/>
          <p:nvPr/>
        </p:nvGrpSpPr>
        <p:grpSpPr>
          <a:xfrm>
            <a:off x="2253348" y="2896535"/>
            <a:ext cx="1888916" cy="715214"/>
            <a:chOff x="2253348" y="2896535"/>
            <a:chExt cx="1888916" cy="715214"/>
          </a:xfrm>
        </p:grpSpPr>
        <p:sp>
          <p:nvSpPr>
            <p:cNvPr id="7" name="TextBox 7"/>
            <p:cNvSpPr txBox="1"/>
            <p:nvPr/>
          </p:nvSpPr>
          <p:spPr>
            <a:xfrm>
              <a:off x="2253348" y="2896535"/>
              <a:ext cx="1888916" cy="71521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3600" b="1">
                  <a:solidFill>
                    <a:schemeClr val="dk1">
                      <a:alpha val="100000"/>
                    </a:schemeClr>
                  </a:solidFill>
                  <a:latin typeface="Microsoft Yahei"/>
                  <a:ea typeface="Microsoft Yahei"/>
                  <a:cs typeface="Microsoft Yahei"/>
                </a:rPr>
                <a:t>Part</a:t>
              </a:r>
            </a:p>
          </p:txBody>
        </p:sp>
      </p:grpSp>
      <p:cxnSp>
        <p:nvCxnSpPr>
          <p:cNvPr id="8" name="Connector 8"/>
          <p:cNvCxnSpPr/>
          <p:nvPr/>
        </p:nvCxnSpPr>
        <p:spPr>
          <a:xfrm flipH="1">
            <a:off x="3706320" y="3104985"/>
            <a:ext cx="690409" cy="711331"/>
          </a:xfrm>
          <a:prstGeom prst="line">
            <a:avLst/>
          </a:prstGeom>
          <a:ln w="9525">
            <a:solidFill>
              <a:schemeClr val="dk1"/>
            </a:solidFill>
            <a:prstDash val="solid"/>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https://d.book118.com/277024164165006043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2F2F2"/>
      </a:lt1>
      <a:dk2>
        <a:srgbClr val="000000"/>
      </a:dk2>
      <a:lt2>
        <a:srgbClr val="FFFFFF"/>
      </a:lt2>
      <a:accent1>
        <a:srgbClr val="262626"/>
      </a:accent1>
      <a:accent2>
        <a:srgbClr val="6C6C6C"/>
      </a:accent2>
      <a:accent3>
        <a:srgbClr val="7B7F83"/>
      </a:accent3>
      <a:accent4>
        <a:srgbClr val="ADADAD"/>
      </a:accent4>
      <a:accent5>
        <a:srgbClr val="808080"/>
      </a:accent5>
      <a:accent6>
        <a:srgbClr val="A5A5A5"/>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67</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2024-09-18T00:48:23.071</cp:lastPrinted>
  <dcterms:created xsi:type="dcterms:W3CDTF">2024-09-17T16:48:23Z</dcterms:created>
  <dcterms:modified xsi:type="dcterms:W3CDTF">2024-09-17T16:48:25Z</dcterms:modified>
</cp:coreProperties>
</file>