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5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9484E2E-ECA3-43EA-81CD-9035FA7B04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BC8905A-752D-459F-B179-A9F635611B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2F78B3C-6EAE-433F-95D8-0C5F5794E7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41EDA57-7367-476C-9CAB-0B5DF906B2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DCC09FD-BEFB-48E8-930C-1AF9866FF4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AB8C30E-28AB-4D71-A665-0D69982FB9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71C1EA4-04FF-4CD1-9B50-A23BAB8C31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D1DA964-7504-480D-88D7-EC1668A45D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6EED320-F8FD-4C25-A0B0-F415740DAE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99455B1-A6A0-4937-9CF0-A35FE62C5F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CD2D144-32E8-4FAB-80A8-4C39A5E28C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rcRect t="-22023" b="2202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342682" y="1846430"/>
            <a:ext cx="5506636" cy="1200329"/>
          </a:xfrm>
        </p:spPr>
        <p:txBody>
          <a:bodyPr wrap="none" anchor="t">
            <a:spAutoFit/>
          </a:bodyPr>
          <a:lstStyle>
            <a:lvl1pPr algn="ctr">
              <a:defRPr sz="8000" b="1" i="0" spc="300">
                <a:solidFill>
                  <a:schemeClr val="tx1"/>
                </a:solidFill>
                <a:latin typeface="+mj-ea"/>
                <a:ea typeface="+mj-ea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4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5022629" y="3142768"/>
            <a:ext cx="2146742" cy="286232"/>
          </a:xfrm>
        </p:spPr>
        <p:txBody>
          <a:bodyPr wrap="none">
            <a:spAutoFit/>
          </a:bodyPr>
          <a:lstStyle>
            <a:lvl1pPr marL="0" indent="0" algn="ctr">
              <a:buNone/>
              <a:defRPr sz="1400" b="0" i="0" spc="300">
                <a:solidFill>
                  <a:schemeClr val="tx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点击编辑副标题样式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5009803" y="1270290"/>
            <a:ext cx="2172390" cy="480131"/>
          </a:xfrm>
        </p:spPr>
        <p:txBody>
          <a:bodyPr wrap="none" anchor="b">
            <a:spAutoFit/>
          </a:bodyPr>
          <a:lstStyle>
            <a:lvl1pPr marL="0" indent="0" algn="ctr">
              <a:buNone/>
              <a:defRPr sz="2800" b="1" i="0" spc="30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bg>
      <p:bgPr>
        <a:solidFill>
          <a:schemeClr val="bg1"/>
        </a:solidFill>
        <a:effectLst/>
      </p:bgPr>
    </p:bg>
    <p:spTree>
      <p:nvGrpSpPr>
        <p:cNvPr id="6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bg>
      <p:bgPr>
        <a:solidFill>
          <a:schemeClr val="bg1"/>
        </a:solidFill>
        <a:effectLst/>
      </p:bgPr>
    </p:bg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sp>
        <p:nvSpPr>
          <p:cNvPr id="1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1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6" name="图片 2"/>
          <p:cNvPicPr>
            <a:picLocks noChangeAspect="1"/>
          </p:cNvPicPr>
          <p:nvPr userDrawn="1"/>
        </p:nvPicPr>
        <p:blipFill>
          <a:blip r:embed="rId1"/>
          <a:srcRect t="-22023" b="2202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bg1">
                <a:alpha val="60000"/>
                <a:lumMod val="95000"/>
                <a:lumOff val="5000"/>
              </a:schemeClr>
            </a:gs>
          </a:gsLst>
          <a:lin ang="16200000" scaled="1"/>
        </a:gradFill>
        <a:effectLst/>
      </p:bgPr>
    </p:bg>
    <p:spTree>
      <p:nvGrpSpPr>
        <p:cNvPr id="17" name=""/>
        <p:cNvGrpSpPr/>
        <p:nvPr/>
      </p:nvGrpSpPr>
      <p:grpSpPr>
        <a:xfrm>
          <a:off x="0" y="0"/>
          <a:ext cx="0" cy="0"/>
        </a:xfrm>
      </p:grpSpPr>
      <p:pic>
        <p:nvPicPr>
          <p:cNvPr id="18" name="图片 7"/>
          <p:cNvPicPr>
            <a:picLocks noChangeAspect="1"/>
          </p:cNvPicPr>
          <p:nvPr userDrawn="1"/>
        </p:nvPicPr>
        <p:blipFill>
          <a:blip r:embed="rId1"/>
          <a:srcRect t="31862" b="18138"/>
          <a:stretch>
            <a:fillRect/>
          </a:stretch>
        </p:blipFill>
        <p:spPr>
          <a:xfrm flipH="1">
            <a:off x="0" y="-1"/>
            <a:ext cx="12192000" cy="3429001"/>
          </a:xfrm>
          <a:prstGeom prst="rect">
            <a:avLst/>
          </a:prstGeom>
        </p:spPr>
      </p:pic>
      <p:sp>
        <p:nvSpPr>
          <p:cNvPr id="19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>
                  <a:lumMod val="95000"/>
                  <a:lumOff val="5000"/>
                </a:schemeClr>
              </a:gs>
              <a:gs pos="100000">
                <a:schemeClr val="bg1">
                  <a:alpha val="60000"/>
                  <a:lumMod val="95000"/>
                  <a:lumOff val="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0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21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2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bg>
      <p:bgPr>
        <a:solidFill>
          <a:schemeClr val="bg1"/>
        </a:solidFill>
        <a:effectLst/>
      </p:bgPr>
    </p:bg>
    <p:spTree>
      <p:nvGrpSpPr>
        <p:cNvPr id="23" name=""/>
        <p:cNvGrpSpPr/>
        <p:nvPr/>
      </p:nvGrpSpPr>
      <p:grpSpPr>
        <a:xfrm>
          <a:off x="0" y="0"/>
          <a:ext cx="0" cy="0"/>
        </a:xfrm>
      </p:grpSpPr>
      <p:pic>
        <p:nvPicPr>
          <p:cNvPr id="24" name="图片 1"/>
          <p:cNvPicPr>
            <a:picLocks noChangeAspect="1"/>
          </p:cNvPicPr>
          <p:nvPr userDrawn="1"/>
        </p:nvPicPr>
        <p:blipFill>
          <a:blip r:embed="rId1"/>
          <a:srcRect t="-22023" b="2202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7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77053033006006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机关文书管理：理论与实践\n## 1.机关文书管理的基本概念与重要性\n### 1.1机关文书的定义与类型\n### 1.2机关文书管理的重要性及作用\n### 1.3机关文书管理的基本原则与方法\n## 2.机关文书管理的历史发展\n### 2.1古代机关文书管理的发展历程\n### 2.2近现代机关文书管理的发展变革\n### 2.3当代机关文书管理的发展趋势\n## 3.机关文书管理的组织机构与人员\n### 3.1机关文书管理机构的设置与职责\n### 3.2机关文书管理人员的选拔与培训\n### 3.3机关文书管理人员的考核与激励\n## 4.机关文书管理的制度与规范\n### 4.1机关文书管理制度的发展历程\n### 4.2机关文书管理制度的具体内容\n### 4.3机关文书管理制度的执行与监督\n## 5.机关文书管理的实务操作与技巧\n### 5.1机关文书的收集与整理\n### 5.2机关文书的归档与保管\n### 5.3机关文书的查询与利用\n## 6.机关文书管理的创新与未来发展\n### 6.1机关文书管理面临的挑战与机遇\n### 6.2机关文书管理的创新实践与探索\n### 6.3机关文书管理的未来发展趋势与展望\n&quot;,&quot;templateId&quot;:&quot;gmkecq1xcbgpbesf4w4jrcmz4r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46865" y="1846430"/>
            <a:ext cx="11518900" cy="914400"/>
          </a:xfrm>
        </p:spPr>
        <p:txBody>
          <a:bodyPr vert="horz" wrap="square" lIns="91440" tIns="45720" rIns="91440" bIns="45720" anchor="t">
            <a:normAutofit/>
          </a:bodyPr>
          <a:lstStyle/>
          <a:p>
            <a:pPr>
              <a:buNone/>
            </a:pPr>
            <a:r>
              <a:rPr lang="zh-CN" sz="6000"/>
              <a:t>机关文书管理：理论与实践</a:t>
            </a:r>
            <a:endParaRPr/>
          </a:p>
        </p:txBody>
      </p:sp>
      <p:sp>
        <p:nvSpPr>
          <p:cNvPr id="3" name="文本占位符 3" descr="{&quot;isTemplate&quot;:false,&quot;type&quot;:&quot;content&quot;,&quot;canOmit&quot;:true,&quot;range&quot;:0}"/>
          <p:cNvSpPr>
            <a:spLocks noGrp="1"/>
          </p:cNvSpPr>
          <p:nvPr>
            <p:ph type="body" sz="quarter" idx="10"/>
          </p:nvPr>
        </p:nvSpPr>
        <p:spPr>
          <a:xfrm>
            <a:off x="2660648" y="1270290"/>
            <a:ext cx="6870700" cy="482600"/>
          </a:xfrm>
        </p:spPr>
        <p:txBody>
          <a:bodyPr/>
          <a:lstStyle/>
          <a:p>
            <a:r>
              <a:rPr lang="en-US"/>
              <a:t> </a:t>
            </a:r>
            <a:endParaRPr lang="zh-CN" b="1"/>
          </a:p>
        </p:txBody>
      </p:sp>
      <p:sp>
        <p:nvSpPr>
          <p:cNvPr id="4" name="文本占位符 20"/>
          <p:cNvSpPr txBox="1"/>
          <p:nvPr/>
        </p:nvSpPr>
        <p:spPr>
          <a:xfrm>
            <a:off x="571499" y="6171840"/>
            <a:ext cx="1844479" cy="335092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en-US" altLang="zh-CN" spc="80">
              <a:latin typeface="+mn-lt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0136120" y="6170237"/>
            <a:ext cx="1484381" cy="336695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pc="80">
                <a:effectLst/>
              </a:rPr>
              <a:t> </a:t>
            </a:r>
            <a:endParaRPr kumimoji="1" lang="en-US" altLang="zh-CN" spc="8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30" name="Tencent" descr="{&quot;isTemplate&quot;:false,&quot;type&quot;:&quot;content&quot;,&quot;canOmit&quot;:false,&quot;range&quot;:0}"/>
          <p:cNvSpPr txBox="1"/>
          <p:nvPr/>
        </p:nvSpPr>
        <p:spPr>
          <a:xfrm>
            <a:off x="5402541" y="1081147"/>
            <a:ext cx="1386918" cy="1323439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0" b="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01</a:t>
            </a:r>
            <a:endParaRPr lang="zh-CN" altLang="en-US" sz="8000" b="0">
              <a:solidFill>
                <a:schemeClr val="accent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31" name="Tencent" descr="{&quot;isTemplate&quot;:true,&quot;type&quot;:&quot;title&quot;,&quot;canOmit&quot;:false,&quot;range&quot;:0}"/>
          <p:cNvSpPr txBox="1"/>
          <p:nvPr/>
        </p:nvSpPr>
        <p:spPr>
          <a:xfrm>
            <a:off x="453229" y="2413972"/>
            <a:ext cx="11315700" cy="698500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4000" spc="300">
                <a:solidFill>
                  <a:srgbClr val="FEFFFF">
                    <a:alpha val="100000"/>
                  </a:srgbClr>
                </a:solidFill>
                <a:latin typeface="微软雅黑"/>
                <a:ea typeface="微软雅黑"/>
              </a:rPr>
              <a:t>机关文书管理的基本概念与重要性</a:t>
            </a:r>
            <a:endParaRPr lang="en-US" sz="4000" b="1" spc="300">
              <a:solidFill>
                <a:srgbClr val="FEFFFF">
                  <a:alpha val="100000"/>
                </a:srgbClr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9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80" name="Group 685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1075314" y="1520189"/>
            <a:ext cx="9868911" cy="4434111"/>
            <a:chOff x="1075314" y="1520189"/>
            <a:chExt cx="9868911" cy="4434111"/>
          </a:xfrm>
        </p:grpSpPr>
        <p:grpSp>
          <p:nvGrpSpPr>
            <p:cNvPr id="181" name="Group 686"/>
            <p:cNvGrpSpPr/>
            <p:nvPr/>
          </p:nvGrpSpPr>
          <p:grpSpPr>
            <a:xfrm>
              <a:off x="1075314" y="1520189"/>
              <a:ext cx="9868911" cy="2072418"/>
              <a:chOff x="1075314" y="1520189"/>
              <a:chExt cx="9868911" cy="2072418"/>
            </a:xfrm>
          </p:grpSpPr>
          <p:sp>
            <p:nvSpPr>
              <p:cNvPr id="182" name="TextBox 2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61535" y="2061200"/>
                <a:ext cx="7382690" cy="1531407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机关文书是指在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国家机关、企事业单位、社会团体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等组织内部，用于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沟通信息、传达决策、记录工作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的各种书面材料。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机关文书是组织内部管理的重要工具，具有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权威性、规范性、实用性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等特点。</a:t>
                </a:r>
                <a:endParaRPr/>
              </a:p>
            </p:txBody>
          </p:sp>
          <p:sp>
            <p:nvSpPr>
              <p:cNvPr id="183" name="TextBox 27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61535" y="1520189"/>
                <a:ext cx="7382690" cy="490334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机关文书的定义</a:t>
                </a:r>
                <a:endParaRPr/>
              </a:p>
            </p:txBody>
          </p:sp>
          <p:sp>
            <p:nvSpPr>
              <p:cNvPr id="184" name="AutoShape 33"/>
              <p:cNvSpPr/>
              <p:nvPr/>
            </p:nvSpPr>
            <p:spPr>
              <a:xfrm>
                <a:off x="1075314" y="1789318"/>
                <a:ext cx="1747957" cy="1747957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5" name="Freeform 35"/>
              <p:cNvSpPr/>
              <p:nvPr/>
            </p:nvSpPr>
            <p:spPr>
              <a:xfrm>
                <a:off x="1537812" y="2251817"/>
                <a:ext cx="822960" cy="822960"/>
              </a:xfrm>
              <a:custGeom>
                <a:rect l="l" t="t" r="r" b="b"/>
                <a:pathLst>
                  <a:path w="304800" h="304800">
                    <a:moveTo>
                      <a:pt x="0" y="91440"/>
                    </a:moveTo>
                    <a:lnTo>
                      <a:pt x="152400" y="0"/>
                    </a:lnTo>
                    <a:lnTo>
                      <a:pt x="304800" y="91440"/>
                    </a:lnTo>
                    <a:lnTo>
                      <a:pt x="304800" y="121920"/>
                    </a:lnTo>
                    <a:lnTo>
                      <a:pt x="0" y="121920"/>
                    </a:lnTo>
                    <a:lnTo>
                      <a:pt x="0" y="91440"/>
                    </a:lnTo>
                    <a:close/>
                    <a:moveTo>
                      <a:pt x="0" y="274320"/>
                    </a:moveTo>
                    <a:lnTo>
                      <a:pt x="304800" y="274320"/>
                    </a:lnTo>
                    <a:lnTo>
                      <a:pt x="304800" y="304800"/>
                    </a:lnTo>
                    <a:lnTo>
                      <a:pt x="0" y="304800"/>
                    </a:lnTo>
                    <a:lnTo>
                      <a:pt x="0" y="274320"/>
                    </a:lnTo>
                    <a:close/>
                    <a:moveTo>
                      <a:pt x="30480" y="243840"/>
                    </a:moveTo>
                    <a:lnTo>
                      <a:pt x="274320" y="243840"/>
                    </a:lnTo>
                    <a:lnTo>
                      <a:pt x="274320" y="274320"/>
                    </a:lnTo>
                    <a:lnTo>
                      <a:pt x="30480" y="274320"/>
                    </a:lnTo>
                    <a:lnTo>
                      <a:pt x="30480" y="243840"/>
                    </a:lnTo>
                    <a:close/>
                    <a:moveTo>
                      <a:pt x="30480" y="121920"/>
                    </a:moveTo>
                    <a:lnTo>
                      <a:pt x="91440" y="121920"/>
                    </a:lnTo>
                    <a:lnTo>
                      <a:pt x="91440" y="243840"/>
                    </a:lnTo>
                    <a:lnTo>
                      <a:pt x="30480" y="243840"/>
                    </a:lnTo>
                    <a:lnTo>
                      <a:pt x="30480" y="121920"/>
                    </a:lnTo>
                    <a:close/>
                    <a:moveTo>
                      <a:pt x="121920" y="121920"/>
                    </a:moveTo>
                    <a:lnTo>
                      <a:pt x="182880" y="121920"/>
                    </a:lnTo>
                    <a:lnTo>
                      <a:pt x="182880" y="243840"/>
                    </a:lnTo>
                    <a:lnTo>
                      <a:pt x="121920" y="243840"/>
                    </a:lnTo>
                    <a:lnTo>
                      <a:pt x="121920" y="121920"/>
                    </a:lnTo>
                    <a:close/>
                    <a:moveTo>
                      <a:pt x="213360" y="121920"/>
                    </a:moveTo>
                    <a:lnTo>
                      <a:pt x="274320" y="121920"/>
                    </a:lnTo>
                    <a:lnTo>
                      <a:pt x="274320" y="243840"/>
                    </a:lnTo>
                    <a:lnTo>
                      <a:pt x="213360" y="243840"/>
                    </a:lnTo>
                    <a:lnTo>
                      <a:pt x="213360" y="121920"/>
                    </a:lnTo>
                    <a:close/>
                  </a:path>
                </a:pathLst>
              </a:custGeom>
              <a:solidFill>
                <a:srgbClr val="FDFCFC">
                  <a:alpha val="100000"/>
                </a:srgb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86" name="Group 691"/>
            <p:cNvGrpSpPr/>
            <p:nvPr/>
          </p:nvGrpSpPr>
          <p:grpSpPr>
            <a:xfrm>
              <a:off x="1075314" y="3881882"/>
              <a:ext cx="9868911" cy="2072418"/>
              <a:chOff x="1075314" y="3881882"/>
              <a:chExt cx="9868911" cy="2072418"/>
            </a:xfrm>
          </p:grpSpPr>
          <p:sp>
            <p:nvSpPr>
              <p:cNvPr id="187" name="TextBox 2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61535" y="4422893"/>
                <a:ext cx="7382690" cy="1531407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公文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：包括命令、决定、公告、通告、通知、通报、报告、请示、批复等，主要用于传达决策、部署工作、交流信息。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事务性文书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：包括计划、总结、报告、请示、批复、通知、通报等，主要用于记录工作、交流信息、协调工作。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规范性文书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：包括章程、条例、规定、办法等，主要用于规范组织内部的行为和活动。</a:t>
                </a:r>
                <a:endParaRPr/>
              </a:p>
            </p:txBody>
          </p:sp>
          <p:sp>
            <p:nvSpPr>
              <p:cNvPr id="188" name="TextBox 31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61535" y="3881882"/>
                <a:ext cx="7382690" cy="490334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机关文书的类型</a:t>
                </a:r>
                <a:endParaRPr/>
              </a:p>
            </p:txBody>
          </p:sp>
          <p:sp>
            <p:nvSpPr>
              <p:cNvPr id="189" name="AutoShape 32"/>
              <p:cNvSpPr/>
              <p:nvPr/>
            </p:nvSpPr>
            <p:spPr>
              <a:xfrm>
                <a:off x="1075314" y="4179055"/>
                <a:ext cx="1747957" cy="1747957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0" name="Freeform 34"/>
              <p:cNvSpPr/>
              <p:nvPr/>
            </p:nvSpPr>
            <p:spPr>
              <a:xfrm>
                <a:off x="1537812" y="4641553"/>
                <a:ext cx="822960" cy="822960"/>
              </a:xfrm>
              <a:custGeom>
                <a:rect l="l" t="t" r="r" b="b"/>
                <a:pathLst>
                  <a:path w="304800" h="304800">
                    <a:moveTo>
                      <a:pt x="304800" y="171155"/>
                    </a:moveTo>
                    <a:lnTo>
                      <a:pt x="304800" y="133055"/>
                    </a:lnTo>
                    <a:lnTo>
                      <a:pt x="259261" y="114081"/>
                    </a:lnTo>
                    <a:cubicBezTo>
                      <a:pt x="257994" y="110509"/>
                      <a:pt x="256661" y="107051"/>
                      <a:pt x="255022" y="103661"/>
                    </a:cubicBezTo>
                    <a:lnTo>
                      <a:pt x="273406" y="57893"/>
                    </a:lnTo>
                    <a:lnTo>
                      <a:pt x="246459" y="30956"/>
                    </a:lnTo>
                    <a:lnTo>
                      <a:pt x="201101" y="49635"/>
                    </a:lnTo>
                    <a:cubicBezTo>
                      <a:pt x="197644" y="47958"/>
                      <a:pt x="194110" y="46549"/>
                      <a:pt x="190462" y="45244"/>
                    </a:cubicBezTo>
                    <a:lnTo>
                      <a:pt x="171155" y="0"/>
                    </a:lnTo>
                    <a:lnTo>
                      <a:pt x="133055" y="0"/>
                    </a:lnTo>
                    <a:lnTo>
                      <a:pt x="114224" y="45091"/>
                    </a:lnTo>
                    <a:cubicBezTo>
                      <a:pt x="110433" y="46434"/>
                      <a:pt x="106785" y="47844"/>
                      <a:pt x="103175" y="49559"/>
                    </a:cubicBezTo>
                    <a:lnTo>
                      <a:pt x="57893" y="31366"/>
                    </a:lnTo>
                    <a:lnTo>
                      <a:pt x="30956" y="58303"/>
                    </a:lnTo>
                    <a:lnTo>
                      <a:pt x="49416" y="103175"/>
                    </a:lnTo>
                    <a:cubicBezTo>
                      <a:pt x="47625" y="106861"/>
                      <a:pt x="46177" y="110614"/>
                      <a:pt x="44796" y="114491"/>
                    </a:cubicBezTo>
                    <a:lnTo>
                      <a:pt x="0" y="133645"/>
                    </a:lnTo>
                    <a:lnTo>
                      <a:pt x="0" y="171745"/>
                    </a:lnTo>
                    <a:lnTo>
                      <a:pt x="44834" y="190424"/>
                    </a:lnTo>
                    <a:cubicBezTo>
                      <a:pt x="46215" y="194291"/>
                      <a:pt x="47701" y="198053"/>
                      <a:pt x="49482" y="201740"/>
                    </a:cubicBezTo>
                    <a:lnTo>
                      <a:pt x="31366" y="246907"/>
                    </a:lnTo>
                    <a:lnTo>
                      <a:pt x="58303" y="273844"/>
                    </a:lnTo>
                    <a:lnTo>
                      <a:pt x="103289" y="255318"/>
                    </a:lnTo>
                    <a:cubicBezTo>
                      <a:pt x="106899" y="257032"/>
                      <a:pt x="110585" y="258404"/>
                      <a:pt x="114376" y="259709"/>
                    </a:cubicBezTo>
                    <a:lnTo>
                      <a:pt x="133645" y="304800"/>
                    </a:lnTo>
                    <a:lnTo>
                      <a:pt x="171745" y="304800"/>
                    </a:lnTo>
                    <a:lnTo>
                      <a:pt x="190605" y="259480"/>
                    </a:lnTo>
                    <a:cubicBezTo>
                      <a:pt x="194215" y="258137"/>
                      <a:pt x="197787" y="256727"/>
                      <a:pt x="201206" y="255089"/>
                    </a:cubicBezTo>
                    <a:lnTo>
                      <a:pt x="246898" y="273396"/>
                    </a:lnTo>
                    <a:lnTo>
                      <a:pt x="273834" y="246459"/>
                    </a:lnTo>
                    <a:lnTo>
                      <a:pt x="255079" y="200997"/>
                    </a:lnTo>
                    <a:cubicBezTo>
                      <a:pt x="256680" y="197577"/>
                      <a:pt x="257985" y="194110"/>
                      <a:pt x="259251" y="190576"/>
                    </a:cubicBezTo>
                    <a:lnTo>
                      <a:pt x="304800" y="171155"/>
                    </a:lnTo>
                    <a:close/>
                    <a:moveTo>
                      <a:pt x="152105" y="209550"/>
                    </a:moveTo>
                    <a:cubicBezTo>
                      <a:pt x="120558" y="209550"/>
                      <a:pt x="94955" y="183947"/>
                      <a:pt x="94955" y="152400"/>
                    </a:cubicBezTo>
                    <a:cubicBezTo>
                      <a:pt x="94955" y="120853"/>
                      <a:pt x="120558" y="95250"/>
                      <a:pt x="152105" y="95250"/>
                    </a:cubicBezTo>
                    <a:cubicBezTo>
                      <a:pt x="183652" y="95250"/>
                      <a:pt x="209255" y="120853"/>
                      <a:pt x="209255" y="152400"/>
                    </a:cubicBezTo>
                    <a:cubicBezTo>
                      <a:pt x="209255" y="183947"/>
                      <a:pt x="183652" y="209550"/>
                      <a:pt x="152105" y="209550"/>
                    </a:cubicBezTo>
                    <a:close/>
                  </a:path>
                </a:pathLst>
              </a:custGeom>
              <a:solidFill>
                <a:srgbClr val="FDFCFC">
                  <a:alpha val="100000"/>
                </a:srgb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sp>
        <p:nvSpPr>
          <p:cNvPr id="19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机关文书的定义与类型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2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93" name="Group 685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1075314" y="1520189"/>
            <a:ext cx="9868911" cy="4434111"/>
            <a:chOff x="1075314" y="1520189"/>
            <a:chExt cx="9868911" cy="4434111"/>
          </a:xfrm>
        </p:grpSpPr>
        <p:grpSp>
          <p:nvGrpSpPr>
            <p:cNvPr id="194" name="Group 686"/>
            <p:cNvGrpSpPr/>
            <p:nvPr/>
          </p:nvGrpSpPr>
          <p:grpSpPr>
            <a:xfrm>
              <a:off x="1075314" y="1520189"/>
              <a:ext cx="9868911" cy="2072418"/>
              <a:chOff x="1075314" y="1520189"/>
              <a:chExt cx="9868911" cy="2072418"/>
            </a:xfrm>
          </p:grpSpPr>
          <p:sp>
            <p:nvSpPr>
              <p:cNvPr id="195" name="TextBox 2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61535" y="2061200"/>
                <a:ext cx="7382690" cy="1531407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机关文书管理是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组织内部管理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的重要组成部分，关系到组织的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工作效率、工作质量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信息安全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机关文书管理是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政策法规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得以贯彻执行的重要保障，关系到组织的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合法权益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社会责任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。</a:t>
                </a:r>
                <a:endParaRPr/>
              </a:p>
            </p:txBody>
          </p:sp>
          <p:sp>
            <p:nvSpPr>
              <p:cNvPr id="196" name="TextBox 27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61535" y="1520189"/>
                <a:ext cx="7382690" cy="490334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机关文书管理的重要性</a:t>
                </a:r>
                <a:endParaRPr/>
              </a:p>
            </p:txBody>
          </p:sp>
          <p:sp>
            <p:nvSpPr>
              <p:cNvPr id="197" name="AutoShape 33"/>
              <p:cNvSpPr/>
              <p:nvPr/>
            </p:nvSpPr>
            <p:spPr>
              <a:xfrm>
                <a:off x="1075314" y="1789318"/>
                <a:ext cx="1747957" cy="1747957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8" name="Freeform 35"/>
              <p:cNvSpPr/>
              <p:nvPr/>
            </p:nvSpPr>
            <p:spPr>
              <a:xfrm>
                <a:off x="1537812" y="2251817"/>
                <a:ext cx="822960" cy="822960"/>
              </a:xfrm>
              <a:custGeom>
                <a:rect l="l" t="t" r="r" b="b"/>
                <a:pathLst>
                  <a:path w="304800" h="304800">
                    <a:moveTo>
                      <a:pt x="0" y="91440"/>
                    </a:moveTo>
                    <a:lnTo>
                      <a:pt x="152400" y="0"/>
                    </a:lnTo>
                    <a:lnTo>
                      <a:pt x="304800" y="91440"/>
                    </a:lnTo>
                    <a:lnTo>
                      <a:pt x="304800" y="121920"/>
                    </a:lnTo>
                    <a:lnTo>
                      <a:pt x="0" y="121920"/>
                    </a:lnTo>
                    <a:lnTo>
                      <a:pt x="0" y="91440"/>
                    </a:lnTo>
                    <a:close/>
                    <a:moveTo>
                      <a:pt x="0" y="274320"/>
                    </a:moveTo>
                    <a:lnTo>
                      <a:pt x="304800" y="274320"/>
                    </a:lnTo>
                    <a:lnTo>
                      <a:pt x="304800" y="304800"/>
                    </a:lnTo>
                    <a:lnTo>
                      <a:pt x="0" y="304800"/>
                    </a:lnTo>
                    <a:lnTo>
                      <a:pt x="0" y="274320"/>
                    </a:lnTo>
                    <a:close/>
                    <a:moveTo>
                      <a:pt x="30480" y="243840"/>
                    </a:moveTo>
                    <a:lnTo>
                      <a:pt x="274320" y="243840"/>
                    </a:lnTo>
                    <a:lnTo>
                      <a:pt x="274320" y="274320"/>
                    </a:lnTo>
                    <a:lnTo>
                      <a:pt x="30480" y="274320"/>
                    </a:lnTo>
                    <a:lnTo>
                      <a:pt x="30480" y="243840"/>
                    </a:lnTo>
                    <a:close/>
                    <a:moveTo>
                      <a:pt x="30480" y="121920"/>
                    </a:moveTo>
                    <a:lnTo>
                      <a:pt x="91440" y="121920"/>
                    </a:lnTo>
                    <a:lnTo>
                      <a:pt x="91440" y="243840"/>
                    </a:lnTo>
                    <a:lnTo>
                      <a:pt x="30480" y="243840"/>
                    </a:lnTo>
                    <a:lnTo>
                      <a:pt x="30480" y="121920"/>
                    </a:lnTo>
                    <a:close/>
                    <a:moveTo>
                      <a:pt x="121920" y="121920"/>
                    </a:moveTo>
                    <a:lnTo>
                      <a:pt x="182880" y="121920"/>
                    </a:lnTo>
                    <a:lnTo>
                      <a:pt x="182880" y="243840"/>
                    </a:lnTo>
                    <a:lnTo>
                      <a:pt x="121920" y="243840"/>
                    </a:lnTo>
                    <a:lnTo>
                      <a:pt x="121920" y="121920"/>
                    </a:lnTo>
                    <a:close/>
                    <a:moveTo>
                      <a:pt x="213360" y="121920"/>
                    </a:moveTo>
                    <a:lnTo>
                      <a:pt x="274320" y="121920"/>
                    </a:lnTo>
                    <a:lnTo>
                      <a:pt x="274320" y="243840"/>
                    </a:lnTo>
                    <a:lnTo>
                      <a:pt x="213360" y="243840"/>
                    </a:lnTo>
                    <a:lnTo>
                      <a:pt x="213360" y="121920"/>
                    </a:lnTo>
                    <a:close/>
                  </a:path>
                </a:pathLst>
              </a:custGeom>
              <a:solidFill>
                <a:srgbClr val="FDFCFC">
                  <a:alpha val="100000"/>
                </a:srgb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99" name="Group 691"/>
            <p:cNvGrpSpPr/>
            <p:nvPr/>
          </p:nvGrpSpPr>
          <p:grpSpPr>
            <a:xfrm>
              <a:off x="1075314" y="3881882"/>
              <a:ext cx="9868911" cy="2072418"/>
              <a:chOff x="1075314" y="3881882"/>
              <a:chExt cx="9868911" cy="2072418"/>
            </a:xfrm>
          </p:grpSpPr>
          <p:sp>
            <p:nvSpPr>
              <p:cNvPr id="200" name="TextBox 2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61535" y="4422893"/>
                <a:ext cx="7382690" cy="1531407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规范行为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：通过制定和执行各种规范性文书，规范组织内部成员的行为和活动，维护组织内部的正常秩序。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提高效率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：通过有效的文书管理，提高组织内部的信息传递和沟通效率，提高工作的及时性和准确性。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保障权益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：通过妥善保管和管理文书，确保组织内部的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信息安全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，保护组织的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合法权益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。</a:t>
                </a:r>
                <a:endParaRPr/>
              </a:p>
            </p:txBody>
          </p:sp>
          <p:sp>
            <p:nvSpPr>
              <p:cNvPr id="201" name="TextBox 31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61535" y="3881882"/>
                <a:ext cx="7382690" cy="490334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机关文书管理的作用</a:t>
                </a:r>
                <a:endParaRPr/>
              </a:p>
            </p:txBody>
          </p:sp>
          <p:sp>
            <p:nvSpPr>
              <p:cNvPr id="202" name="AutoShape 32"/>
              <p:cNvSpPr/>
              <p:nvPr/>
            </p:nvSpPr>
            <p:spPr>
              <a:xfrm>
                <a:off x="1075314" y="4179055"/>
                <a:ext cx="1747957" cy="1747957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3" name="Freeform 34"/>
              <p:cNvSpPr/>
              <p:nvPr/>
            </p:nvSpPr>
            <p:spPr>
              <a:xfrm>
                <a:off x="1537812" y="4641553"/>
                <a:ext cx="822960" cy="822960"/>
              </a:xfrm>
              <a:custGeom>
                <a:rect l="l" t="t" r="r" b="b"/>
                <a:pathLst>
                  <a:path w="304800" h="304800">
                    <a:moveTo>
                      <a:pt x="304800" y="171155"/>
                    </a:moveTo>
                    <a:lnTo>
                      <a:pt x="304800" y="133055"/>
                    </a:lnTo>
                    <a:lnTo>
                      <a:pt x="259261" y="114081"/>
                    </a:lnTo>
                    <a:cubicBezTo>
                      <a:pt x="257994" y="110509"/>
                      <a:pt x="256661" y="107051"/>
                      <a:pt x="255022" y="103661"/>
                    </a:cubicBezTo>
                    <a:lnTo>
                      <a:pt x="273406" y="57893"/>
                    </a:lnTo>
                    <a:lnTo>
                      <a:pt x="246459" y="30956"/>
                    </a:lnTo>
                    <a:lnTo>
                      <a:pt x="201101" y="49635"/>
                    </a:lnTo>
                    <a:cubicBezTo>
                      <a:pt x="197644" y="47958"/>
                      <a:pt x="194110" y="46549"/>
                      <a:pt x="190462" y="45244"/>
                    </a:cubicBezTo>
                    <a:lnTo>
                      <a:pt x="171155" y="0"/>
                    </a:lnTo>
                    <a:lnTo>
                      <a:pt x="133055" y="0"/>
                    </a:lnTo>
                    <a:lnTo>
                      <a:pt x="114224" y="45091"/>
                    </a:lnTo>
                    <a:cubicBezTo>
                      <a:pt x="110433" y="46434"/>
                      <a:pt x="106785" y="47844"/>
                      <a:pt x="103175" y="49559"/>
                    </a:cubicBezTo>
                    <a:lnTo>
                      <a:pt x="57893" y="31366"/>
                    </a:lnTo>
                    <a:lnTo>
                      <a:pt x="30956" y="58303"/>
                    </a:lnTo>
                    <a:lnTo>
                      <a:pt x="49416" y="103175"/>
                    </a:lnTo>
                    <a:cubicBezTo>
                      <a:pt x="47625" y="106861"/>
                      <a:pt x="46177" y="110614"/>
                      <a:pt x="44796" y="114491"/>
                    </a:cubicBezTo>
                    <a:lnTo>
                      <a:pt x="0" y="133645"/>
                    </a:lnTo>
                    <a:lnTo>
                      <a:pt x="0" y="171745"/>
                    </a:lnTo>
                    <a:lnTo>
                      <a:pt x="44834" y="190424"/>
                    </a:lnTo>
                    <a:cubicBezTo>
                      <a:pt x="46215" y="194291"/>
                      <a:pt x="47701" y="198053"/>
                      <a:pt x="49482" y="201740"/>
                    </a:cubicBezTo>
                    <a:lnTo>
                      <a:pt x="31366" y="246907"/>
                    </a:lnTo>
                    <a:lnTo>
                      <a:pt x="58303" y="273844"/>
                    </a:lnTo>
                    <a:lnTo>
                      <a:pt x="103289" y="255318"/>
                    </a:lnTo>
                    <a:cubicBezTo>
                      <a:pt x="106899" y="257032"/>
                      <a:pt x="110585" y="258404"/>
                      <a:pt x="114376" y="259709"/>
                    </a:cubicBezTo>
                    <a:lnTo>
                      <a:pt x="133645" y="304800"/>
                    </a:lnTo>
                    <a:lnTo>
                      <a:pt x="171745" y="304800"/>
                    </a:lnTo>
                    <a:lnTo>
                      <a:pt x="190605" y="259480"/>
                    </a:lnTo>
                    <a:cubicBezTo>
                      <a:pt x="194215" y="258137"/>
                      <a:pt x="197787" y="256727"/>
                      <a:pt x="201206" y="255089"/>
                    </a:cubicBezTo>
                    <a:lnTo>
                      <a:pt x="246898" y="273396"/>
                    </a:lnTo>
                    <a:lnTo>
                      <a:pt x="273834" y="246459"/>
                    </a:lnTo>
                    <a:lnTo>
                      <a:pt x="255079" y="200997"/>
                    </a:lnTo>
                    <a:cubicBezTo>
                      <a:pt x="256680" y="197577"/>
                      <a:pt x="257985" y="194110"/>
                      <a:pt x="259251" y="190576"/>
                    </a:cubicBezTo>
                    <a:lnTo>
                      <a:pt x="304800" y="171155"/>
                    </a:lnTo>
                    <a:close/>
                    <a:moveTo>
                      <a:pt x="152105" y="209550"/>
                    </a:moveTo>
                    <a:cubicBezTo>
                      <a:pt x="120558" y="209550"/>
                      <a:pt x="94955" y="183947"/>
                      <a:pt x="94955" y="152400"/>
                    </a:cubicBezTo>
                    <a:cubicBezTo>
                      <a:pt x="94955" y="120853"/>
                      <a:pt x="120558" y="95250"/>
                      <a:pt x="152105" y="95250"/>
                    </a:cubicBezTo>
                    <a:cubicBezTo>
                      <a:pt x="183652" y="95250"/>
                      <a:pt x="209255" y="120853"/>
                      <a:pt x="209255" y="152400"/>
                    </a:cubicBezTo>
                    <a:cubicBezTo>
                      <a:pt x="209255" y="183947"/>
                      <a:pt x="183652" y="209550"/>
                      <a:pt x="152105" y="209550"/>
                    </a:cubicBezTo>
                    <a:close/>
                  </a:path>
                </a:pathLst>
              </a:custGeom>
              <a:solidFill>
                <a:srgbClr val="FDFCFC">
                  <a:alpha val="100000"/>
                </a:srgb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sp>
        <p:nvSpPr>
          <p:cNvPr id="20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机关文书管理的重要性及作用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05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06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07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08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09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机关文书管理的基本原则</a:t>
                </a:r>
                <a:endParaRPr/>
              </a:p>
            </p:txBody>
          </p:sp>
          <p:sp>
            <p:nvSpPr>
              <p:cNvPr id="210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真实性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：确保文书的内容真实、准确，不得隐瞒、歪曲事实。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完整性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：确保文书的内容完整、系统，不得遗漏、割裂信息。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规范性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：确保文书的格式、用语、程序符合规定，不得随意更改。</a:t>
                </a:r>
                <a:endParaRPr/>
              </a:p>
            </p:txBody>
          </p:sp>
          <p:sp>
            <p:nvSpPr>
              <p:cNvPr id="211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2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3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14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15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16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机关文书管理的方法</a:t>
                </a:r>
                <a:endParaRPr/>
              </a:p>
            </p:txBody>
          </p:sp>
          <p:sp>
            <p:nvSpPr>
              <p:cNvPr id="217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制度建设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：建立健全文书管理制度，明确管理职责、程序和要求。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人员培训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：加强文书管理人员的培训，提高其业务水平和综合素质。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技术运用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：运用现代信息技术，提高文书管理的信息化水平，实现文书的快速查询、高效利用。</a:t>
                </a:r>
                <a:endParaRPr/>
              </a:p>
            </p:txBody>
          </p:sp>
          <p:sp>
            <p:nvSpPr>
              <p:cNvPr id="218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9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0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21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2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机关文书管理的基本原则与方法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3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24" name="Tencent" descr="{&quot;isTemplate&quot;:false,&quot;type&quot;:&quot;content&quot;,&quot;canOmit&quot;:false,&quot;range&quot;:0}"/>
          <p:cNvSpPr txBox="1"/>
          <p:nvPr/>
        </p:nvSpPr>
        <p:spPr>
          <a:xfrm>
            <a:off x="5402541" y="1081147"/>
            <a:ext cx="1386918" cy="1323439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0" b="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02</a:t>
            </a:r>
            <a:endParaRPr lang="zh-CN" altLang="en-US" sz="8000" b="0">
              <a:solidFill>
                <a:schemeClr val="accent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25" name="Tencent" descr="{&quot;isTemplate&quot;:true,&quot;type&quot;:&quot;title&quot;,&quot;canOmit&quot;:false,&quot;range&quot;:0}"/>
          <p:cNvSpPr txBox="1"/>
          <p:nvPr/>
        </p:nvSpPr>
        <p:spPr>
          <a:xfrm>
            <a:off x="453229" y="2413972"/>
            <a:ext cx="11315700" cy="698500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4000" spc="300">
                <a:solidFill>
                  <a:srgbClr val="FEFFFF">
                    <a:alpha val="100000"/>
                  </a:srgbClr>
                </a:solidFill>
                <a:latin typeface="微软雅黑"/>
                <a:ea typeface="微软雅黑"/>
              </a:rPr>
              <a:t>机关文书管理的历史发展</a:t>
            </a:r>
            <a:endParaRPr lang="en-US" sz="4000" b="1" spc="300">
              <a:solidFill>
                <a:srgbClr val="FEFFFF">
                  <a:alpha val="100000"/>
                </a:srgbClr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6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27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228" name="Group 40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468163"/>
            <a:ext cx="5783287" cy="4912094"/>
            <a:chOff x="5982796" y="1468163"/>
            <a:chExt cx="5783287" cy="4912094"/>
          </a:xfrm>
        </p:grpSpPr>
        <p:grpSp>
          <p:nvGrpSpPr>
            <p:cNvPr id="229" name="Group 2"/>
            <p:cNvGrpSpPr/>
            <p:nvPr/>
          </p:nvGrpSpPr>
          <p:grpSpPr>
            <a:xfrm>
              <a:off x="5982796" y="3116804"/>
              <a:ext cx="5783287" cy="1610798"/>
              <a:chOff x="5982796" y="3116804"/>
              <a:chExt cx="5783287" cy="1610798"/>
            </a:xfrm>
          </p:grpSpPr>
          <p:sp>
            <p:nvSpPr>
              <p:cNvPr id="230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16804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先秦时期</a:t>
                </a:r>
                <a:endParaRPr/>
              </a:p>
            </p:txBody>
          </p:sp>
          <p:sp>
            <p:nvSpPr>
              <p:cNvPr id="231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575147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机关文书管理萌芽，出现了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公文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事务性文书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等类型。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文书管理制度初步建立，如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禹贡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夏书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等。</a:t>
                </a:r>
                <a:endParaRPr/>
              </a:p>
            </p:txBody>
          </p:sp>
        </p:grpSp>
        <p:grpSp>
          <p:nvGrpSpPr>
            <p:cNvPr id="232" name="Group 5"/>
            <p:cNvGrpSpPr/>
            <p:nvPr/>
          </p:nvGrpSpPr>
          <p:grpSpPr>
            <a:xfrm>
              <a:off x="5982796" y="4769459"/>
              <a:ext cx="5783287" cy="1610798"/>
              <a:chOff x="5982796" y="4769459"/>
              <a:chExt cx="5783287" cy="1610798"/>
            </a:xfrm>
          </p:grpSpPr>
          <p:sp>
            <p:nvSpPr>
              <p:cNvPr id="233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769459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秦汉时期</a:t>
                </a:r>
                <a:endParaRPr/>
              </a:p>
            </p:txBody>
          </p:sp>
          <p:sp>
            <p:nvSpPr>
              <p:cNvPr id="234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27802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机关文书管理制度逐渐完善，如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秦律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汉律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等。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文书管理机构的设置，如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尚书省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中书省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等。</a:t>
                </a:r>
                <a:endParaRPr/>
              </a:p>
            </p:txBody>
          </p:sp>
        </p:grpSp>
        <p:grpSp>
          <p:nvGrpSpPr>
            <p:cNvPr id="235" name="Group 407"/>
            <p:cNvGrpSpPr/>
            <p:nvPr/>
          </p:nvGrpSpPr>
          <p:grpSpPr>
            <a:xfrm>
              <a:off x="5982796" y="1468163"/>
              <a:ext cx="5700871" cy="1610798"/>
              <a:chOff x="5982796" y="1468163"/>
              <a:chExt cx="5700871" cy="1610798"/>
            </a:xfrm>
          </p:grpSpPr>
          <p:sp>
            <p:nvSpPr>
              <p:cNvPr id="236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468163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魏晋南北朝时期</a:t>
                </a:r>
                <a:endParaRPr/>
              </a:p>
            </p:txBody>
          </p:sp>
          <p:sp>
            <p:nvSpPr>
              <p:cNvPr id="237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26506"/>
                <a:ext cx="5700871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机关文书管理制度进一步发展，如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魏律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晋律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等。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文书管理机构的调整，如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门下省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中书省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等。</a:t>
                </a:r>
                <a:endParaRPr/>
              </a:p>
            </p:txBody>
          </p:sp>
        </p:grpSp>
      </p:grpSp>
      <p:sp>
        <p:nvSpPr>
          <p:cNvPr id="23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古代机关文书管理的发展历程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9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4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近现代机关文书管理的发展变革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41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42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43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辛亥革命后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机关文书管理制度发生重大变革，如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中华民国宪法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中华民国国民政府组织法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等。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文书管理机构的调整，如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国民政府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中共中央办公厅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等。</a:t>
                </a:r>
                <a:endParaRPr/>
              </a:p>
            </p:txBody>
          </p:sp>
          <p:pic>
            <p:nvPicPr>
              <p:cNvPr id="246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47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48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新中国成立后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机关文书管理制度不断完善，如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中华人民共和国宪法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中华人民共和国国务院组织法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等。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文书管理机构的设置，如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中共中央办公厅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国务院办公厅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等。</a:t>
                </a:r>
                <a:endParaRPr/>
              </a:p>
            </p:txBody>
          </p:sp>
          <p:pic>
            <p:nvPicPr>
              <p:cNvPr id="251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52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53" name="Group 74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521950"/>
            <a:ext cx="5783287" cy="4824775"/>
            <a:chOff x="5982796" y="1521950"/>
            <a:chExt cx="5783287" cy="4824775"/>
          </a:xfrm>
        </p:grpSpPr>
        <p:grpSp>
          <p:nvGrpSpPr>
            <p:cNvPr id="254" name="Group 9"/>
            <p:cNvGrpSpPr/>
            <p:nvPr/>
          </p:nvGrpSpPr>
          <p:grpSpPr>
            <a:xfrm>
              <a:off x="5982796" y="1521950"/>
              <a:ext cx="5687135" cy="1523479"/>
              <a:chOff x="5982796" y="1521950"/>
              <a:chExt cx="5687135" cy="1523479"/>
            </a:xfrm>
          </p:grpSpPr>
          <p:sp>
            <p:nvSpPr>
              <p:cNvPr id="255" name="TextBox 10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521950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信息化发展</a:t>
                </a:r>
                <a:endParaRPr/>
              </a:p>
            </p:txBody>
          </p:sp>
          <p:sp>
            <p:nvSpPr>
              <p:cNvPr id="256" name="TextBox 11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92485"/>
                <a:ext cx="5687135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运用现代信息技术，提高文书管理的信息化水平，实现文书的快速查询、高效利用。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建立电子文书管理系统，实现文书的数字化管理，提高文书管理的效率和安全性。</a:t>
                </a:r>
                <a:endParaRPr/>
              </a:p>
            </p:txBody>
          </p:sp>
        </p:grpSp>
        <p:grpSp>
          <p:nvGrpSpPr>
            <p:cNvPr id="257" name="Group 2"/>
            <p:cNvGrpSpPr/>
            <p:nvPr/>
          </p:nvGrpSpPr>
          <p:grpSpPr>
            <a:xfrm>
              <a:off x="5982796" y="3170591"/>
              <a:ext cx="5783287" cy="1523479"/>
              <a:chOff x="5982796" y="3170591"/>
              <a:chExt cx="5783287" cy="1523479"/>
            </a:xfrm>
          </p:grpSpPr>
          <p:sp>
            <p:nvSpPr>
              <p:cNvPr id="258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70591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规范化发展</a:t>
                </a:r>
                <a:endParaRPr/>
              </a:p>
            </p:txBody>
          </p:sp>
          <p:sp>
            <p:nvSpPr>
              <p:cNvPr id="259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641126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建立健全文书管理制度，明确管理职责、程序和要求。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加强文书管理人员的培训，提高其业务水平和综合素质。</a:t>
                </a:r>
                <a:endParaRPr/>
              </a:p>
            </p:txBody>
          </p:sp>
        </p:grpSp>
        <p:grpSp>
          <p:nvGrpSpPr>
            <p:cNvPr id="260" name="Group 5"/>
            <p:cNvGrpSpPr/>
            <p:nvPr/>
          </p:nvGrpSpPr>
          <p:grpSpPr>
            <a:xfrm>
              <a:off x="5982796" y="4823246"/>
              <a:ext cx="5783287" cy="1523479"/>
              <a:chOff x="5982796" y="4823246"/>
              <a:chExt cx="5783287" cy="1523479"/>
            </a:xfrm>
          </p:grpSpPr>
          <p:sp>
            <p:nvSpPr>
              <p:cNvPr id="261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823246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服务化发展</a:t>
                </a:r>
                <a:endParaRPr/>
              </a:p>
            </p:txBody>
          </p:sp>
          <p:sp>
            <p:nvSpPr>
              <p:cNvPr id="262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93781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将文书管理作为组织内部服务的重要部分，为组织内部成员提供高效、便捷的文书服务。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加强文书信息的开发利用，为组织内部决策提供支持和服务。</a:t>
                </a:r>
                <a:endParaRPr/>
              </a:p>
            </p:txBody>
          </p:sp>
        </p:grpSp>
      </p:grpSp>
      <p:pic>
        <p:nvPicPr>
          <p:cNvPr id="263" name="Picture 18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478" r="21478"/>
          <a:stretch>
            <a:fillRect/>
          </a:stretch>
        </p:blipFill>
        <p:spPr>
          <a:xfrm>
            <a:off x="641457" y="1883900"/>
            <a:ext cx="3722789" cy="3671084"/>
          </a:xfrm>
          <a:prstGeom prst="rect">
            <a:avLst/>
          </a:prstGeom>
        </p:spPr>
      </p:pic>
      <p:sp>
        <p:nvSpPr>
          <p:cNvPr id="26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当代机关文书管理的发展趋势</a:t>
            </a:r>
            <a:endParaRPr lang="en-US" altLang="zh-CN" sz="2800" b="1">
              <a:latin typeface="+mj-ea"/>
              <a:ea typeface="+mj-ea"/>
            </a:endParaRPr>
          </a:p>
        </p:txBody>
      </p:sp>
      <p:sp>
        <p:nvSpPr>
          <p:cNvPr id="265" name="椭圆 7"/>
          <p:cNvSpPr>
            <a:spLocks noChangeAspect="1"/>
          </p:cNvSpPr>
          <p:nvPr/>
        </p:nvSpPr>
        <p:spPr>
          <a:xfrm>
            <a:off x="4804244" y="1524563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266" name="椭圆 8"/>
          <p:cNvSpPr>
            <a:spLocks noChangeAspect="1"/>
          </p:cNvSpPr>
          <p:nvPr/>
        </p:nvSpPr>
        <p:spPr>
          <a:xfrm>
            <a:off x="4804244" y="3170591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267" name="椭圆 9"/>
          <p:cNvSpPr>
            <a:spLocks noChangeAspect="1"/>
          </p:cNvSpPr>
          <p:nvPr/>
        </p:nvSpPr>
        <p:spPr>
          <a:xfrm>
            <a:off x="4804244" y="4822844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7" name="Tencent" descr="{&quot;isTemplate&quot;:false,&quot;type&quot;:&quot;content&quot;,&quot;canOmit&quot;:false,&quot;range&quot;:0}"/>
          <p:cNvSpPr txBox="1"/>
          <p:nvPr/>
        </p:nvSpPr>
        <p:spPr>
          <a:xfrm>
            <a:off x="5402541" y="1081147"/>
            <a:ext cx="1386918" cy="1323439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0" b="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03</a:t>
            </a:r>
            <a:endParaRPr lang="zh-CN" altLang="en-US" sz="8000" b="0">
              <a:solidFill>
                <a:schemeClr val="accent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8" name="Tencent" descr="{&quot;isTemplate&quot;:true,&quot;type&quot;:&quot;title&quot;,&quot;canOmit&quot;:false,&quot;range&quot;:0}"/>
          <p:cNvSpPr txBox="1"/>
          <p:nvPr/>
        </p:nvSpPr>
        <p:spPr>
          <a:xfrm>
            <a:off x="453229" y="2413972"/>
            <a:ext cx="11315700" cy="698500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4000" spc="300">
                <a:solidFill>
                  <a:srgbClr val="FEFFFF">
                    <a:alpha val="100000"/>
                  </a:srgbClr>
                </a:solidFill>
                <a:latin typeface="微软雅黑"/>
                <a:ea typeface="微软雅黑"/>
              </a:rPr>
              <a:t>机关文书管理的组织机构与人员</a:t>
            </a:r>
            <a:endParaRPr lang="en-US" sz="4000" b="1" spc="300">
              <a:solidFill>
                <a:srgbClr val="FEFFFF">
                  <a:alpha val="100000"/>
                </a:srgbClr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0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1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2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3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设置</a:t>
                </a:r>
                <a:endParaRPr/>
              </a:p>
            </p:txBody>
          </p:sp>
          <p:sp>
            <p:nvSpPr>
              <p:cNvPr id="14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国家机关、企事业单位、社会团体等组织内部，通常设有专门的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文书管理机构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或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文书管理人员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文书管理机构的设置，需要考虑组织的规模、性质、任务等因素，以确保文书管理的顺利进行。</a:t>
                </a:r>
                <a:endParaRPr/>
              </a:p>
            </p:txBody>
          </p:sp>
          <p:sp>
            <p:nvSpPr>
              <p:cNvPr id="15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6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8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19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0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职责</a:t>
                </a:r>
                <a:endParaRPr/>
              </a:p>
            </p:txBody>
          </p:sp>
          <p:sp>
            <p:nvSpPr>
              <p:cNvPr id="21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负责制定和执行文书管理制度，明确管理职责、程序和要求。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负责文书的收集、整理、归档、保管、查询、利用等工作。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负责文书管理人员的培训、考核、激励等工作。</a:t>
                </a:r>
                <a:endParaRPr/>
              </a:p>
            </p:txBody>
          </p:sp>
          <p:sp>
            <p:nvSpPr>
              <p:cNvPr id="22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5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机关文书管理机构的设置与职责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https://d.book118.com/277053033006006044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darkgold">
      <a:dk1>
        <a:srgbClr val="FEFFFF"/>
      </a:dk1>
      <a:lt1>
        <a:srgbClr val="000000"/>
      </a:lt1>
      <a:dk2>
        <a:srgbClr val="FDF5E1"/>
      </a:dk2>
      <a:lt2>
        <a:srgbClr val="160908"/>
      </a:lt2>
      <a:accent1>
        <a:srgbClr val="FEB74E"/>
      </a:accent1>
      <a:accent2>
        <a:srgbClr val="FB7F3D"/>
      </a:accent2>
      <a:accent3>
        <a:srgbClr val="E15C3D"/>
      </a:accent3>
      <a:accent4>
        <a:srgbClr val="9F463B"/>
      </a:accent4>
      <a:accent5>
        <a:srgbClr val="515865"/>
      </a:accent5>
      <a:accent6>
        <a:srgbClr val="333A46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73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机关文书管理：理论与实践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2024-09-18T03:10:25.628</cp:lastPrinted>
  <dcterms:created xsi:type="dcterms:W3CDTF">2024-09-17T19:10:25Z</dcterms:created>
  <dcterms:modified xsi:type="dcterms:W3CDTF">2024-09-17T19:10:27Z</dcterms:modified>
</cp:coreProperties>
</file>