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078ED3-CFDA-4723-8B3F-61B76E63B1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3D85DB-DC9D-485E-8500-60F8162CD9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B1A8AD-4DBD-4C70-B584-CC81E1D3D9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3AC5F3-D67B-4474-924C-91EF5F9F99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D6CA89-ABD1-4500-9BBE-B92632105D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C9719D-D0F4-4377-8B0D-4F23AB8E2E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431325-D70C-4459-B380-FA12489845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C49251-CF5E-446F-9FC1-6928C10527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017F72-E50C-4E01-B3EE-6E9FD1B753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2E9463-740C-42E4-B74A-FD901979CA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E8D4DC-837F-4D65-A1D3-A7EF5FC46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061054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51821"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3898" y="4535260"/>
            <a:ext cx="2070183" cy="410070"/>
          </a:xfrm>
          <a:prstGeom prst="roundRect">
            <a:avLst>
              <a:gd name="adj" fmla="val 16667"/>
            </a:avLst>
          </a:prstGeom>
          <a:solidFill>
            <a:srgbClr val="D27536">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37706" y="4043701"/>
            <a:ext cx="4392529" cy="320369"/>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75">
                <a:solidFill>
                  <a:srgbClr val="4E1B04">
                    <a:alpha val="100000"/>
                  </a:srgbClr>
                </a:solidFill>
                <a:latin typeface="Microsoft Yahei"/>
                <a:ea typeface="Microsoft Yahei"/>
                <a:cs typeface="Microsoft Yahei"/>
              </a:rPr>
              <a:t>THE FIRST LESSON OF THE SCHOOL YEAR</a:t>
            </a:r>
            <a:endParaRPr lang="en-US" sz="1100"/>
          </a:p>
        </p:txBody>
      </p:sp>
      <p:sp>
        <p:nvSpPr>
          <p:cNvPr id="7" name="TextBox 7"/>
          <p:cNvSpPr txBox="1"/>
          <p:nvPr/>
        </p:nvSpPr>
        <p:spPr>
          <a:xfrm>
            <a:off x="560336" y="1254830"/>
            <a:ext cx="5970206" cy="2627671"/>
          </a:xfrm>
          <a:prstGeom prst="rect">
            <a:avLst/>
          </a:prstGeom>
        </p:spPr>
        <p:txBody>
          <a:bodyPr vert="horz" wrap="square" lIns="91440" tIns="45720" rIns="91440" bIns="4572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950" b="1">
                <a:solidFill>
                  <a:srgbClr val="4E1B04">
                    <a:alpha val="100000"/>
                  </a:srgbClr>
                </a:solidFill>
                <a:latin typeface="Microsoft Yahei"/>
                <a:ea typeface="Microsoft Yahei"/>
                <a:cs typeface="Microsoft Yahei"/>
              </a:rPr>
              <a:t>《财富吸引力法则》ppt课件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51136"/>
            <a:ext cx="12192000" cy="6858000"/>
          </a:xfrm>
          <a:prstGeom prst="rect">
            <a:avLst/>
          </a:prstGeom>
        </p:spPr>
      </p:pic>
      <p:sp>
        <p:nvSpPr>
          <p:cNvPr id="3" name="TextBox 3"/>
          <p:cNvSpPr txBox="1"/>
          <p:nvPr/>
        </p:nvSpPr>
        <p:spPr>
          <a:xfrm>
            <a:off x="8925520" y="0"/>
            <a:ext cx="189738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目</a:t>
            </a:r>
          </a:p>
        </p:txBody>
      </p:sp>
      <p:sp>
        <p:nvSpPr>
          <p:cNvPr id="4" name="TextBox 4"/>
          <p:cNvSpPr txBox="1"/>
          <p:nvPr/>
        </p:nvSpPr>
        <p:spPr>
          <a:xfrm>
            <a:off x="10344112" y="332203"/>
            <a:ext cx="1288278" cy="35645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ct val="0"/>
              </a:spcBef>
            </a:pPr>
            <a:r>
              <a:rPr lang="en-US" sz="1350" b="1">
                <a:solidFill>
                  <a:srgbClr val="FFFFFF">
                    <a:alpha val="100000"/>
                  </a:srgbClr>
                </a:solidFill>
                <a:latin typeface="SimSun"/>
                <a:ea typeface="SimSun"/>
                <a:cs typeface="SimSun"/>
              </a:rPr>
              <a:t>CONTENTS</a:t>
            </a:r>
          </a:p>
        </p:txBody>
      </p:sp>
      <p:sp>
        <p:nvSpPr>
          <p:cNvPr id="5" name="TextBox 5"/>
          <p:cNvSpPr txBox="1"/>
          <p:nvPr/>
        </p:nvSpPr>
        <p:spPr>
          <a:xfrm>
            <a:off x="6459464" y="1748889"/>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财富吸引力法则概述</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财富吸引力法则的原理</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如何运用财富吸引力法则</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财富吸引力法则的实践案例</a:t>
            </a:r>
          </a:p>
          <a:p>
            <a:pPr marL="203200" lvl="0" indent="-203200">
              <a:lnSpc>
                <a:spcPct val="140000"/>
              </a:lnSpc>
              <a:buFont typeface="Arial"/>
              <a:buChar char="•"/>
            </a:pPr>
            <a:r>
              <a:rPr lang="en-US" sz="2400" b="1">
                <a:solidFill>
                  <a:srgbClr val="4E1B04">
                    <a:alpha val="100000"/>
                  </a:srgbClr>
                </a:solidFill>
                <a:latin typeface="Microsoft Yahei"/>
                <a:ea typeface="Microsoft Yahei"/>
                <a:cs typeface="Microsoft Yahei"/>
              </a:rPr>
              <a:t>财富吸引力法则的未来发展</a:t>
            </a:r>
          </a:p>
        </p:txBody>
      </p:sp>
      <p:sp>
        <p:nvSpPr>
          <p:cNvPr id="6" name="TextBox 6"/>
          <p:cNvSpPr txBox="1"/>
          <p:nvPr/>
        </p:nvSpPr>
        <p:spPr>
          <a:xfrm>
            <a:off x="10245685" y="379813"/>
            <a:ext cx="1154430" cy="15487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rgbClr val="4E1B04">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财富吸引力法则概述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1750" b="1175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财富吸引力法则是指一种通过积极的心态和行为，吸引和创造财富的法则。它认为，财富并不是偶然的产物，而是由个人的内在状态和行为所吸引而来的。</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财富吸引力法则强调积极的心态、正面的思考、积极的行动和良好的习惯对于吸引财富的重要性。它鼓励人们通过改变自己的内在状态，来吸引更多的财富和机会。</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财富吸引力法则的含义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财富吸引力法则的起源可以追溯到古代的哲学思想，如吸引力法则和心理暗示等。随着社会的发展和人们对财富的追求，这个法则逐渐被应用于个人财富管理领域。</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近年来，财富吸引力法则得到了广泛的传播和应用，成为许多个人和企业的财富管理理念。它不仅在个人理财方面有着重要的指导意义，还对企业的经营和发展产生了积极的影响。</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3267" r="23267"/>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财富吸引力法则的起源与发展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财富吸引力法则的基本原则</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积极的心态</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保持积极的心态是财富吸引力法则的核心原则之一。积极的心态能够激发内心的正能量，吸引更多的机会和财富。</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正面的思考</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正面思考是指对事物进行积极的解读和预期，从而激发内心的积极能量，吸引更多的机会和财富。</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积极的行动</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积极的行动是指为了实现目标而采取的积极的、有计划的行动。通过积极的行动，人们可以创造更多的机会和财富。</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良好的习惯</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良好的习惯是财富吸引力法则的重要基础。良好的习惯可以帮助人们建立正确的思维模式和行为模式，从而吸引更多的机会和财富。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财富吸引力法则的原理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能量场原理是指财富吸引力法则的核心，即人的思想、情感和信念等内在能量会吸引与之相匹配的财富和资源。</a:t>
            </a:r>
          </a:p>
        </p:txBody>
      </p:sp>
      <p:pic>
        <p:nvPicPr>
          <p:cNvPr id="4" name="Picture 4"/>
          <p:cNvPicPr>
            <a:picLocks noChangeAspect="1"/>
          </p:cNvPicPr>
          <p:nvPr/>
        </p:nvPicPr>
        <p:blipFill>
          <a:blip r:embed="rId2"/>
          <a:srcRect t="10000" b="10000"/>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9625" r="19625"/>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通过积极的心态和正面的思考，可以改变自己的内在能量场，吸引更多的财富和机会。</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人的内在能量场是由其思想、情感和信念等构成的，这些因素共同影响着一个人的命运和财富状况。</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保持积极的心态和正面的思考，是实现财富吸引力的关键。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能量场原理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958" r="17958"/>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1DF"/>
                </a:solidFill>
                <a:latin typeface="Calibri"/>
                <a:ea typeface="+mn-ea"/>
                <a:cs typeface="+mn-cs"/>
              </a:defRPr>
            </a:lvl1pPr>
            <a:lvl2pPr marL="457200" algn="l" defTabSz="914400" rtl="0" eaLnBrk="1" latinLnBrk="0" hangingPunct="1">
              <a:defRPr sz="1800" kern="1200">
                <a:solidFill>
                  <a:srgbClr val="FAF1DF"/>
                </a:solidFill>
                <a:latin typeface="Calibri"/>
                <a:ea typeface="+mn-ea"/>
                <a:cs typeface="+mn-cs"/>
              </a:defRPr>
            </a:lvl2pPr>
            <a:lvl3pPr marL="914400" algn="l" defTabSz="914400" rtl="0" eaLnBrk="1" latinLnBrk="0" hangingPunct="1">
              <a:defRPr sz="1800" kern="1200">
                <a:solidFill>
                  <a:srgbClr val="FAF1DF"/>
                </a:solidFill>
                <a:latin typeface="Calibri"/>
                <a:ea typeface="+mn-ea"/>
                <a:cs typeface="+mn-cs"/>
              </a:defRPr>
            </a:lvl3pPr>
            <a:lvl4pPr marL="1371600" algn="l" defTabSz="914400" rtl="0" eaLnBrk="1" latinLnBrk="0" hangingPunct="1">
              <a:defRPr sz="1800" kern="1200">
                <a:solidFill>
                  <a:srgbClr val="FAF1DF"/>
                </a:solidFill>
                <a:latin typeface="Calibri"/>
                <a:ea typeface="+mn-ea"/>
                <a:cs typeface="+mn-cs"/>
              </a:defRPr>
            </a:lvl4pPr>
            <a:lvl5pPr marL="1828800" algn="l" defTabSz="914400" rtl="0" eaLnBrk="1" latinLnBrk="0" hangingPunct="1">
              <a:defRPr sz="1800" kern="1200">
                <a:solidFill>
                  <a:srgbClr val="FAF1DF"/>
                </a:solidFill>
                <a:latin typeface="Calibri"/>
                <a:ea typeface="+mn-ea"/>
                <a:cs typeface="+mn-cs"/>
              </a:defRPr>
            </a:lvl5pPr>
            <a:lvl6pPr marL="2286000" algn="l" defTabSz="914400" rtl="0" eaLnBrk="1" latinLnBrk="0" hangingPunct="1">
              <a:defRPr sz="1800" kern="1200">
                <a:solidFill>
                  <a:srgbClr val="FAF1DF"/>
                </a:solidFill>
                <a:latin typeface="Calibri"/>
                <a:ea typeface="+mn-ea"/>
                <a:cs typeface="+mn-cs"/>
              </a:defRPr>
            </a:lvl6pPr>
            <a:lvl7pPr marL="2743200" algn="l" defTabSz="914400" rtl="0" eaLnBrk="1" latinLnBrk="0" hangingPunct="1">
              <a:defRPr sz="1800" kern="1200">
                <a:solidFill>
                  <a:srgbClr val="FAF1DF"/>
                </a:solidFill>
                <a:latin typeface="Calibri"/>
                <a:ea typeface="+mn-ea"/>
                <a:cs typeface="+mn-cs"/>
              </a:defRPr>
            </a:lvl7pPr>
            <a:lvl8pPr marL="3200400" algn="l" defTabSz="914400" rtl="0" eaLnBrk="1" latinLnBrk="0" hangingPunct="1">
              <a:defRPr sz="1800" kern="1200">
                <a:solidFill>
                  <a:srgbClr val="FAF1DF"/>
                </a:solidFill>
                <a:latin typeface="Calibri"/>
                <a:ea typeface="+mn-ea"/>
                <a:cs typeface="+mn-cs"/>
              </a:defRPr>
            </a:lvl8pPr>
            <a:lvl9pPr marL="3657600" algn="l" defTabSz="914400" rtl="0" eaLnBrk="1" latinLnBrk="0" hangingPunct="1">
              <a:defRPr sz="1800" kern="1200">
                <a:solidFill>
                  <a:srgbClr val="FAF1D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吸引力原理是指人的内在能量场具有吸引与之相匹配的财富和资源的能力。</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通过培养积极的心态和正面的思考，可以增强自己的吸引力，吸引更多的财富和机会。</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吸引力原理</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吸引力原理的核心在于人的思想、情感和信念等内在因素，这些因素共同影响着一个人对财富和资源的吸引力。</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吸引力原理是实现财富吸引力的关键因素之一，需要深入理解和实践。</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共振原理</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共振原理是指当一个人的内在能量场与某种财富和资源的频率相匹配时，就会产生共振效应，从而吸引更多的这种财富和资源。</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共振原理的核心在于找到与自己内在能量场相匹配的财富和资源，通过调整自己的心态和思考方式，实现与这些财富和资源的共振。</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共振原理的应用需要深入了解自己的内在能量场，并不断尝试和探索，找到适合自己的财富和资源。</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共振原理是实现财富吸引力的关键因素之一，需要不断实践和探索。</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自我实现原理是指当一个人的内在能量场得到提升和扩展时，会自然而然地吸引更多的财富和资源。</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自我实现原理的核心在于不断提升自己的内在能量场，通过不断学习和成长，拓展自己的视野和能力，从而吸引更多的财富和机会。</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自我实现原理的应用需要持续不断地学习和成长，同时保持积极的心态和正面的思考，才能真正实现财富吸引力的提升。</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自我实现原理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7962" y="1472498"/>
            <a:ext cx="4297680" cy="152242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6600" b="1">
                <a:solidFill>
                  <a:srgbClr val="D27536">
                    <a:alpha val="100000"/>
                  </a:srgbClr>
                </a:solidFill>
                <a:latin typeface="Microsoft Yahei"/>
                <a:ea typeface="Microsoft Yahei"/>
                <a:cs typeface="Microsoft Yahei"/>
              </a:rPr>
              <a:t>01</a:t>
            </a:r>
          </a:p>
        </p:txBody>
      </p:sp>
      <p:sp>
        <p:nvSpPr>
          <p:cNvPr id="3" name="TextBox 3"/>
          <p:cNvSpPr txBox="1"/>
          <p:nvPr/>
        </p:nvSpPr>
        <p:spPr>
          <a:xfrm>
            <a:off x="621611" y="2876788"/>
            <a:ext cx="4770383" cy="2874949"/>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rgbClr val="4E1B04">
                    <a:alpha val="100000"/>
                  </a:srgbClr>
                </a:solidFill>
                <a:latin typeface="Microsoft Yahei"/>
                <a:ea typeface="Microsoft Yahei"/>
                <a:cs typeface="Microsoft Yahei"/>
              </a:rPr>
              <a:t>如何运用财富吸引力法则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https://d.book118.com/277061054041006030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1DF"/>
      </a:lt1>
      <a:dk2>
        <a:srgbClr val="000000"/>
      </a:dk2>
      <a:lt2>
        <a:srgbClr val="FFFFFF"/>
      </a:lt2>
      <a:accent1>
        <a:srgbClr val="4E1B04"/>
      </a:accent1>
      <a:accent2>
        <a:srgbClr val="DB6414"/>
      </a:accent2>
      <a:accent3>
        <a:srgbClr val="FF9719"/>
      </a:accent3>
      <a:accent4>
        <a:srgbClr val="EB9D43"/>
      </a:accent4>
      <a:accent5>
        <a:srgbClr val="FFB828"/>
      </a:accent5>
      <a:accent6>
        <a:srgbClr val="E69041"/>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SimSun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2024-09-01T19:30:28.365</cp:lastPrinted>
  <dcterms:created xsi:type="dcterms:W3CDTF">2024-09-01T11:30:28Z</dcterms:created>
  <dcterms:modified xsi:type="dcterms:W3CDTF">2024-09-01T11:30:30Z</dcterms:modified>
</cp:coreProperties>
</file>