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A0A2418-44FF-4FAC-8AB2-1A9986366DF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3252788-5013-4468-8AB1-7ACB78F1261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B158D26-C469-458D-AC49-B499419A29A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30C762D-1F7B-4195-8D1E-B090173D639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B2FBF59-95F4-4BDE-BBB7-8321EBADAC3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DD70A00-38F1-4F9A-BDEB-B3003E1DA67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1CEA895-84BB-4132-8811-235ADE9FCEC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E8F8ECC-DD03-41C7-BF34-2FC32BE3450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257FE2B-E8A5-4581-9AF6-87019E774D9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BE0BD6A-D628-4239-9A93-11D309AB754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92D312F-915D-4E4D-AA41-88C96D55FBC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77100111022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99" y="2075523"/>
            <a:ext cx="6209139"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rgbClr val="000000"/>
                </a:solidFill>
                <a:latin typeface="Microsoft Yahei"/>
                <a:ea typeface="Microsoft Yahei"/>
                <a:cs typeface="Microsoft Yahei"/>
              </a:rPr>
              <a:t>成本领先战略在我国零售业中的运用</a:t>
            </a:r>
          </a:p>
        </p:txBody>
      </p:sp>
      <p:sp>
        <p:nvSpPr>
          <p:cNvPr id="3" name="TextBox 3"/>
          <p:cNvSpPr txBox="1"/>
          <p:nvPr/>
        </p:nvSpPr>
        <p:spPr>
          <a:xfrm>
            <a:off x="5699925" y="4075772"/>
            <a:ext cx="20593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rgbClr val="000000"/>
                </a:solidFill>
                <a:latin typeface="Microsoft Yahei"/>
                <a:ea typeface="Microsoft Yahei"/>
                <a:cs typeface="Microsoft Yahei"/>
              </a:rPr>
              <a:t>汇报人：XX</a:t>
            </a:r>
          </a:p>
        </p:txBody>
      </p:sp>
      <p:sp>
        <p:nvSpPr>
          <p:cNvPr id="4" name="AutoShape 4"/>
          <p:cNvSpPr/>
          <p:nvPr/>
        </p:nvSpPr>
        <p:spPr>
          <a:xfrm>
            <a:off x="5560413" y="4244233"/>
            <a:ext cx="149037" cy="149037"/>
          </a:xfrm>
          <a:prstGeom prst="ellipse">
            <a:avLst/>
          </a:prstGeom>
          <a:solidFill>
            <a:schemeClr val="dk1">
              <a:alpha val="100000"/>
            </a:schemeClr>
          </a:solidFill>
        </p:spPr>
        <p:style>
          <a:lnRef idx="0">
            <a:schemeClr val="dk1"/>
          </a:lnRef>
          <a:fillRef idx="1">
            <a:schemeClr val="dk1"/>
          </a:fillRef>
          <a:effectRef idx="0">
            <a:schemeClr val="dk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5" name="TextBox 5"/>
          <p:cNvSpPr txBox="1"/>
          <p:nvPr/>
        </p:nvSpPr>
        <p:spPr>
          <a:xfrm>
            <a:off x="8030728" y="4075772"/>
            <a:ext cx="27451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rgbClr val="000000"/>
                </a:solidFill>
                <a:latin typeface="Microsoft Yahei"/>
                <a:ea typeface="Microsoft Yahei"/>
                <a:cs typeface="Microsoft Yahei"/>
              </a:rPr>
              <a:t>2023-12-28</a:t>
            </a:r>
          </a:p>
        </p:txBody>
      </p:sp>
      <p:sp>
        <p:nvSpPr>
          <p:cNvPr id="6" name="AutoShape 6"/>
          <p:cNvSpPr/>
          <p:nvPr/>
        </p:nvSpPr>
        <p:spPr>
          <a:xfrm>
            <a:off x="7891216" y="4244233"/>
            <a:ext cx="149037" cy="149037"/>
          </a:xfrm>
          <a:prstGeom prst="ellipse">
            <a:avLst/>
          </a:prstGeom>
          <a:solidFill>
            <a:schemeClr val="dk1">
              <a:alpha val="100000"/>
            </a:schemeClr>
          </a:solidFill>
        </p:spPr>
        <p:style>
          <a:lnRef idx="0">
            <a:schemeClr val="dk1"/>
          </a:lnRef>
          <a:fillRef idx="1">
            <a:schemeClr val="dk1"/>
          </a:fillRef>
          <a:effectRef idx="0">
            <a:schemeClr val="dk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1218929" y="948015"/>
            <a:ext cx="4792980" cy="5237962"/>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ct val="0"/>
              </a:spcBef>
              <a:buFont typeface="Arial"/>
              <a:buChar char="•"/>
            </a:pPr>
            <a:r>
              <a:rPr lang="en-US" sz="2400">
                <a:solidFill>
                  <a:srgbClr val="000000"/>
                </a:solidFill>
                <a:latin typeface="Microsoft Yahei"/>
                <a:ea typeface="Microsoft Yahei"/>
                <a:cs typeface="Microsoft Yahei"/>
              </a:rPr>
              <a:t>引言</a:t>
            </a:r>
          </a:p>
          <a:p>
            <a:pPr marL="203200" lvl="0" indent="-203200">
              <a:lnSpc>
                <a:spcPct val="150000"/>
              </a:lnSpc>
              <a:spcBef>
                <a:spcPct val="0"/>
              </a:spcBef>
              <a:buFont typeface="Arial"/>
              <a:buChar char="•"/>
            </a:pPr>
            <a:r>
              <a:rPr lang="en-US" sz="2400">
                <a:solidFill>
                  <a:srgbClr val="000000"/>
                </a:solidFill>
                <a:latin typeface="Microsoft Yahei"/>
                <a:ea typeface="Microsoft Yahei"/>
                <a:cs typeface="Microsoft Yahei"/>
              </a:rPr>
              <a:t>成本领先战略理论概述</a:t>
            </a:r>
          </a:p>
          <a:p>
            <a:pPr marL="203200" lvl="0" indent="-203200">
              <a:lnSpc>
                <a:spcPct val="150000"/>
              </a:lnSpc>
              <a:spcBef>
                <a:spcPct val="0"/>
              </a:spcBef>
              <a:buFont typeface="Arial"/>
              <a:buChar char="•"/>
            </a:pPr>
            <a:r>
              <a:rPr lang="en-US" sz="2400">
                <a:solidFill>
                  <a:srgbClr val="000000"/>
                </a:solidFill>
                <a:latin typeface="Microsoft Yahei"/>
                <a:ea typeface="Microsoft Yahei"/>
                <a:cs typeface="Microsoft Yahei"/>
              </a:rPr>
              <a:t>我国零售业现状及发展趋势</a:t>
            </a:r>
          </a:p>
          <a:p>
            <a:pPr marL="203200" lvl="0" indent="-203200">
              <a:lnSpc>
                <a:spcPct val="150000"/>
              </a:lnSpc>
              <a:spcBef>
                <a:spcPct val="0"/>
              </a:spcBef>
              <a:buFont typeface="Arial"/>
              <a:buChar char="•"/>
            </a:pPr>
            <a:r>
              <a:rPr lang="en-US" sz="2400">
                <a:solidFill>
                  <a:srgbClr val="000000"/>
                </a:solidFill>
                <a:latin typeface="Microsoft Yahei"/>
                <a:ea typeface="Microsoft Yahei"/>
                <a:cs typeface="Microsoft Yahei"/>
              </a:rPr>
              <a:t>成本领先战略在我国零售业中的运用</a:t>
            </a:r>
          </a:p>
        </p:txBody>
      </p:sp>
      <p:sp>
        <p:nvSpPr>
          <p:cNvPr id="4" name="TextBox 4"/>
          <p:cNvSpPr txBox="1"/>
          <p:nvPr/>
        </p:nvSpPr>
        <p:spPr>
          <a:xfrm>
            <a:off x="7285959" y="2707005"/>
            <a:ext cx="2792730" cy="14439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8025" b="1">
                <a:solidFill>
                  <a:srgbClr val="000000"/>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1218929" y="948015"/>
            <a:ext cx="4792980" cy="5237962"/>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ct val="0"/>
              </a:spcBef>
              <a:buFont typeface="Arial"/>
              <a:buChar char="•"/>
            </a:pPr>
            <a:r>
              <a:rPr lang="en-US" sz="2400">
                <a:solidFill>
                  <a:srgbClr val="000000"/>
                </a:solidFill>
                <a:latin typeface="Microsoft Yahei"/>
                <a:ea typeface="Microsoft Yahei"/>
                <a:cs typeface="Microsoft Yahei"/>
              </a:rPr>
              <a:t>成本领先战略在我国零售业中的实施效果评价</a:t>
            </a:r>
          </a:p>
          <a:p>
            <a:pPr marL="203200" lvl="0" indent="-203200">
              <a:lnSpc>
                <a:spcPct val="150000"/>
              </a:lnSpc>
              <a:spcBef>
                <a:spcPct val="0"/>
              </a:spcBef>
              <a:buFont typeface="Arial"/>
              <a:buChar char="•"/>
            </a:pPr>
            <a:r>
              <a:rPr lang="en-US" sz="2400">
                <a:solidFill>
                  <a:srgbClr val="000000"/>
                </a:solidFill>
                <a:latin typeface="Microsoft Yahei"/>
                <a:ea typeface="Microsoft Yahei"/>
                <a:cs typeface="Microsoft Yahei"/>
              </a:rPr>
              <a:t>成本领先战略在我国零售业的挑战与对策</a:t>
            </a:r>
          </a:p>
        </p:txBody>
      </p:sp>
      <p:sp>
        <p:nvSpPr>
          <p:cNvPr id="4" name="TextBox 4"/>
          <p:cNvSpPr txBox="1"/>
          <p:nvPr/>
        </p:nvSpPr>
        <p:spPr>
          <a:xfrm>
            <a:off x="7285959" y="2707005"/>
            <a:ext cx="2792730" cy="14439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8025" b="1">
                <a:solidFill>
                  <a:srgbClr val="000000"/>
                </a:solidFill>
                <a:latin typeface="Microsoft Yahei"/>
                <a:ea typeface="Microsoft Yahei"/>
                <a:cs typeface="Microsoft Yahei"/>
              </a:rPr>
              <a:t>目录</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775648"/>
            <a:ext cx="7405389" cy="1138956"/>
            <a:chOff x="2393306" y="1775648"/>
            <a:chExt cx="7405389" cy="1138956"/>
          </a:xfrm>
        </p:grpSpPr>
        <p:sp>
          <p:nvSpPr>
            <p:cNvPr id="3" name="TextBox 3"/>
            <p:cNvSpPr txBox="1"/>
            <p:nvPr/>
          </p:nvSpPr>
          <p:spPr>
            <a:xfrm>
              <a:off x="2393306" y="1775648"/>
              <a:ext cx="7405389" cy="1138956"/>
            </a:xfrm>
            <a:prstGeom prst="rect">
              <a:avLst/>
            </a:prstGeom>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D3816D">
                      <a:alpha val="100000"/>
                    </a:srgbClr>
                  </a:solidFill>
                  <a:latin typeface="Microsoft Yahei"/>
                  <a:ea typeface="Microsoft Yahei"/>
                  <a:cs typeface="Microsoft Yahei"/>
                </a:rPr>
                <a:t>01</a:t>
              </a:r>
            </a:p>
          </p:txBody>
        </p:sp>
      </p:grpSp>
      <p:sp>
        <p:nvSpPr>
          <p:cNvPr id="4" name="TextBox 4"/>
          <p:cNvSpPr txBox="1"/>
          <p:nvPr/>
        </p:nvSpPr>
        <p:spPr>
          <a:xfrm>
            <a:off x="2424378" y="2793581"/>
            <a:ext cx="7343244"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4500" b="1">
                <a:solidFill>
                  <a:srgbClr val="000000"/>
                </a:solidFill>
                <a:latin typeface="Microsoft Yahei"/>
                <a:ea typeface="Microsoft Yahei"/>
                <a:cs typeface="Microsoft Yahei"/>
              </a:rPr>
              <a:t>引言</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a:pPr algn="ctr">
                <a:defRPr/>
              </a:pPr>
              <a:r>
                <a:rPr lang="en-US" sz="2940">
                  <a:solidFill>
                    <a:srgbClr val="FFFFFF"/>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0532" b="10532"/>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5788" b="578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背景与意义</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零售业竞争激烈</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我国零售业市场庞大，竞争激烈，企业需要寻求有效的竞争战略以脱颖而出。</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成本领先战略的优势</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成本领先战略通过降低成本、提高效率来获取竞争优势，对于零售业具有重要意义。</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理论与实践结合</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本文将成本领先战略理论与我国零售业实践相结合，探讨其在我国零售业中的运用及效果。</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研究目的和问题</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研究目的</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本文旨在分析成本领先战略在我国零售业中的运用现状，探讨其对企业绩效的影响，并提出相应的对策建议。</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研究问题</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如何在我国零售业中有效实施成本领先战略？成本领先战略对企业绩效有何影响？如何克服实施过程中的困难和挑战？</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775648"/>
            <a:ext cx="7405389" cy="1138956"/>
            <a:chOff x="2393306" y="1775648"/>
            <a:chExt cx="7405389" cy="1138956"/>
          </a:xfrm>
        </p:grpSpPr>
        <p:sp>
          <p:nvSpPr>
            <p:cNvPr id="3" name="TextBox 3"/>
            <p:cNvSpPr txBox="1"/>
            <p:nvPr/>
          </p:nvSpPr>
          <p:spPr>
            <a:xfrm>
              <a:off x="2393306" y="1775648"/>
              <a:ext cx="7405389" cy="1138956"/>
            </a:xfrm>
            <a:prstGeom prst="rect">
              <a:avLst/>
            </a:prstGeom>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D3816D">
                      <a:alpha val="100000"/>
                    </a:srgbClr>
                  </a:solidFill>
                  <a:latin typeface="Microsoft Yahei"/>
                  <a:ea typeface="Microsoft Yahei"/>
                  <a:cs typeface="Microsoft Yahei"/>
                </a:rPr>
                <a:t>02</a:t>
              </a:r>
            </a:p>
          </p:txBody>
        </p:sp>
      </p:grpSp>
      <p:sp>
        <p:nvSpPr>
          <p:cNvPr id="4" name="TextBox 4"/>
          <p:cNvSpPr txBox="1"/>
          <p:nvPr/>
        </p:nvSpPr>
        <p:spPr>
          <a:xfrm>
            <a:off x="2424378" y="2793581"/>
            <a:ext cx="7343244"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4500" b="1">
                <a:solidFill>
                  <a:srgbClr val="000000"/>
                </a:solidFill>
                <a:latin typeface="Microsoft Yahei"/>
                <a:ea typeface="Microsoft Yahei"/>
                <a:cs typeface="Microsoft Yahei"/>
              </a:rPr>
              <a:t>成本领先战略理论概述</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成本领先战略的定义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成本领先战略是指企业通过有效途径降低成本，使企业的全部成本低于竞争对手的成本，甚至是在同行业中最低的成本，从而获取竞争优势的一种战略。</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成本领先战略的内涵</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成本领先战略的核心是成本控制和成本管理。它要求企业在研发、采购、生产、销售等各个环节中，通过技术创新、管理创新等手段，不断降低成本，提高效率，以实现成本领先的目标。</a:t>
            </a:r>
          </a:p>
        </p:txBody>
      </p:sp>
      <p:sp>
        <p:nvSpPr>
          <p:cNvPr id="6" name="AutoShape 6"/>
          <p:cNvSpPr/>
          <p:nvPr/>
        </p:nvSpPr>
        <p:spPr>
          <a:xfrm>
            <a:off x="884406" y="5955116"/>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成本领先战略的定义与内涵</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4980" b="24980"/>
          <a:stretch>
            <a:fillRect/>
          </a:stretch>
        </p:blipFill>
        <p:spPr>
          <a:xfrm>
            <a:off x="3909691" y="1250241"/>
            <a:ext cx="7848600" cy="5248274"/>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4" name="AutoShape 4"/>
          <p:cNvSpPr/>
          <p:nvPr/>
        </p:nvSpPr>
        <p:spPr>
          <a:xfrm>
            <a:off x="563624" y="1824409"/>
            <a:ext cx="2936423"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低成本可以使企业在定价上更具灵活性，通过降价来扩大市场份额或提高利润率。</a:t>
            </a:r>
            <a:endParaRPr lang="en-US" sz="1100"/>
          </a:p>
        </p:txBody>
      </p:sp>
      <p:sp>
        <p:nvSpPr>
          <p:cNvPr id="5" name="AutoShape 5"/>
          <p:cNvSpPr/>
          <p:nvPr/>
        </p:nvSpPr>
        <p:spPr>
          <a:xfrm>
            <a:off x="601724" y="4315960"/>
            <a:ext cx="3052052"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由于具有成本优势，企业可以承受价格战的压力，对新进入者形成威慑。</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成本领先战略的优势与局限性</a:t>
              </a:r>
            </a:p>
          </p:txBody>
        </p:sp>
      </p:grpSp>
      <p:sp>
        <p:nvSpPr>
          <p:cNvPr id="28" name="AutoShape 28"/>
          <p:cNvSpPr/>
          <p:nvPr/>
        </p:nvSpPr>
        <p:spPr>
          <a:xfrm>
            <a:off x="601724" y="3976765"/>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solidFill>
                <a:latin typeface="Microsoft Yahei"/>
                <a:ea typeface="Microsoft Yahei"/>
                <a:cs typeface="Microsoft Yahei"/>
              </a:rPr>
              <a:t>形成进入障碍</a:t>
            </a:r>
            <a:endParaRPr lang="en-US" sz="1100"/>
          </a:p>
        </p:txBody>
      </p:sp>
      <p:sp>
        <p:nvSpPr>
          <p:cNvPr id="29" name="AutoShape 29"/>
          <p:cNvSpPr/>
          <p:nvPr/>
        </p:nvSpPr>
        <p:spPr>
          <a:xfrm>
            <a:off x="563624" y="1405309"/>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solidFill>
                <a:latin typeface="Microsoft Yahei"/>
                <a:ea typeface="Microsoft Yahei"/>
                <a:cs typeface="Microsoft Yahei"/>
              </a:rPr>
              <a:t>获得价格优势</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6029209" y="1988153"/>
            <a:ext cx="5258132"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96000"/>
              </a:lnSpc>
              <a:buFont typeface="Arial"/>
              <a:buChar char="•"/>
            </a:pPr>
            <a:r>
              <a:rPr lang="en-US" sz="1500">
                <a:solidFill>
                  <a:schemeClr val="dk1"/>
                </a:solidFill>
                <a:latin typeface="Microsoft Yahei"/>
                <a:ea typeface="Microsoft Yahei"/>
                <a:cs typeface="Microsoft Yahei"/>
              </a:rPr>
              <a:t>增强抗风险能力：在市场波动或经济不景气时，低成本企业具有更强的抵御风险的能力。</a:t>
            </a:r>
          </a:p>
        </p:txBody>
      </p:sp>
      <p:sp>
        <p:nvSpPr>
          <p:cNvPr id="3" name="AutoShape 3"/>
          <p:cNvSpPr/>
          <p:nvPr/>
        </p:nvSpPr>
        <p:spPr>
          <a:xfrm>
            <a:off x="6412992" y="4129306"/>
            <a:ext cx="755904" cy="755904"/>
          </a:xfrm>
          <a:prstGeom prst="roundRect">
            <a:avLst>
              <a:gd name="adj" fmla="val 16667"/>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4" name="AutoShape 4"/>
          <p:cNvSpPr/>
          <p:nvPr/>
        </p:nvSpPr>
        <p:spPr>
          <a:xfrm>
            <a:off x="8227931" y="4129306"/>
            <a:ext cx="755904" cy="755904"/>
          </a:xfrm>
          <a:prstGeom prst="roundRect">
            <a:avLst>
              <a:gd name="adj" fmla="val 16667"/>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5" name="AutoShape 5"/>
          <p:cNvSpPr/>
          <p:nvPr/>
        </p:nvSpPr>
        <p:spPr>
          <a:xfrm>
            <a:off x="10042870" y="4129306"/>
            <a:ext cx="755904" cy="755904"/>
          </a:xfrm>
          <a:prstGeom prst="roundRect">
            <a:avLst>
              <a:gd name="adj" fmla="val 16667"/>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cxnSp>
        <p:nvCxnSpPr>
          <p:cNvPr id="6" name="Connector 6"/>
          <p:cNvCxnSpPr/>
          <p:nvPr/>
        </p:nvCxnSpPr>
        <p:spPr>
          <a:xfrm>
            <a:off x="6137995" y="3770320"/>
            <a:ext cx="4941824"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6586408" y="4298640"/>
            <a:ext cx="410870" cy="410870"/>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424733" y="4355911"/>
            <a:ext cx="345034" cy="345034"/>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10222567" y="4333387"/>
            <a:ext cx="371856" cy="359664"/>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0" name="Picture 10"/>
          <p:cNvPicPr>
            <a:picLocks noChangeAspect="1"/>
          </p:cNvPicPr>
          <p:nvPr/>
        </p:nvPicPr>
        <p:blipFill>
          <a:blip r:embed="rId2"/>
          <a:srcRect t="11875" b="11875"/>
          <a:stretch>
            <a:fillRect/>
          </a:stretch>
        </p:blipFill>
        <p:spPr>
          <a:xfrm>
            <a:off x="763829" y="2145985"/>
            <a:ext cx="4887637" cy="2739226"/>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成本领先战略的优势与局限性</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pic>
        <p:nvPicPr>
          <p:cNvPr id="3" name="Picture 3"/>
          <p:cNvPicPr>
            <a:picLocks noChangeAspect="1"/>
          </p:cNvPicPr>
          <p:nvPr/>
        </p:nvPicPr>
        <p:blipFill>
          <a:blip r:embed="rId2">
            <a:alphaModFix/>
          </a:blip>
          <a:srcRect l="10333" r="10333"/>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恶性竞争风险</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在激烈的市场竞争中，企业可能陷入价格战等恶性竞争，损害行业整体利润。</a:t>
            </a:r>
          </a:p>
        </p:txBody>
      </p:sp>
      <p:sp>
        <p:nvSpPr>
          <p:cNvPr id="8" name="AutoShape 8"/>
          <p:cNvSpPr/>
          <p:nvPr/>
        </p:nvSpPr>
        <p:spPr>
          <a:xfrm>
            <a:off x="4935912" y="1819581"/>
            <a:ext cx="993758" cy="99375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技术变革风险</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过度追求成本降低可能导致企业在技术创新上的投入不足，错失技术变革的机遇。</a:t>
            </a:r>
          </a:p>
        </p:txBody>
      </p:sp>
      <p:sp>
        <p:nvSpPr>
          <p:cNvPr id="12" name="AutoShape 12"/>
          <p:cNvSpPr/>
          <p:nvPr/>
        </p:nvSpPr>
        <p:spPr>
          <a:xfrm>
            <a:off x="4935912" y="3457771"/>
            <a:ext cx="993758" cy="99375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忽视市场需求</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过度关注成本可能导致企业忽视市场需求和消费者偏好的变化，影响产品竞争力。</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成本领先战略的优势与局限性</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27123" y="1247319"/>
            <a:ext cx="4955536" cy="4778362"/>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3" name="AutoShape 3"/>
          <p:cNvSpPr/>
          <p:nvPr/>
        </p:nvSpPr>
        <p:spPr>
          <a:xfrm>
            <a:off x="6281315" y="1247319"/>
            <a:ext cx="4955536" cy="4778362"/>
          </a:xfrm>
          <a:prstGeom prst="roundRect">
            <a:avLst/>
          </a:prstGeom>
          <a:solidFill>
            <a:schemeClr val="accent2">
              <a:lumMod val="20000"/>
              <a:lumOff val="8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4" name="TextBox 4"/>
          <p:cNvSpPr txBox="1"/>
          <p:nvPr/>
        </p:nvSpPr>
        <p:spPr>
          <a:xfrm>
            <a:off x="1283086" y="1565017"/>
            <a:ext cx="4215069"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国外研究现状</a:t>
            </a:r>
          </a:p>
        </p:txBody>
      </p:sp>
      <p:sp>
        <p:nvSpPr>
          <p:cNvPr id="5" name="TextBox 5"/>
          <p:cNvSpPr txBox="1"/>
          <p:nvPr/>
        </p:nvSpPr>
        <p:spPr>
          <a:xfrm>
            <a:off x="1283086" y="2639994"/>
            <a:ext cx="4292478" cy="3124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国外对成本领先战略的研究起步较早，形成了较为完善的理论体系。近年来，随着全球化和互联网的快速发展，国外学者开始关注成本领先战略在跨国经营和电子商务等领域的应用。</a:t>
            </a:r>
          </a:p>
        </p:txBody>
      </p:sp>
      <p:sp>
        <p:nvSpPr>
          <p:cNvPr id="6" name="TextBox 6"/>
          <p:cNvSpPr txBox="1"/>
          <p:nvPr/>
        </p:nvSpPr>
        <p:spPr>
          <a:xfrm>
            <a:off x="6612844" y="1565017"/>
            <a:ext cx="4219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国内研究现状</a:t>
            </a:r>
          </a:p>
        </p:txBody>
      </p:sp>
      <p:sp>
        <p:nvSpPr>
          <p:cNvPr id="7" name="TextBox 7"/>
          <p:cNvSpPr txBox="1"/>
          <p:nvPr/>
        </p:nvSpPr>
        <p:spPr>
          <a:xfrm>
            <a:off x="6612844" y="2639994"/>
            <a:ext cx="4295775" cy="314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schemeClr>
                </a:solidFill>
                <a:latin typeface="Microsoft Yahei"/>
                <a:ea typeface="Microsoft Yahei"/>
                <a:cs typeface="Microsoft Yahei"/>
              </a:rPr>
              <a:t>国内对成本领先战略的研究起步较晚，但近年来发展迅速。国内学者在借鉴国外理论的基础上，结合我国企业的实际情况，对成本领先战略进行了深入研究和实践探索。目前，我国企业在实施成本领先战略方面已取得了一定成效，但仍存在一些问题和挑战，如技术创新不足、市场需求把握不准等。未来，随着市场竞争的加剧和消费者需求的多样化，我国企业在实施成本领先战略时需要更加注重技术创新和市场调研，以实现可持续发展。</a:t>
            </a:r>
          </a:p>
        </p:txBody>
      </p:sp>
      <p:sp>
        <p:nvSpPr>
          <p:cNvPr id="8" name="AutoShape 8"/>
          <p:cNvSpPr/>
          <p:nvPr/>
        </p:nvSpPr>
        <p:spPr>
          <a:xfrm>
            <a:off x="507874" y="6318935"/>
            <a:ext cx="701468" cy="122998"/>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9" name="AutoShape 9"/>
          <p:cNvSpPr/>
          <p:nvPr/>
        </p:nvSpPr>
        <p:spPr>
          <a:xfrm>
            <a:off x="454963" y="6318935"/>
            <a:ext cx="122998" cy="122998"/>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10" name="AutoShape 10"/>
          <p:cNvSpPr/>
          <p:nvPr/>
        </p:nvSpPr>
        <p:spPr>
          <a:xfrm>
            <a:off x="1137715" y="6318935"/>
            <a:ext cx="122998" cy="122998"/>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cxnSp>
        <p:nvCxnSpPr>
          <p:cNvPr id="11" name="Connector 11"/>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成本领先战略在国内外的研究现状</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775648"/>
            <a:ext cx="7405389" cy="1138956"/>
            <a:chOff x="2393306" y="1775648"/>
            <a:chExt cx="7405389" cy="1138956"/>
          </a:xfrm>
        </p:grpSpPr>
        <p:sp>
          <p:nvSpPr>
            <p:cNvPr id="3" name="TextBox 3"/>
            <p:cNvSpPr txBox="1"/>
            <p:nvPr/>
          </p:nvSpPr>
          <p:spPr>
            <a:xfrm>
              <a:off x="2393306" y="1775648"/>
              <a:ext cx="7405389" cy="1138956"/>
            </a:xfrm>
            <a:prstGeom prst="rect">
              <a:avLst/>
            </a:prstGeom>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D3816D">
                      <a:alpha val="100000"/>
                    </a:srgbClr>
                  </a:solidFill>
                  <a:latin typeface="Microsoft Yahei"/>
                  <a:ea typeface="Microsoft Yahei"/>
                  <a:cs typeface="Microsoft Yahei"/>
                </a:rPr>
                <a:t>03</a:t>
              </a:r>
            </a:p>
          </p:txBody>
        </p:sp>
      </p:grpSp>
      <p:sp>
        <p:nvSpPr>
          <p:cNvPr id="4" name="TextBox 4"/>
          <p:cNvSpPr txBox="1"/>
          <p:nvPr/>
        </p:nvSpPr>
        <p:spPr>
          <a:xfrm>
            <a:off x="2424378" y="2793581"/>
            <a:ext cx="7343244"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4500" b="1">
                <a:solidFill>
                  <a:srgbClr val="000000"/>
                </a:solidFill>
                <a:latin typeface="Microsoft Yahei"/>
                <a:ea typeface="Microsoft Yahei"/>
                <a:cs typeface="Microsoft Yahei"/>
              </a:rPr>
              <a:t>我国零售业现状及发展趋势</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多元化业态并存</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我国零售业业态多样，包括大型超市、便利店、折扣店、专卖店等多种业态，满足了消费者不同的购物需求。</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竞争激烈</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我国零售业竞争异常激烈，国内外零售企业纷纷进入市场，加剧了市场竞争。</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市场规模庞大</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我国零售业市场规模巨大，是全球最大的零售市场之一，拥有庞大的消费者群体和广阔的市场空间。</a:t>
            </a:r>
          </a:p>
        </p:txBody>
      </p:sp>
      <p:pic>
        <p:nvPicPr>
          <p:cNvPr id="10" name="Picture 10"/>
          <p:cNvPicPr>
            <a:picLocks noChangeAspect="1"/>
          </p:cNvPicPr>
          <p:nvPr/>
        </p:nvPicPr>
        <p:blipFill>
          <a:blip r:embed="rId2"/>
          <a:srcRect l="16667" r="16667"/>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我国零售业的发展现状</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50" r="16650"/>
          <a:stretch>
            <a:fillRect/>
          </a:stretch>
        </p:blipFill>
        <p:spPr>
          <a:xfrm>
            <a:off x="705128" y="1258733"/>
            <a:ext cx="5140491"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随着互联网技术的不断发展和普及，我国零售业正经历着数字化转型，越来越多的零售企业开始运用大数据、人工智能等技术手段提升运营效率和用户体验。</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solidFill>
                <a:latin typeface="Microsoft Yahei"/>
                <a:ea typeface="Microsoft Yahei"/>
                <a:cs typeface="Microsoft Yahei"/>
              </a:rPr>
              <a:t>数字化转型</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随着消费者购物行为的改变，我国零售业正逐渐实现线上线下融合，打造全渠道购物体验，满足消费者多元化的购物需求。</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solidFill>
                <a:latin typeface="Microsoft Yahei"/>
                <a:ea typeface="Microsoft Yahei"/>
                <a:cs typeface="Microsoft Yahei"/>
              </a:rPr>
              <a:t>线上线下融合</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在激烈的市场竞争中，零售企业纷纷寻求供应链优化，通过与供应商建立紧密合作关系、实现信息共享等方式，降低采购成本、提高库存周转率。</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solidFill>
                <a:latin typeface="Microsoft Yahei"/>
                <a:ea typeface="Microsoft Yahei"/>
                <a:cs typeface="Microsoft Yahei"/>
              </a:rPr>
              <a:t>供应链优化</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我国零售业的发展趋势</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https://d.book118.com/277100111022006032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2F2F2"/>
      </a:lt1>
      <a:dk2>
        <a:srgbClr val="000000"/>
      </a:dk2>
      <a:lt2>
        <a:srgbClr val="FFFFFF"/>
      </a:lt2>
      <a:accent1>
        <a:srgbClr val="B35F4B"/>
      </a:accent1>
      <a:accent2>
        <a:srgbClr val="CCA37B"/>
      </a:accent2>
      <a:accent3>
        <a:srgbClr val="997262"/>
      </a:accent3>
      <a:accent4>
        <a:srgbClr val="B3A36B"/>
      </a:accent4>
      <a:accent5>
        <a:srgbClr val="564741"/>
      </a:accent5>
      <a:accent6>
        <a:srgbClr val="989993"/>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72</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2024-09-04T18:28:47.654</cp:lastPrinted>
  <dcterms:created xsi:type="dcterms:W3CDTF">2024-09-04T10:28:47Z</dcterms:created>
  <dcterms:modified xsi:type="dcterms:W3CDTF">2024-09-04T10:28:49Z</dcterms:modified>
</cp:coreProperties>
</file>