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B0C04DA-0986-4CC2-8784-63D81954A9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DB6BB6E-EA50-4A77-86CC-C475A6948F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01D5209-CBFA-41C8-A818-26DB7F78EC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6F8E68F-7EFC-40E9-9C6C-4CA1032C184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C6BD928-99D4-4505-A851-250402D0C11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0BEB844-CF17-4012-9AA2-9F57306B5B6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8526542-FDC8-49BF-9E4C-7CD1F49BECF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A0693EE-B107-4403-A427-6D13106F8A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0A77049-FF4B-4EE4-8E6E-ED97BDEEFF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821A78-73D9-4312-B35D-11F25B67200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766A886-089B-4A88-BD68-E6C485D52B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77100135104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9475" y="1934330"/>
            <a:ext cx="59436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防火安全责任重大不能掉以轻心</a:t>
            </a:r>
          </a:p>
        </p:txBody>
      </p:sp>
      <p:sp>
        <p:nvSpPr>
          <p:cNvPr id="3" name="TextBox 3"/>
          <p:cNvSpPr txBox="1"/>
          <p:nvPr/>
        </p:nvSpPr>
        <p:spPr>
          <a:xfrm>
            <a:off x="795421" y="4206240"/>
            <a:ext cx="2400300" cy="5048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3289655" y="4206240"/>
            <a:ext cx="2724150" cy="5048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2024-02-02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878292"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防火安全形势与重要性</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预防措施与日常管理</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应急处置与救援能力建设</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监督检查与整改落实工作</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宣传教育与文化建设工作</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总结反思与未来发展规划</a:t>
            </a:r>
          </a:p>
        </p:txBody>
      </p:sp>
      <p:sp>
        <p:nvSpPr>
          <p:cNvPr id="4" name="TextBox 4"/>
          <p:cNvSpPr txBox="1"/>
          <p:nvPr/>
        </p:nvSpPr>
        <p:spPr>
          <a:xfrm>
            <a:off x="2297146" y="2519470"/>
            <a:ext cx="2792730" cy="13011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7200"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2635283" y="3598652"/>
            <a:ext cx="2116455"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rgbClr val="000000">
                    <a:alpha val="100000"/>
                  </a:srgbClr>
                </a:solidFill>
                <a:latin typeface="Microsoft Yahei"/>
                <a:ea typeface="Microsoft Yahei"/>
                <a:cs typeface="Microsoft Yahei"/>
              </a:rPr>
              <a:t>CONTENTS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1">
                    <a:alpha val="100000"/>
                  </a:schemeClr>
                </a:solidFill>
                <a:latin typeface="Microsoft Yahei"/>
                <a:ea typeface="Microsoft Yahei"/>
                <a:cs typeface="Microsoft Yahei"/>
              </a:rPr>
              <a:t>01</a:t>
            </a:r>
          </a:p>
        </p:txBody>
      </p:sp>
      <p:sp>
        <p:nvSpPr>
          <p:cNvPr id="3" name="TextBox 3"/>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防火安全形势与重要性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7000" r="70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公众防火意识有待提高</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尽管政府和相关部门加强了对防火安全的宣传和教育，但部分公众的防火意识仍然较为薄弱，需要加强引导和教育。</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火灾事故频发，给社会带来巨大损失</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近年来，全国范围内火灾事故时有发生，不仅造成人员伤亡和财产损失，还对社会稳定和发展造成不良影响。</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火灾隐患多样化，防控难度加大</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随着城市化进程的加快和新兴产业的发展，火灾隐患呈现出多样化、复杂化的趋势，给防火工作带来更大的挑战。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当前防火安全形势分析</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促进经济持续健康发展</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火灾事故会对企业的生产经营和经济发展造成严重影响，加强防火安全工作有利于保障经济的持续健康发展。</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维护社会正常秩序</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火灾事故往往会引起社会关注和舆论热议，对社会正常秩序造成不良影响，加强防火安全工作有利于维护社会的正常秩序。</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保障人民群众生命财产安全</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防火安全工作的首要任务是保障人民群众的生命财产安全，维护社会的和谐稳定。</a:t>
            </a:r>
          </a:p>
        </p:txBody>
      </p:sp>
      <p:pic>
        <p:nvPicPr>
          <p:cNvPr id="10" name="Picture 10"/>
          <p:cNvPicPr>
            <a:picLocks noChangeAspect="1"/>
          </p:cNvPicPr>
          <p:nvPr/>
        </p:nvPicPr>
        <p:blipFill>
          <a:blip r:embed="rId2"/>
          <a:srcRect l="14667" r="14667"/>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防火安全对于社会稳定意义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0167" r="101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国家法律法规明确了各级政府及相关部门在防火安全工作中的职责和要求，确保各项工作的有效落实。</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明确各级政府及相关部门职责</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企业和单位应建立完善的防火安全制度，明确各岗位的职责和操作规程，确保防火安全工作的规范化、制度化。</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制定完善防火安全制度</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相关部门应加强对企业和单位的防火安全检查和监管，及时发现和消除火灾隐患，确保防火安全工作的有效性。</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加强防火安全检查和监管</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法律法规对防火安全要求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企业应落实防火安全主体责任</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企业应建立完善的防火安全管理体系，明确各级管理人员和员工的职责和义务，确保防火安全工作的全面落实。</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21417" r="2141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个人应提高防火安全意识</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个人应自觉遵守防火安全规定，提高防火安全意识，积极参与防火安全宣传和教育活动，共同维护社会的防火安全。</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积极配合政府及相关部门工作</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企业和个人应积极配合政府及相关部门开展防火安全工作，提供必要的支持和协助，共同推动防火安全事业的发展。</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企业及个人应承担责任与义务</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1">
                    <a:alpha val="100000"/>
                  </a:schemeClr>
                </a:solidFill>
                <a:latin typeface="Microsoft Yahei"/>
                <a:ea typeface="Microsoft Yahei"/>
                <a:cs typeface="Microsoft Yahei"/>
              </a:rPr>
              <a:t>02</a:t>
            </a:r>
          </a:p>
        </p:txBody>
      </p:sp>
      <p:sp>
        <p:nvSpPr>
          <p:cNvPr id="3" name="TextBox 3"/>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预防措施与日常管理</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763829" y="1610750"/>
            <a:ext cx="2553871" cy="131513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spcBef>
                <a:spcPts val="270"/>
              </a:spcBef>
              <a:defRPr/>
            </a:pPr>
            <a:r>
              <a:rPr lang="en-US" sz="1350">
                <a:solidFill>
                  <a:schemeClr val="dk1">
                    <a:alpha val="100000"/>
                  </a:schemeClr>
                </a:solidFill>
                <a:latin typeface="Microsoft Yahei"/>
                <a:ea typeface="Microsoft Yahei"/>
                <a:cs typeface="Microsoft Yahei"/>
              </a:rPr>
              <a:t>制定全面的防火安全制度，明确各级职责，规范操作流程。</a:t>
            </a:r>
            <a:endParaRPr lang="en-US" sz="1100"/>
          </a:p>
        </p:txBody>
      </p:sp>
      <p:sp>
        <p:nvSpPr>
          <p:cNvPr id="3" name="AutoShape 3"/>
          <p:cNvSpPr/>
          <p:nvPr/>
        </p:nvSpPr>
        <p:spPr>
          <a:xfrm>
            <a:off x="8888726" y="1610750"/>
            <a:ext cx="2569478" cy="13775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spcBef>
                <a:spcPts val="270"/>
              </a:spcBef>
              <a:defRPr/>
            </a:pPr>
            <a:r>
              <a:rPr lang="en-US" sz="1350">
                <a:solidFill>
                  <a:schemeClr val="dk1">
                    <a:alpha val="100000"/>
                  </a:schemeClr>
                </a:solidFill>
                <a:latin typeface="Microsoft Yahei"/>
                <a:ea typeface="Microsoft Yahei"/>
                <a:cs typeface="Microsoft Yahei"/>
              </a:rPr>
              <a:t>建立防火档案，记录消防设施设备的配置、使用和维护情况。</a:t>
            </a:r>
            <a:endParaRPr lang="en-US" sz="1100"/>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完善防火安全制度及操作规程</a:t>
              </a:r>
            </a:p>
          </p:txBody>
        </p:sp>
      </p:grpSp>
      <p:sp>
        <p:nvSpPr>
          <p:cNvPr id="26" name="AutoShape 26"/>
          <p:cNvSpPr/>
          <p:nvPr/>
        </p:nvSpPr>
        <p:spPr>
          <a:xfrm>
            <a:off x="1556971" y="4386298"/>
            <a:ext cx="2552700" cy="144029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defRPr/>
            </a:pPr>
            <a:r>
              <a:rPr lang="en-US" sz="1350">
                <a:solidFill>
                  <a:schemeClr val="dk1">
                    <a:alpha val="100000"/>
                  </a:schemeClr>
                </a:solidFill>
                <a:latin typeface="Microsoft Yahei"/>
                <a:ea typeface="Microsoft Yahei"/>
                <a:cs typeface="Microsoft Yahei"/>
              </a:rPr>
              <a:t>针对不同区域和设施，制定专项防火安全措施。</a:t>
            </a:r>
            <a:endParaRPr lang="en-US" sz="1100"/>
          </a:p>
        </p:txBody>
      </p:sp>
      <p:sp>
        <p:nvSpPr>
          <p:cNvPr id="27" name="AutoShape 27"/>
          <p:cNvSpPr/>
          <p:nvPr/>
        </p:nvSpPr>
        <p:spPr>
          <a:xfrm>
            <a:off x="8049592" y="4406623"/>
            <a:ext cx="2552700" cy="141997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定期对防火安全制度进行评估和修订，确保其适应性和有效性。</a:t>
            </a:r>
            <a:endParaRPr lang="en-US" sz="1100"/>
          </a:p>
        </p:txBody>
      </p:sp>
      <p:pic>
        <p:nvPicPr>
          <p:cNvPr id="28" name="Picture 28"/>
          <p:cNvPicPr>
            <a:picLocks noChangeAspect="1"/>
          </p:cNvPicPr>
          <p:nvPr/>
        </p:nvPicPr>
        <p:blipFill>
          <a:blip r:embed="rId2"/>
          <a:srcRect l="16667" r="16667"/>
          <a:stretch>
            <a:fillRect/>
          </a:stretch>
        </p:blipFill>
        <p:spPr>
          <a:xfrm>
            <a:off x="3352886" y="2055085"/>
            <a:ext cx="2476500" cy="2476500"/>
          </a:xfrm>
          <a:prstGeom prst="ellipse">
            <a:avLst/>
          </a:prstGeom>
        </p:spPr>
      </p:pic>
      <p:pic>
        <p:nvPicPr>
          <p:cNvPr id="29" name="Picture 29"/>
          <p:cNvPicPr>
            <a:picLocks noChangeAspect="1"/>
          </p:cNvPicPr>
          <p:nvPr/>
        </p:nvPicPr>
        <p:blipFill>
          <a:blip r:embed="rId3"/>
          <a:srcRect l="13458" r="13458"/>
          <a:stretch>
            <a:fillRect/>
          </a:stretch>
        </p:blipFill>
        <p:spPr>
          <a:xfrm>
            <a:off x="6374798" y="2055085"/>
            <a:ext cx="2476500" cy="2476500"/>
          </a:xfrm>
          <a:prstGeom prst="ellipse">
            <a:avLst/>
          </a:prstGeom>
        </p:spPr>
      </p:pic>
      <p:grpSp>
        <p:nvGrpSpPr>
          <p:cNvPr id="30" name="Group 30"/>
          <p:cNvGrpSpPr/>
          <p:nvPr/>
        </p:nvGrpSpPr>
        <p:grpSpPr>
          <a:xfrm>
            <a:off x="3352886" y="2107432"/>
            <a:ext cx="665795" cy="665791"/>
            <a:chOff x="3352886" y="2107432"/>
            <a:chExt cx="665795" cy="665791"/>
          </a:xfrm>
        </p:grpSpPr>
        <p:sp>
          <p:nvSpPr>
            <p:cNvPr id="31" name="AutoShape 31"/>
            <p:cNvSpPr/>
            <p:nvPr/>
          </p:nvSpPr>
          <p:spPr>
            <a:xfrm>
              <a:off x="3352886"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8174522" y="2107432"/>
            <a:ext cx="665795" cy="665791"/>
            <a:chOff x="8174522" y="2107432"/>
            <a:chExt cx="665795" cy="665791"/>
          </a:xfrm>
        </p:grpSpPr>
        <p:sp>
          <p:nvSpPr>
            <p:cNvPr id="34" name="AutoShape 34"/>
            <p:cNvSpPr/>
            <p:nvPr/>
          </p:nvSpPr>
          <p:spPr>
            <a:xfrm>
              <a:off x="8174522"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4252748" y="4178300"/>
            <a:ext cx="665795" cy="665791"/>
            <a:chOff x="4252748" y="4178300"/>
            <a:chExt cx="665795" cy="665791"/>
          </a:xfrm>
        </p:grpSpPr>
        <p:sp>
          <p:nvSpPr>
            <p:cNvPr id="37" name="AutoShape 37"/>
            <p:cNvSpPr/>
            <p:nvPr/>
          </p:nvSpPr>
          <p:spPr>
            <a:xfrm>
              <a:off x="4252748"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9" name="Group 39"/>
          <p:cNvGrpSpPr/>
          <p:nvPr/>
        </p:nvGrpSpPr>
        <p:grpSpPr>
          <a:xfrm>
            <a:off x="7274660" y="4178300"/>
            <a:ext cx="665795" cy="665791"/>
            <a:chOff x="7274660" y="4178300"/>
            <a:chExt cx="665795" cy="665791"/>
          </a:xfrm>
        </p:grpSpPr>
        <p:sp>
          <p:nvSpPr>
            <p:cNvPr id="40" name="AutoShape 40"/>
            <p:cNvSpPr/>
            <p:nvPr/>
          </p:nvSpPr>
          <p:spPr>
            <a:xfrm>
              <a:off x="7274660"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6670291" y="3742977"/>
            <a:ext cx="1631969" cy="672075"/>
          </a:xfrm>
          <a:prstGeom prst="line">
            <a:avLst/>
          </a:prstGeom>
          <a:ln w="9525">
            <a:solidFill>
              <a:srgbClr val="0A6446">
                <a:alpha val="100000"/>
              </a:srgbClr>
            </a:solidFill>
            <a:prstDash val="dash"/>
            <a:headEnd type="none"/>
            <a:tailEnd type="triangle"/>
          </a:ln>
        </p:spPr>
      </p:cxnSp>
      <p:cxnSp>
        <p:nvCxnSpPr>
          <p:cNvPr id="3" name="Connector 3"/>
          <p:cNvCxnSpPr/>
          <p:nvPr/>
        </p:nvCxnSpPr>
        <p:spPr>
          <a:xfrm flipV="1">
            <a:off x="6670291" y="2014785"/>
            <a:ext cx="1631969" cy="672075"/>
          </a:xfrm>
          <a:prstGeom prst="line">
            <a:avLst/>
          </a:prstGeom>
          <a:ln w="9525">
            <a:solidFill>
              <a:srgbClr val="0A6446">
                <a:alpha val="100000"/>
              </a:srgbClr>
            </a:solidFill>
            <a:prstDash val="dash"/>
            <a:headEnd type="none"/>
            <a:tailEnd type="triangle"/>
          </a:ln>
        </p:spPr>
      </p:cxnSp>
      <p:cxnSp>
        <p:nvCxnSpPr>
          <p:cNvPr id="4" name="Connector 4"/>
          <p:cNvCxnSpPr/>
          <p:nvPr/>
        </p:nvCxnSpPr>
        <p:spPr>
          <a:xfrm flipH="1" flipV="1">
            <a:off x="3776689" y="2110795"/>
            <a:ext cx="1645627" cy="576064"/>
          </a:xfrm>
          <a:prstGeom prst="line">
            <a:avLst/>
          </a:prstGeom>
          <a:ln w="9525">
            <a:solidFill>
              <a:srgbClr val="0A6446">
                <a:alpha val="100000"/>
              </a:srgbClr>
            </a:solidFill>
            <a:prstDash val="dash"/>
            <a:headEnd type="none"/>
            <a:tailEnd type="triangle"/>
          </a:ln>
        </p:spPr>
      </p:cxnSp>
      <p:cxnSp>
        <p:nvCxnSpPr>
          <p:cNvPr id="5" name="Connector 5"/>
          <p:cNvCxnSpPr/>
          <p:nvPr/>
        </p:nvCxnSpPr>
        <p:spPr>
          <a:xfrm flipH="1">
            <a:off x="3776689" y="3742977"/>
            <a:ext cx="1645627" cy="672075"/>
          </a:xfrm>
          <a:prstGeom prst="line">
            <a:avLst/>
          </a:prstGeom>
          <a:ln w="9525">
            <a:solidFill>
              <a:srgbClr val="0A6446">
                <a:alpha val="100000"/>
              </a:srgbClr>
            </a:solidFill>
            <a:prstDash val="dash"/>
            <a:headEnd type="none"/>
            <a:tailEnd type="triangle"/>
          </a:ln>
        </p:spPr>
      </p:cxnSp>
      <p:sp>
        <p:nvSpPr>
          <p:cNvPr id="6" name="AutoShape 6"/>
          <p:cNvSpPr/>
          <p:nvPr/>
        </p:nvSpPr>
        <p:spPr>
          <a:xfrm>
            <a:off x="2734342" y="1420368"/>
            <a:ext cx="1042321" cy="1042416"/>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734342" y="4030980"/>
            <a:ext cx="1042321" cy="10424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8398288" y="1431608"/>
            <a:ext cx="1042321" cy="10424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98288" y="4042220"/>
            <a:ext cx="1042321" cy="1042416"/>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202215" y="2324886"/>
            <a:ext cx="720631" cy="720631"/>
          </a:xfrm>
          <a:custGeom>
            <a:rect l="l" t="t" r="r" b="b"/>
            <a:pathLst>
              <a:path w="1090749" h="1090749">
                <a:moveTo>
                  <a:pt x="1090749" y="0"/>
                </a:moveTo>
                <a:lnTo>
                  <a:pt x="1090749" y="520353"/>
                </a:lnTo>
                <a:lnTo>
                  <a:pt x="1054097" y="529777"/>
                </a:lnTo>
                <a:cubicBezTo>
                  <a:pt x="804459" y="607423"/>
                  <a:pt x="607423" y="804459"/>
                  <a:pt x="529777" y="1054097"/>
                </a:cubicBezTo>
                <a:lnTo>
                  <a:pt x="520353" y="1090749"/>
                </a:lnTo>
                <a:lnTo>
                  <a:pt x="0" y="1090749"/>
                </a:lnTo>
                <a:lnTo>
                  <a:pt x="9646" y="1027542"/>
                </a:lnTo>
                <a:cubicBezTo>
                  <a:pt x="114196" y="516617"/>
                  <a:pt x="516617" y="114196"/>
                  <a:pt x="1027542" y="9646"/>
                </a:cubicBezTo>
                <a:lnTo>
                  <a:pt x="1090749" y="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6187678" y="2324886"/>
            <a:ext cx="720631" cy="720631"/>
          </a:xfrm>
          <a:custGeom>
            <a:rect l="l" t="t" r="r" b="b"/>
            <a:pathLst>
              <a:path w="1090749" h="1090749">
                <a:moveTo>
                  <a:pt x="0" y="0"/>
                </a:moveTo>
                <a:lnTo>
                  <a:pt x="63206" y="9646"/>
                </a:lnTo>
                <a:cubicBezTo>
                  <a:pt x="574131" y="114196"/>
                  <a:pt x="976552" y="516617"/>
                  <a:pt x="1081102" y="1027542"/>
                </a:cubicBezTo>
                <a:lnTo>
                  <a:pt x="1090749" y="1090749"/>
                </a:lnTo>
                <a:lnTo>
                  <a:pt x="570395" y="1090749"/>
                </a:lnTo>
                <a:lnTo>
                  <a:pt x="560971" y="1054097"/>
                </a:lnTo>
                <a:cubicBezTo>
                  <a:pt x="483326" y="804459"/>
                  <a:pt x="286290" y="607423"/>
                  <a:pt x="36651" y="529777"/>
                </a:cubicBezTo>
                <a:lnTo>
                  <a:pt x="0" y="520353"/>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202215" y="3310349"/>
            <a:ext cx="720631" cy="720631"/>
          </a:xfrm>
          <a:custGeom>
            <a:rect l="l" t="t" r="r" b="b"/>
            <a:pathLst>
              <a:path w="1090749" h="1090749">
                <a:moveTo>
                  <a:pt x="0" y="0"/>
                </a:moveTo>
                <a:lnTo>
                  <a:pt x="520353" y="0"/>
                </a:lnTo>
                <a:lnTo>
                  <a:pt x="529777" y="36651"/>
                </a:lnTo>
                <a:cubicBezTo>
                  <a:pt x="607423" y="286290"/>
                  <a:pt x="804459" y="483326"/>
                  <a:pt x="1054097" y="560971"/>
                </a:cubicBezTo>
                <a:lnTo>
                  <a:pt x="1090749" y="570395"/>
                </a:lnTo>
                <a:lnTo>
                  <a:pt x="1090749" y="1090749"/>
                </a:lnTo>
                <a:lnTo>
                  <a:pt x="1027542" y="1081102"/>
                </a:lnTo>
                <a:cubicBezTo>
                  <a:pt x="516617" y="976552"/>
                  <a:pt x="114196" y="574131"/>
                  <a:pt x="9646" y="63206"/>
                </a:cubic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6187678" y="3310349"/>
            <a:ext cx="720631" cy="720631"/>
          </a:xfrm>
          <a:custGeom>
            <a:rect l="l" t="t" r="r" b="b"/>
            <a:pathLst>
              <a:path w="1090748" h="1090748">
                <a:moveTo>
                  <a:pt x="570395" y="0"/>
                </a:moveTo>
                <a:lnTo>
                  <a:pt x="1090748" y="0"/>
                </a:lnTo>
                <a:lnTo>
                  <a:pt x="1081102" y="63206"/>
                </a:lnTo>
                <a:cubicBezTo>
                  <a:pt x="976552" y="574131"/>
                  <a:pt x="574131" y="976552"/>
                  <a:pt x="63206" y="1081102"/>
                </a:cubicBezTo>
                <a:lnTo>
                  <a:pt x="0" y="1090748"/>
                </a:lnTo>
                <a:lnTo>
                  <a:pt x="0" y="570395"/>
                </a:lnTo>
                <a:lnTo>
                  <a:pt x="36651" y="560971"/>
                </a:lnTo>
                <a:cubicBezTo>
                  <a:pt x="286290" y="483326"/>
                  <a:pt x="483326" y="286290"/>
                  <a:pt x="560971" y="36651"/>
                </a:cubicBezTo>
                <a:lnTo>
                  <a:pt x="570395" y="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010349" y="1696423"/>
            <a:ext cx="490307" cy="490307"/>
          </a:xfrm>
          <a:custGeom>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moveTo>
                  <a:pt x="128778" y="222723"/>
                </a:moveTo>
                <a:lnTo>
                  <a:pt x="58655" y="152591"/>
                </a:lnTo>
                <a:lnTo>
                  <a:pt x="85592" y="125654"/>
                </a:lnTo>
                <a:lnTo>
                  <a:pt x="128768" y="168850"/>
                </a:lnTo>
                <a:lnTo>
                  <a:pt x="220370" y="77248"/>
                </a:lnTo>
                <a:lnTo>
                  <a:pt x="247307" y="104184"/>
                </a:lnTo>
                <a:lnTo>
                  <a:pt x="128778" y="22272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674179" y="1696307"/>
            <a:ext cx="490538" cy="490538"/>
          </a:xfrm>
          <a:custGeom>
            <a:rect l="l" t="t" r="r" b="b"/>
            <a:pathLst>
              <a:path w="304800" h="304800">
                <a:moveTo>
                  <a:pt x="57150" y="114300"/>
                </a:moveTo>
                <a:lnTo>
                  <a:pt x="0" y="171450"/>
                </a:lnTo>
                <a:lnTo>
                  <a:pt x="114300" y="285750"/>
                </a:lnTo>
                <a:lnTo>
                  <a:pt x="304800" y="95250"/>
                </a:lnTo>
                <a:lnTo>
                  <a:pt x="247650" y="38100"/>
                </a:lnTo>
                <a:lnTo>
                  <a:pt x="114300" y="1714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010233" y="4306919"/>
            <a:ext cx="490538" cy="490538"/>
          </a:xfrm>
          <a:custGeom>
            <a:rect l="l" t="t" r="r" b="b"/>
            <a:pathLst>
              <a:path w="304800" h="304800">
                <a:moveTo>
                  <a:pt x="152400" y="38100"/>
                </a:moveTo>
                <a:cubicBezTo>
                  <a:pt x="215427" y="38100"/>
                  <a:pt x="266700" y="89373"/>
                  <a:pt x="266700" y="152400"/>
                </a:cubicBezTo>
                <a:cubicBezTo>
                  <a:pt x="266700" y="215427"/>
                  <a:pt x="215427" y="266700"/>
                  <a:pt x="152400" y="266700"/>
                </a:cubicBezTo>
                <a:cubicBezTo>
                  <a:pt x="89373" y="266700"/>
                  <a:pt x="38100" y="215427"/>
                  <a:pt x="38100" y="152400"/>
                </a:cubicBezTo>
                <a:cubicBezTo>
                  <a:pt x="38100" y="89373"/>
                  <a:pt x="89373" y="38100"/>
                  <a:pt x="152400" y="38100"/>
                </a:cubicBezTo>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lnTo>
                  <a:pt x="152400" y="0"/>
                </a:lnTo>
                <a:close/>
                <a:moveTo>
                  <a:pt x="204045" y="176955"/>
                </a:moveTo>
                <a:lnTo>
                  <a:pt x="171450" y="144323"/>
                </a:lnTo>
                <a:lnTo>
                  <a:pt x="171450" y="76200"/>
                </a:lnTo>
                <a:lnTo>
                  <a:pt x="133131" y="76200"/>
                </a:lnTo>
                <a:lnTo>
                  <a:pt x="133131" y="152324"/>
                </a:lnTo>
                <a:cubicBezTo>
                  <a:pt x="133131" y="158058"/>
                  <a:pt x="135769" y="163001"/>
                  <a:pt x="139751" y="166535"/>
                </a:cubicBezTo>
                <a:lnTo>
                  <a:pt x="177108" y="203892"/>
                </a:lnTo>
                <a:lnTo>
                  <a:pt x="204045" y="17695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8674179" y="4306919"/>
            <a:ext cx="490538" cy="490538"/>
          </a:xfrm>
          <a:custGeom>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643475" y="2556545"/>
            <a:ext cx="2551945" cy="488972"/>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加强消防设施设备维护保养工作</a:t>
              </a:r>
            </a:p>
          </p:txBody>
        </p:sp>
      </p:grpSp>
      <p:sp>
        <p:nvSpPr>
          <p:cNvPr id="41" name="TextBox 41"/>
          <p:cNvSpPr txBox="1"/>
          <p:nvPr/>
        </p:nvSpPr>
        <p:spPr>
          <a:xfrm>
            <a:off x="2100892" y="2655329"/>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定期对消防设施设备进行全面检查，确保其完好有效。</a:t>
            </a:r>
          </a:p>
        </p:txBody>
      </p:sp>
      <p:sp>
        <p:nvSpPr>
          <p:cNvPr id="42" name="TextBox 42"/>
          <p:cNvSpPr txBox="1"/>
          <p:nvPr/>
        </p:nvSpPr>
        <p:spPr>
          <a:xfrm>
            <a:off x="2100892" y="5218283"/>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对消防设施设备进行定期测试，确保其正常运行和可靠性。</a:t>
            </a:r>
          </a:p>
        </p:txBody>
      </p:sp>
      <p:sp>
        <p:nvSpPr>
          <p:cNvPr id="43" name="TextBox 43"/>
          <p:cNvSpPr txBox="1"/>
          <p:nvPr/>
        </p:nvSpPr>
        <p:spPr>
          <a:xfrm>
            <a:off x="7764838" y="2655329"/>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建立消防设施设备维护保养制度，明确维护保养周期和标准。</a:t>
            </a:r>
          </a:p>
        </p:txBody>
      </p:sp>
      <p:sp>
        <p:nvSpPr>
          <p:cNvPr id="44" name="TextBox 44"/>
          <p:cNvSpPr txBox="1"/>
          <p:nvPr/>
        </p:nvSpPr>
        <p:spPr>
          <a:xfrm>
            <a:off x="7764838" y="5218283"/>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加强消防设施设备的更新和改造，提高其技术水平和防火能力。</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00" r="18700"/>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7897" r="17897"/>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724" r="18724"/>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900" r="18900"/>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 name="TextBox 15"/>
          <p:cNvSpPr txBox="1"/>
          <p:nvPr/>
        </p:nvSpPr>
        <p:spPr>
          <a:xfrm>
            <a:off x="705451" y="3461492"/>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01</a:t>
            </a:r>
          </a:p>
        </p:txBody>
      </p:sp>
      <p:sp>
        <p:nvSpPr>
          <p:cNvPr id="16" name="TextBox 16"/>
          <p:cNvSpPr txBox="1"/>
          <p:nvPr/>
        </p:nvSpPr>
        <p:spPr>
          <a:xfrm>
            <a:off x="3571418" y="3467100"/>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02</a:t>
            </a:r>
          </a:p>
        </p:txBody>
      </p:sp>
      <p:sp>
        <p:nvSpPr>
          <p:cNvPr id="17" name="TextBox 17"/>
          <p:cNvSpPr txBox="1"/>
          <p:nvPr/>
        </p:nvSpPr>
        <p:spPr>
          <a:xfrm>
            <a:off x="9265251" y="3471017"/>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04</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定期开展消防演练和培训活动</a:t>
              </a:r>
            </a:p>
          </p:txBody>
        </p:sp>
      </p:grpSp>
      <p:sp>
        <p:nvSpPr>
          <p:cNvPr id="40" name="TextBox 40"/>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制定消防演练计划，定期组织全员参与的消防演练。</a:t>
            </a:r>
          </a:p>
        </p:txBody>
      </p:sp>
      <p:sp>
        <p:nvSpPr>
          <p:cNvPr id="41" name="TextBox 41"/>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针对不同岗位和人员，开展专项消防培训，提高其防火意识和技能。</a:t>
            </a:r>
          </a:p>
        </p:txBody>
      </p:sp>
      <p:sp>
        <p:nvSpPr>
          <p:cNvPr id="42" name="TextBox 42"/>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利用多种形式开展消防宣传教育活动，提高公众的防火意识和自救能力。</a:t>
            </a:r>
          </a:p>
        </p:txBody>
      </p:sp>
      <p:sp>
        <p:nvSpPr>
          <p:cNvPr id="43" name="TextBox 43"/>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建立消防演练和培训档案，记录参与情况和演练效果。</a:t>
            </a:r>
          </a:p>
        </p:txBody>
      </p:sp>
      <p:sp>
        <p:nvSpPr>
          <p:cNvPr id="44" name="TextBox 44"/>
          <p:cNvSpPr txBox="1"/>
          <p:nvPr/>
        </p:nvSpPr>
        <p:spPr>
          <a:xfrm>
            <a:off x="6416218" y="3461492"/>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9589987">
            <a:off x="4454253" y="3728811"/>
            <a:ext cx="4292624" cy="1204932"/>
          </a:xfrm>
          <a:custGeom>
            <a:rect l="l" t="t" r="r" b="b"/>
            <a:pathLst>
              <a:path w="4648848" h="1304923">
                <a:moveTo>
                  <a:pt x="4559807" y="0"/>
                </a:moveTo>
                <a:lnTo>
                  <a:pt x="4648848" y="1304923"/>
                </a:lnTo>
                <a:lnTo>
                  <a:pt x="406711" y="1304922"/>
                </a:lnTo>
                <a:lnTo>
                  <a:pt x="89042" y="1304922"/>
                </a:lnTo>
                <a:lnTo>
                  <a:pt x="0" y="0"/>
                </a:lnTo>
                <a:lnTo>
                  <a:pt x="406711"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9589987">
            <a:off x="3568187" y="2529272"/>
            <a:ext cx="4270524" cy="1198728"/>
          </a:xfrm>
          <a:custGeom>
            <a:rect l="l" t="t" r="r" b="b"/>
            <a:pathLst>
              <a:path w="4648848" h="1304923">
                <a:moveTo>
                  <a:pt x="4559807" y="0"/>
                </a:moveTo>
                <a:lnTo>
                  <a:pt x="4648848" y="1304923"/>
                </a:lnTo>
                <a:lnTo>
                  <a:pt x="406711" y="1304922"/>
                </a:lnTo>
                <a:lnTo>
                  <a:pt x="89042" y="1304922"/>
                </a:lnTo>
                <a:lnTo>
                  <a:pt x="0" y="0"/>
                </a:lnTo>
                <a:lnTo>
                  <a:pt x="406711"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flipH="1" flipV="1">
            <a:off x="4474863" y="5012009"/>
            <a:ext cx="6452875" cy="1007532"/>
          </a:xfrm>
          <a:custGeom>
            <a:rect l="l" t="t" r="r" b="b"/>
            <a:pathLst>
              <a:path w="7024533" h="1096789">
                <a:moveTo>
                  <a:pt x="7024533" y="1096789"/>
                </a:moveTo>
                <a:lnTo>
                  <a:pt x="6730159" y="1096789"/>
                </a:lnTo>
                <a:lnTo>
                  <a:pt x="6227367" y="1096789"/>
                </a:lnTo>
                <a:lnTo>
                  <a:pt x="5932993" y="1096789"/>
                </a:lnTo>
                <a:lnTo>
                  <a:pt x="835684" y="1096789"/>
                </a:lnTo>
                <a:lnTo>
                  <a:pt x="0" y="0"/>
                </a:lnTo>
                <a:lnTo>
                  <a:pt x="255312" y="0"/>
                </a:lnTo>
                <a:lnTo>
                  <a:pt x="5094321" y="0"/>
                </a:lnTo>
                <a:lnTo>
                  <a:pt x="5388695" y="0"/>
                </a:lnTo>
                <a:lnTo>
                  <a:pt x="5891487" y="0"/>
                </a:lnTo>
                <a:lnTo>
                  <a:pt x="6185861" y="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flipV="1">
            <a:off x="3576905" y="3825188"/>
            <a:ext cx="6446549" cy="1007532"/>
          </a:xfrm>
          <a:custGeom>
            <a:rect l="l" t="t" r="r" b="b"/>
            <a:pathLst>
              <a:path w="7017646" h="1096789">
                <a:moveTo>
                  <a:pt x="7017646" y="1096789"/>
                </a:moveTo>
                <a:lnTo>
                  <a:pt x="6679144" y="1096789"/>
                </a:lnTo>
                <a:lnTo>
                  <a:pt x="6334779" y="1096789"/>
                </a:lnTo>
                <a:lnTo>
                  <a:pt x="5996278" y="1096789"/>
                </a:lnTo>
                <a:lnTo>
                  <a:pt x="835685" y="1096789"/>
                </a:lnTo>
                <a:lnTo>
                  <a:pt x="0" y="0"/>
                </a:lnTo>
                <a:lnTo>
                  <a:pt x="5157606" y="0"/>
                </a:lnTo>
                <a:lnTo>
                  <a:pt x="5496108" y="0"/>
                </a:lnTo>
                <a:lnTo>
                  <a:pt x="5840472" y="0"/>
                </a:lnTo>
                <a:lnTo>
                  <a:pt x="6178974"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609211" y="1451543"/>
            <a:ext cx="5216281" cy="1007532"/>
          </a:xfrm>
          <a:custGeom>
            <a:rect l="l" t="t" r="r" b="b"/>
            <a:pathLst>
              <a:path w="5678389" h="1096789">
                <a:moveTo>
                  <a:pt x="0" y="0"/>
                </a:moveTo>
                <a:lnTo>
                  <a:pt x="3420227" y="0"/>
                </a:lnTo>
                <a:lnTo>
                  <a:pt x="4038183" y="0"/>
                </a:lnTo>
                <a:lnTo>
                  <a:pt x="4221761" y="0"/>
                </a:lnTo>
                <a:lnTo>
                  <a:pt x="4839717" y="0"/>
                </a:lnTo>
                <a:lnTo>
                  <a:pt x="5678389" y="1096789"/>
                </a:lnTo>
                <a:lnTo>
                  <a:pt x="5060433" y="1096789"/>
                </a:lnTo>
                <a:lnTo>
                  <a:pt x="4876855" y="1096789"/>
                </a:lnTo>
                <a:lnTo>
                  <a:pt x="4258899" y="1096789"/>
                </a:lnTo>
                <a:lnTo>
                  <a:pt x="0" y="10967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590163" y="2638366"/>
            <a:ext cx="6130636" cy="1007532"/>
          </a:xfrm>
          <a:custGeom>
            <a:rect l="l" t="t" r="r" b="b"/>
            <a:pathLst>
              <a:path w="6673747" h="1096789">
                <a:moveTo>
                  <a:pt x="0" y="0"/>
                </a:moveTo>
                <a:lnTo>
                  <a:pt x="3420226" y="0"/>
                </a:lnTo>
                <a:lnTo>
                  <a:pt x="4221760" y="0"/>
                </a:lnTo>
                <a:lnTo>
                  <a:pt x="5152211" y="0"/>
                </a:lnTo>
                <a:lnTo>
                  <a:pt x="5835075" y="0"/>
                </a:lnTo>
                <a:lnTo>
                  <a:pt x="6673747" y="1096789"/>
                </a:lnTo>
                <a:lnTo>
                  <a:pt x="5990883" y="1096789"/>
                </a:lnTo>
                <a:lnTo>
                  <a:pt x="5060432" y="1096789"/>
                </a:lnTo>
                <a:lnTo>
                  <a:pt x="4258898" y="1096789"/>
                </a:lnTo>
                <a:lnTo>
                  <a:pt x="0" y="1096789"/>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654742" y="2746306"/>
            <a:ext cx="641522"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02</a:t>
            </a:r>
            <a:endParaRPr lang="en-US" sz="1100"/>
          </a:p>
        </p:txBody>
      </p:sp>
      <p:sp>
        <p:nvSpPr>
          <p:cNvPr id="9" name="AutoShape 9"/>
          <p:cNvSpPr/>
          <p:nvPr/>
        </p:nvSpPr>
        <p:spPr>
          <a:xfrm>
            <a:off x="4474857" y="3898948"/>
            <a:ext cx="641522"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03</a:t>
            </a:r>
            <a:endParaRPr lang="en-US" sz="1100"/>
          </a:p>
        </p:txBody>
      </p:sp>
      <p:sp>
        <p:nvSpPr>
          <p:cNvPr id="10" name="AutoShape 10"/>
          <p:cNvSpPr/>
          <p:nvPr/>
        </p:nvSpPr>
        <p:spPr>
          <a:xfrm>
            <a:off x="5295226" y="5119948"/>
            <a:ext cx="649537"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04</a:t>
            </a:r>
            <a:endParaRPr lang="en-US" sz="1100"/>
          </a:p>
        </p:txBody>
      </p:sp>
      <p:sp>
        <p:nvSpPr>
          <p:cNvPr id="11" name="Freeform 11"/>
          <p:cNvSpPr/>
          <p:nvPr/>
        </p:nvSpPr>
        <p:spPr>
          <a:xfrm>
            <a:off x="1480299" y="1451543"/>
            <a:ext cx="2095069" cy="1097178"/>
          </a:xfrm>
          <a:custGeom>
            <a:rect l="l" t="t" r="r" b="b"/>
            <a:pathLst>
              <a:path w="2280670" h="1194377">
                <a:moveTo>
                  <a:pt x="2280670" y="0"/>
                </a:moveTo>
                <a:lnTo>
                  <a:pt x="1362432" y="1194377"/>
                </a:lnTo>
                <a:lnTo>
                  <a:pt x="0" y="1194376"/>
                </a:lnTo>
                <a:lnTo>
                  <a:pt x="91823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480300" y="2548719"/>
            <a:ext cx="2095069" cy="1097178"/>
          </a:xfrm>
          <a:custGeom>
            <a:rect l="l" t="t" r="r" b="b"/>
            <a:pathLst>
              <a:path w="2280670" h="1194377">
                <a:moveTo>
                  <a:pt x="1362432" y="0"/>
                </a:moveTo>
                <a:lnTo>
                  <a:pt x="2280670" y="1194377"/>
                </a:lnTo>
                <a:lnTo>
                  <a:pt x="918238" y="1194377"/>
                </a:lnTo>
                <a:lnTo>
                  <a:pt x="0" y="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883508" y="1559483"/>
            <a:ext cx="612668"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01</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严格用火、用电、用气等危险源管理</a:t>
              </a:r>
            </a:p>
          </p:txBody>
        </p:sp>
      </p:grpSp>
      <p:sp>
        <p:nvSpPr>
          <p:cNvPr id="36" name="TextBox 36"/>
          <p:cNvSpPr txBox="1"/>
          <p:nvPr/>
        </p:nvSpPr>
        <p:spPr>
          <a:xfrm>
            <a:off x="3698767" y="1450300"/>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建立用火、用电、用气等危险源管理制度，明确使用规范和安全要求。</a:t>
            </a:r>
          </a:p>
        </p:txBody>
      </p:sp>
      <p:sp>
        <p:nvSpPr>
          <p:cNvPr id="37" name="TextBox 37"/>
          <p:cNvSpPr txBox="1"/>
          <p:nvPr/>
        </p:nvSpPr>
        <p:spPr>
          <a:xfrm>
            <a:off x="4550182" y="2644255"/>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对危险源进行定期检查和评估，确保其安全可靠。</a:t>
            </a:r>
          </a:p>
        </p:txBody>
      </p:sp>
      <p:sp>
        <p:nvSpPr>
          <p:cNvPr id="38" name="TextBox 38"/>
          <p:cNvSpPr txBox="1"/>
          <p:nvPr/>
        </p:nvSpPr>
        <p:spPr>
          <a:xfrm>
            <a:off x="5655481" y="3874265"/>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加强危险源使用人员的培训和管理，提高其安全意识和操作技能。</a:t>
            </a:r>
          </a:p>
        </p:txBody>
      </p:sp>
      <p:sp>
        <p:nvSpPr>
          <p:cNvPr id="39" name="TextBox 39"/>
          <p:cNvSpPr txBox="1"/>
          <p:nvPr/>
        </p:nvSpPr>
        <p:spPr>
          <a:xfrm>
            <a:off x="6401648" y="5012009"/>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建立危险源事故应急预案，确保在发生事故时能够及时有效地进行处置。</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1">
                    <a:alpha val="100000"/>
                  </a:schemeClr>
                </a:solidFill>
                <a:latin typeface="Microsoft Yahei"/>
                <a:ea typeface="Microsoft Yahei"/>
                <a:cs typeface="Microsoft Yahei"/>
              </a:rPr>
              <a:t>03</a:t>
            </a:r>
          </a:p>
        </p:txBody>
      </p:sp>
      <p:sp>
        <p:nvSpPr>
          <p:cNvPr id="3" name="TextBox 3"/>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应急处置与救援能力建设</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9662" b="19662"/>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4240" b="4240"/>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548" b="154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制定详细应急预案及处置流程</a:t>
              </a:r>
            </a:p>
          </p:txBody>
        </p:sp>
      </p:grpSp>
      <p:sp>
        <p:nvSpPr>
          <p:cNvPr id="30" name="TextBox 30"/>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针对可能发生的火灾场景，制定具体的应急预案，明确应对措施和责任人。</a:t>
            </a:r>
          </a:p>
        </p:txBody>
      </p:sp>
      <p:sp>
        <p:nvSpPr>
          <p:cNvPr id="31" name="TextBox 31"/>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细化处置流程，包括报警、疏散、灭火、救援等环节，确保流程清晰、操作便捷。</a:t>
            </a:r>
          </a:p>
        </p:txBody>
      </p:sp>
      <p:sp>
        <p:nvSpPr>
          <p:cNvPr id="32" name="TextBox 32"/>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对预案进行定期评估和修订，以适应不断变化的火灾风险和救援需求。</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2500" b="12500"/>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21875" r="21875"/>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组建专业的应急队伍，具备丰富的火灾应对经验和技能。</a:t>
            </a:r>
          </a:p>
        </p:txBody>
      </p:sp>
      <p:pic>
        <p:nvPicPr>
          <p:cNvPr id="5" name="Picture 5"/>
          <p:cNvPicPr>
            <a:picLocks noChangeAspect="1"/>
          </p:cNvPicPr>
          <p:nvPr/>
        </p:nvPicPr>
        <p:blipFill>
          <a:blip r:embed="rId4"/>
          <a:srcRect l="16667" r="16667"/>
          <a:stretch>
            <a:fillRect/>
          </a:stretch>
        </p:blipFill>
        <p:spPr>
          <a:xfrm>
            <a:off x="8413042"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加强队伍培训和演练，提高队员的应急反应能力和协同作战能力。</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建立队员考核机制，激励队员不断提升自身素质和能力。</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建立专业化、高效化应急队伍</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定期对装备器材进行检查、维护和更新，确保其处于良好状态。</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引进新技术、新装备，提高救援效率和安全性。</a:t>
            </a:r>
          </a:p>
        </p:txBody>
      </p:sp>
      <p:pic>
        <p:nvPicPr>
          <p:cNvPr id="7" name="Picture 7"/>
          <p:cNvPicPr>
            <a:picLocks noChangeAspect="1"/>
          </p:cNvPicPr>
          <p:nvPr/>
        </p:nvPicPr>
        <p:blipFill>
          <a:blip r:embed="rId2"/>
          <a:srcRect l="9575" r="9575"/>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5078" r="5078"/>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20006" b="20006"/>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根据实际需要，配备适用的消防器材、救援工具和个人防护装备。</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配备先进适用应急救援装备器材</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https://d.book118.com/277100135104006051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17</vt:i4>
      </vt:variant>
    </vt:vector>
  </HeadingPairs>
  <TitlesOfParts>
    <vt:vector baseType="lpstr" size="22">
      <vt:lpstr>Arial</vt:lpstr>
      <vt:lpstr>Calibri</vt:lpstr>
      <vt:lpstr>Microsoft Yahei</vt:lpstr>
      <vt:lpstr>Bebas Neue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2024-09-24T15:31:01.293</cp:lastPrinted>
  <dcterms:created xsi:type="dcterms:W3CDTF">2024-09-24T07:31:01Z</dcterms:created>
  <dcterms:modified xsi:type="dcterms:W3CDTF">2024-09-24T07:31:03Z</dcterms:modified>
</cp:coreProperties>
</file>