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FD8A11-93F3-4F85-B4A4-4CC7E9DA87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46B19-99E2-4EB6-8062-3D572BE0F8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42E568-29B4-4C23-AD8F-D19498DABA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E9D425-AB2E-4498-A8DB-2EC4670BAB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0C842ED-3077-4074-BDE3-4A75C13C23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764ACA5-0312-4A30-AB03-40789C5A2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F8F1CEC-616B-4E30-91C5-53A6F999EB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0686869-FA2D-4078-A577-60F1C8BA7C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30F0F0C-534A-48AE-A607-86EDB7BA19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7AC4E31-407A-4490-B29F-E0504C92D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3236F84-2A93-4F03-B76F-5C977C4262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7711102200600603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oval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概率论与数理统计--区间估计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937259" y="4058769"/>
            <a:ext cx="2317493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95215" y="4540734"/>
            <a:ext cx="3001580" cy="48196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区间估计基本概念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单个总体参数区间估计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两个总体参数区间估计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样本量确定与区间估计精度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区间估计在统计分析中应用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案例分析与实践操作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区间估计基本概念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区间估计定义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区间估计是在点估计的基础上，给出总体参数估计值的一个区间范围，该区间通常由样本统计量加减估计误差得到。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区间估计性质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根据样本数据构造出来的总体参数的估计区间，具有随机性。当样本容量足够大时，该区间以较大的概率包含总体真值。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描述估计区间包含总体参数真值的可信程度，常用1-α表示，α为显著性水平。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由样本统计量构造的总体参数的估计区间，其置信水平为1-α。置信区间的上下限称为置信界限。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置信水平与置信区间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置信区间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置信水平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区间估计与点估计比较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点估计提供了具体的数值，但忽略了估计误差；而区间估计则通过置信区间给出了估计的精度和可信度。在实际应用中，区间估计通常更为可靠和有用。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比较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通过样本数据直接计算出一个具体的数值作为总体参数的估计值。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点估计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6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在点估计的基础上，进一步考虑了估计误差和置信水平，给出了一个包含总体参数真值的可信区间。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区间估计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单个总体参数区间估计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477400" y="2610745"/>
            <a:ext cx="1568482" cy="1639538"/>
            <a:chOff x="6477400" y="2610745"/>
            <a:chExt cx="1568482" cy="1639538"/>
          </a:xfrm>
        </p:grpSpPr>
        <p:sp>
          <p:nvSpPr>
            <p:cNvPr id="3" name="Freeform 3"/>
            <p:cNvSpPr/>
            <p:nvPr/>
          </p:nvSpPr>
          <p:spPr>
            <a:xfrm rot="15417784">
              <a:off x="6477400" y="2610745"/>
              <a:ext cx="1568482" cy="1639538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20817784">
              <a:off x="7071664" y="3240538"/>
              <a:ext cx="380048" cy="38004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8078838" y="2037055"/>
            <a:ext cx="3224117" cy="3370231"/>
            <a:chOff x="8078838" y="2037055"/>
            <a:chExt cx="3224117" cy="3370231"/>
          </a:xfrm>
        </p:grpSpPr>
        <p:sp>
          <p:nvSpPr>
            <p:cNvPr id="6" name="Freeform 6"/>
            <p:cNvSpPr/>
            <p:nvPr/>
          </p:nvSpPr>
          <p:spPr>
            <a:xfrm rot="16200000">
              <a:off x="8078838" y="2037055"/>
              <a:ext cx="3224117" cy="3370231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20817784">
              <a:off x="9350711" y="3363792"/>
              <a:ext cx="680371" cy="68037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259021" y="4383062"/>
            <a:ext cx="977456" cy="1021747"/>
            <a:chOff x="7259021" y="4383062"/>
            <a:chExt cx="977456" cy="1021747"/>
          </a:xfrm>
        </p:grpSpPr>
        <p:sp>
          <p:nvSpPr>
            <p:cNvPr id="9" name="Freeform 9"/>
            <p:cNvSpPr/>
            <p:nvPr/>
          </p:nvSpPr>
          <p:spPr>
            <a:xfrm rot="16200000">
              <a:off x="7259021" y="4383062"/>
              <a:ext cx="977456" cy="1021747"/>
            </a:xfrm>
            <a:custGeom>
              <a:rect l="l" t="t" r="r" b="b"/>
              <a:pathLst>
                <a:path w="3790823" h="3962533">
                  <a:moveTo>
                    <a:pt x="2850411" y="1980294"/>
                  </a:moveTo>
                  <a:cubicBezTo>
                    <a:pt x="2850411" y="1463429"/>
                    <a:pt x="2431409" y="1044427"/>
                    <a:pt x="1914544" y="1044427"/>
                  </a:cubicBezTo>
                  <a:cubicBezTo>
                    <a:pt x="1397679" y="1044427"/>
                    <a:pt x="978677" y="1463429"/>
                    <a:pt x="978677" y="1980294"/>
                  </a:cubicBezTo>
                  <a:cubicBezTo>
                    <a:pt x="978677" y="2497159"/>
                    <a:pt x="1397679" y="2916161"/>
                    <a:pt x="1914544" y="2916161"/>
                  </a:cubicBezTo>
                  <a:cubicBezTo>
                    <a:pt x="2431409" y="2916161"/>
                    <a:pt x="2850411" y="2497159"/>
                    <a:pt x="2850411" y="1980294"/>
                  </a:cubicBezTo>
                  <a:close/>
                  <a:moveTo>
                    <a:pt x="3790824" y="1792726"/>
                  </a:moveTo>
                  <a:lnTo>
                    <a:pt x="3790824" y="2083454"/>
                  </a:lnTo>
                  <a:cubicBezTo>
                    <a:pt x="3790824" y="2158559"/>
                    <a:pt x="3729939" y="2219444"/>
                    <a:pt x="3654834" y="2219444"/>
                  </a:cubicBezTo>
                  <a:lnTo>
                    <a:pt x="3255083" y="2219444"/>
                  </a:lnTo>
                  <a:lnTo>
                    <a:pt x="3249665" y="2254949"/>
                  </a:lnTo>
                  <a:cubicBezTo>
                    <a:pt x="3204280" y="2476737"/>
                    <a:pt x="3105019" y="2678901"/>
                    <a:pt x="2966153" y="2847168"/>
                  </a:cubicBezTo>
                  <a:lnTo>
                    <a:pt x="2938885" y="2877170"/>
                  </a:lnTo>
                  <a:lnTo>
                    <a:pt x="3224970" y="3266562"/>
                  </a:lnTo>
                  <a:cubicBezTo>
                    <a:pt x="3247204" y="3296825"/>
                    <a:pt x="3255067" y="3333235"/>
                    <a:pt x="3249805" y="3367637"/>
                  </a:cubicBezTo>
                  <a:cubicBezTo>
                    <a:pt x="3244544" y="3402040"/>
                    <a:pt x="3226158" y="3434436"/>
                    <a:pt x="3195895" y="3456670"/>
                  </a:cubicBezTo>
                  <a:lnTo>
                    <a:pt x="2961603" y="3628803"/>
                  </a:lnTo>
                  <a:cubicBezTo>
                    <a:pt x="2901078" y="3673271"/>
                    <a:pt x="2815963" y="3660254"/>
                    <a:pt x="2771495" y="3599728"/>
                  </a:cubicBezTo>
                  <a:lnTo>
                    <a:pt x="2488779" y="3214923"/>
                  </a:lnTo>
                  <a:lnTo>
                    <a:pt x="2445010" y="3236007"/>
                  </a:lnTo>
                  <a:cubicBezTo>
                    <a:pt x="2322727" y="3287728"/>
                    <a:pt x="2191324" y="3322109"/>
                    <a:pt x="2053883" y="3336067"/>
                  </a:cubicBezTo>
                  <a:lnTo>
                    <a:pt x="2037562" y="3336891"/>
                  </a:lnTo>
                  <a:lnTo>
                    <a:pt x="2037562" y="3826543"/>
                  </a:lnTo>
                  <a:cubicBezTo>
                    <a:pt x="2037562" y="3901648"/>
                    <a:pt x="1976677" y="3962533"/>
                    <a:pt x="1901572" y="3962533"/>
                  </a:cubicBezTo>
                  <a:lnTo>
                    <a:pt x="1610844" y="3962533"/>
                  </a:lnTo>
                  <a:cubicBezTo>
                    <a:pt x="1535739" y="3962533"/>
                    <a:pt x="1474854" y="3901648"/>
                    <a:pt x="1474854" y="3826543"/>
                  </a:cubicBezTo>
                  <a:lnTo>
                    <a:pt x="1474854" y="3269232"/>
                  </a:lnTo>
                  <a:lnTo>
                    <a:pt x="1384078" y="3236007"/>
                  </a:lnTo>
                  <a:cubicBezTo>
                    <a:pt x="1261794" y="3184286"/>
                    <a:pt x="1148631" y="3115224"/>
                    <a:pt x="1047671" y="3031904"/>
                  </a:cubicBezTo>
                  <a:lnTo>
                    <a:pt x="997214" y="2986046"/>
                  </a:lnTo>
                  <a:lnTo>
                    <a:pt x="710082" y="3250899"/>
                  </a:lnTo>
                  <a:cubicBezTo>
                    <a:pt x="654876" y="3301821"/>
                    <a:pt x="568842" y="3298349"/>
                    <a:pt x="517920" y="3243143"/>
                  </a:cubicBezTo>
                  <a:lnTo>
                    <a:pt x="320802" y="3029444"/>
                  </a:lnTo>
                  <a:cubicBezTo>
                    <a:pt x="269879" y="2974238"/>
                    <a:pt x="273352" y="2888204"/>
                    <a:pt x="328558" y="2837282"/>
                  </a:cubicBezTo>
                  <a:lnTo>
                    <a:pt x="666127" y="2525905"/>
                  </a:lnTo>
                  <a:lnTo>
                    <a:pt x="658832" y="2510762"/>
                  </a:lnTo>
                  <a:cubicBezTo>
                    <a:pt x="624351" y="2429240"/>
                    <a:pt x="597577" y="2343664"/>
                    <a:pt x="579423" y="2254949"/>
                  </a:cubicBezTo>
                  <a:lnTo>
                    <a:pt x="574005" y="2219445"/>
                  </a:lnTo>
                  <a:lnTo>
                    <a:pt x="135990" y="2219445"/>
                  </a:lnTo>
                  <a:cubicBezTo>
                    <a:pt x="60885" y="2219445"/>
                    <a:pt x="0" y="2158560"/>
                    <a:pt x="0" y="2083455"/>
                  </a:cubicBezTo>
                  <a:lnTo>
                    <a:pt x="0" y="1792727"/>
                  </a:lnTo>
                  <a:cubicBezTo>
                    <a:pt x="0" y="1717622"/>
                    <a:pt x="60885" y="1656737"/>
                    <a:pt x="135990" y="1656737"/>
                  </a:cubicBezTo>
                  <a:lnTo>
                    <a:pt x="591998" y="1656737"/>
                  </a:lnTo>
                  <a:lnTo>
                    <a:pt x="613005" y="1575038"/>
                  </a:lnTo>
                  <a:cubicBezTo>
                    <a:pt x="652823" y="1447017"/>
                    <a:pt x="711010" y="1327089"/>
                    <a:pt x="784482" y="1218336"/>
                  </a:cubicBezTo>
                  <a:lnTo>
                    <a:pt x="848257" y="1133051"/>
                  </a:lnTo>
                  <a:lnTo>
                    <a:pt x="538492" y="735456"/>
                  </a:lnTo>
                  <a:cubicBezTo>
                    <a:pt x="492333" y="676210"/>
                    <a:pt x="502943" y="590761"/>
                    <a:pt x="562189" y="544603"/>
                  </a:cubicBezTo>
                  <a:lnTo>
                    <a:pt x="791529" y="365924"/>
                  </a:lnTo>
                  <a:cubicBezTo>
                    <a:pt x="850776" y="319765"/>
                    <a:pt x="936224" y="330375"/>
                    <a:pt x="982383" y="389621"/>
                  </a:cubicBezTo>
                  <a:lnTo>
                    <a:pt x="1281754" y="773875"/>
                  </a:lnTo>
                  <a:lnTo>
                    <a:pt x="1384078" y="724584"/>
                  </a:lnTo>
                  <a:lnTo>
                    <a:pt x="1474853" y="691359"/>
                  </a:lnTo>
                  <a:lnTo>
                    <a:pt x="1474853" y="135990"/>
                  </a:lnTo>
                  <a:cubicBezTo>
                    <a:pt x="1474853" y="60885"/>
                    <a:pt x="1535738" y="0"/>
                    <a:pt x="1610843" y="0"/>
                  </a:cubicBezTo>
                  <a:lnTo>
                    <a:pt x="1901571" y="0"/>
                  </a:lnTo>
                  <a:cubicBezTo>
                    <a:pt x="1976676" y="0"/>
                    <a:pt x="2037561" y="60885"/>
                    <a:pt x="2037561" y="135990"/>
                  </a:cubicBezTo>
                  <a:lnTo>
                    <a:pt x="2037561" y="623699"/>
                  </a:lnTo>
                  <a:lnTo>
                    <a:pt x="2053883" y="624523"/>
                  </a:lnTo>
                  <a:cubicBezTo>
                    <a:pt x="2191324" y="638481"/>
                    <a:pt x="2322727" y="672862"/>
                    <a:pt x="2445010" y="724584"/>
                  </a:cubicBezTo>
                  <a:lnTo>
                    <a:pt x="2559802" y="779881"/>
                  </a:lnTo>
                  <a:lnTo>
                    <a:pt x="2876923" y="455906"/>
                  </a:lnTo>
                  <a:cubicBezTo>
                    <a:pt x="2929460" y="402234"/>
                    <a:pt x="3015559" y="401314"/>
                    <a:pt x="3069231" y="453850"/>
                  </a:cubicBezTo>
                  <a:lnTo>
                    <a:pt x="3276993" y="657217"/>
                  </a:lnTo>
                  <a:cubicBezTo>
                    <a:pt x="3303829" y="683485"/>
                    <a:pt x="3317477" y="718144"/>
                    <a:pt x="3317849" y="752945"/>
                  </a:cubicBezTo>
                  <a:cubicBezTo>
                    <a:pt x="3318221" y="787746"/>
                    <a:pt x="3305317" y="822689"/>
                    <a:pt x="3279048" y="849525"/>
                  </a:cubicBezTo>
                  <a:lnTo>
                    <a:pt x="2989791" y="1145034"/>
                  </a:lnTo>
                  <a:lnTo>
                    <a:pt x="3044606" y="1218336"/>
                  </a:lnTo>
                  <a:cubicBezTo>
                    <a:pt x="3118078" y="1327089"/>
                    <a:pt x="3176264" y="1447017"/>
                    <a:pt x="3216083" y="1575038"/>
                  </a:cubicBezTo>
                  <a:lnTo>
                    <a:pt x="3237090" y="1656736"/>
                  </a:lnTo>
                  <a:lnTo>
                    <a:pt x="3654834" y="1656736"/>
                  </a:lnTo>
                  <a:cubicBezTo>
                    <a:pt x="3729939" y="1656736"/>
                    <a:pt x="3790824" y="1717621"/>
                    <a:pt x="3790824" y="1792726"/>
                  </a:cubicBez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629353" y="4775492"/>
              <a:ext cx="236887" cy="236887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1" name="AutoShape 11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3" name="TextBox 13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在随机抽样下，样本均值是总体均值的无偏估计，且随着样本量的增加，样本均值逐渐接近总体均值。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样本均值与总体均值的关系</a:t>
            </a:r>
          </a:p>
        </p:txBody>
      </p:sp>
      <p:sp>
        <p:nvSpPr>
          <p:cNvPr id="15" name="AutoShape 15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7" name="TextBox 17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根据样本数据构造的总体均值的置信区间，表示总体均值落在该区间的概率。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置信区间</a:t>
            </a:r>
          </a:p>
        </p:txBody>
      </p:sp>
      <p:sp>
        <p:nvSpPr>
          <p:cNvPr id="19" name="AutoShape 19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21" name="TextBox 21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置信水平越高，所需样本量越大，置信区间宽度也越宽。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置信水平与区间宽度</a:t>
            </a:r>
          </a:p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总体均值区间估计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>
            <a:off x="1209188" y="1082466"/>
            <a:ext cx="0" cy="5775534"/>
          </a:xfrm>
          <a:prstGeom prst="line">
            <a:avLst/>
          </a:prstGeom>
          <a:ln w="19050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873196" y="1332346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88282" y="1447432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152036" y="1308906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-5400000">
            <a:off x="1919801" y="147390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152036" y="306732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-5400000">
            <a:off x="1919801" y="3232320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2152036" y="4825747"/>
            <a:ext cx="9189734" cy="64455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-5400000">
            <a:off x="1919801" y="4990741"/>
            <a:ext cx="276816" cy="314563"/>
          </a:xfrm>
          <a:prstGeom prst="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2373184" y="1262276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比例估计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72823" y="2048316"/>
            <a:ext cx="8972550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用于估计总体中具有某种特征的个体所占的比例。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393609" y="3024192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二项分布与正态分布的关系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72823" y="3785029"/>
            <a:ext cx="8943975" cy="8953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当总体比例接近0或1时，样本比例的分布接近二项分布；当总体比例不接近0或1且样本量足够大时，样本比例的分布近似正态分布。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430185" y="4789171"/>
            <a:ext cx="7153570" cy="73152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置信区间的构造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2291111" y="5543449"/>
            <a:ext cx="8915400" cy="9620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基于样本比例及其标准误差构造总体比例的置信区间。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873196" y="306732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88282" y="318241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873196" y="4825747"/>
            <a:ext cx="669478" cy="669478"/>
          </a:xfrm>
          <a:prstGeom prst="ellipse">
            <a:avLst/>
          </a:prstGeom>
          <a:solidFill>
            <a:schemeClr val="accent2">
              <a:alpha val="4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988282" y="4940833"/>
            <a:ext cx="439305" cy="43930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总体比例区间估计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731" b="273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877" r="1687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总体方差区间估计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方差估计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用于估计总体的波动程度或离散程度。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卡方分布与方差的关系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样本方差的分布与卡方分布密切相关，卡方分布的自由度等于样本量减1。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置信区间的构造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基于样本方差及其与卡方分布的关系构造总体方差的置信区间。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noFill/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081312" y="881760"/>
            <a:ext cx="4145173" cy="1503638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两个总体参数区间估计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前提条件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两个总体应相互独立，且服从正态分布，方差已知或未知。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估计方法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采用t分布或z分布进行区间估计，根据样本数据计算两个总体均值差的置信区间。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置信水平选择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通常选择95%或99%的置信水平，表示总体均值差落在置信区间的概率。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两个总体均值差区间估计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前提条件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两个总体应相互独立，且服从二项分布。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估计方法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采用正态分布近似二项分布进行区间估计，根据样本数据计算两个总体比例差的置信区间。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置信水平选择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同样通常选择95%或99%的置信水平。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两个总体比例差区间估计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前提条件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两个总体应相互独立，且服从正态分布。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采用F分布进行区间估计，根据样本数据计算两个总体方差比的置信区间。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通常选择95%或99%的置信水平。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在进行两个总体参数区间估计时，需要保证样本量足够大，以保证估计的准确性。同时，对于非正态分布的总体参数，可能需要采用其他方法进行区间估计。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估计方法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置信水平选择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两个总体方差比区间估计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https://d.book118.com/277111022006006035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85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2024-09-09T06:09:09.799</cp:lastPrinted>
  <dcterms:created xsi:type="dcterms:W3CDTF">2024-09-08T22:09:09Z</dcterms:created>
  <dcterms:modified xsi:type="dcterms:W3CDTF">2024-09-08T22:09:12Z</dcterms:modified>
</cp:coreProperties>
</file>