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7" r:id="rId16"/>
  </p:sldIdLst>
  <p:sldSz cx="12192000" cy="6858000"/>
  <p:notesSz cx="6858000" cy="9144000"/>
  <p:custDataLst>
    <p:tags r:id="rId17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tags" Target="tags/tag1.xml" /><Relationship Id="rId18" Type="http://schemas.openxmlformats.org/officeDocument/2006/relationships/presProps" Target="presProps.xml" /><Relationship Id="rId19" Type="http://schemas.openxmlformats.org/officeDocument/2006/relationships/viewProps" Target="viewProps.xml" /><Relationship Id="rId2" Type="http://schemas.openxmlformats.org/officeDocument/2006/relationships/slideMaster" Target="slideMasters/slideMaster2.xml" /><Relationship Id="rId20" Type="http://schemas.openxmlformats.org/officeDocument/2006/relationships/theme" Target="theme/theme1.xml" /><Relationship Id="rId21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5FA00EF4-D7A8-43B8-A9D1-8C8CB0264D1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867AC9BE-E227-4475-ABCB-18DCB5EA484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BBE63EFE-440D-4847-9A97-4D501994241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D09C7AAC-F0E7-4819-92C8-713F68081DF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753CB84A-E303-42EA-9CB1-963B1ACF545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C24610A9-E2BB-40EB-9E53-E2EB370E4C4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4E73B164-BBDE-4EE4-B066-0180EC86F76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67DF158B-972B-4EE2-A83C-A4E392B1D03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3ECB376D-FE8D-4EF1-87C4-B6D559D5F9A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2CB5C866-AD15-451C-990F-91AD8225655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729373F4-0AD9-45FF-8594-F4A6150F3FE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/>
            </a:fld>
            <a:endParaRPr lang="en-US"/>
          </a:p>
        </p:txBody>
      </p:sp>
    </p:spTree>
  </p:cSld>
  <p:clrMapOvr>
    <a:masterClrMapping/>
  </p:clrMapOvr>
  <p:transition/>
  <p:timing/>
  <p:hf hdr="0" ftr="0" dt="0"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/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/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/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/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  <a:endParaRPr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/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/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/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/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/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/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/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/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/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/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/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/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image" Target="../media/image1.jpeg" /><Relationship Id="rId13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Pr>
        <a:blipFill rotWithShape="1">
          <a:blip r:embed="rId1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/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Relationship Id="rId3" Type="http://schemas.openxmlformats.org/officeDocument/2006/relationships/image" Target="../media/image5.jpeg" /><Relationship Id="rId4" Type="http://schemas.openxmlformats.org/officeDocument/2006/relationships/image" Target="../media/image6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7.jpe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277115124063006031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771826" y="1169431"/>
            <a:ext cx="6686550" cy="20002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4950" b="1">
                <a:solidFill>
                  <a:schemeClr val="accent1">
                    <a:alpha val="100000"/>
                  </a:schemeClr>
                </a:solidFill>
                <a:latin typeface="华文宋体" panose="02010600040101010101" charset="-122"/>
                <a:ea typeface="华文宋体" panose="02010600040101010101" charset="-122"/>
                <a:cs typeface="华文宋体" panose="02010600040101010101" charset="-122"/>
              </a:rPr>
              <a:t>提升商超品牌知名度的关键步骤</a:t>
            </a:r>
            <a:endParaRPr lang="en-US" sz="4950" b="1">
              <a:solidFill>
                <a:schemeClr val="accent1">
                  <a:alpha val="100000"/>
                </a:schemeClr>
              </a:solidFill>
              <a:latin typeface="华文宋体" panose="02010600040101010101" charset="-122"/>
              <a:ea typeface="华文宋体" panose="02010600040101010101" charset="-122"/>
              <a:cs typeface="华文宋体" panose="02010600040101010101" charset="-122"/>
            </a:endParaRPr>
          </a:p>
        </p:txBody>
      </p:sp>
      <p:sp>
        <p:nvSpPr>
          <p:cNvPr id="3" name="TextBox 3"/>
          <p:cNvSpPr txBox="1"/>
          <p:nvPr/>
        </p:nvSpPr>
        <p:spPr>
          <a:xfrm>
            <a:off x="902208" y="3429000"/>
            <a:ext cx="6934200" cy="5143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100">
                <a:solidFill>
                  <a:schemeClr val="accent1">
                    <a:alpha val="100000"/>
                  </a:schemeClr>
                </a:solidFill>
                <a:latin typeface="华文宋体" panose="02010600040101010101" charset="-122"/>
                <a:ea typeface="华文宋体" panose="02010600040101010101" charset="-122"/>
                <a:cs typeface="华文宋体" panose="02010600040101010101" charset="-122"/>
              </a:rPr>
              <a:t>汇报人：</a:t>
            </a:r>
            <a:endParaRPr lang="en-US" sz="2100">
              <a:solidFill>
                <a:schemeClr val="accent1">
                  <a:alpha val="100000"/>
                </a:schemeClr>
              </a:solidFill>
              <a:latin typeface="华文宋体" panose="02010600040101010101" charset="-122"/>
              <a:ea typeface="华文宋体" panose="02010600040101010101" charset="-122"/>
              <a:cs typeface="华文宋体" panose="02010600040101010101" charset="-122"/>
            </a:endParaRPr>
          </a:p>
        </p:txBody>
      </p:sp>
      <p:sp>
        <p:nvSpPr>
          <p:cNvPr id="4" name="TextBox 4"/>
          <p:cNvSpPr txBox="1"/>
          <p:nvPr/>
        </p:nvSpPr>
        <p:spPr>
          <a:xfrm>
            <a:off x="930783" y="3943350"/>
            <a:ext cx="6934200" cy="5143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100">
                <a:solidFill>
                  <a:schemeClr val="accent1">
                    <a:alpha val="100000"/>
                  </a:schemeClr>
                </a:solidFill>
                <a:latin typeface="华文宋体" panose="02010600040101010101" charset="-122"/>
                <a:ea typeface="华文宋体" panose="02010600040101010101" charset="-122"/>
                <a:cs typeface="华文宋体" panose="02010600040101010101" charset="-122"/>
              </a:rPr>
              <a:t>2024-01-08</a:t>
            </a:r>
            <a:endParaRPr lang="en-US" sz="2100">
              <a:solidFill>
                <a:schemeClr val="accent1">
                  <a:alpha val="100000"/>
                </a:schemeClr>
              </a:solidFill>
              <a:latin typeface="华文宋体" panose="02010600040101010101" charset="-122"/>
              <a:ea typeface="华文宋体" panose="02010600040101010101" charset="-122"/>
              <a:cs typeface="华文宋体" panose="02010600040101010101" charset="-122"/>
            </a:endParaRPr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1</a:t>
            </a:fld>
            <a:endParaRPr lang="en-US"/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6366247" y="1450250"/>
            <a:ext cx="4792980" cy="4110990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accent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了解目标市场和消费者</a:t>
            </a:r>
            <a:endParaRPr lang="en-US" sz="2400">
              <a:solidFill>
                <a:schemeClr val="accent1">
                  <a:alpha val="100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accent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制定品牌战略</a:t>
            </a:r>
            <a:endParaRPr lang="en-US" sz="2400">
              <a:solidFill>
                <a:schemeClr val="accent1">
                  <a:alpha val="100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accent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创新产品和服务</a:t>
            </a:r>
            <a:endParaRPr lang="en-US" sz="2400">
              <a:solidFill>
                <a:schemeClr val="accent1">
                  <a:alpha val="100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accent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强化营销和广告推广</a:t>
            </a:r>
            <a:endParaRPr lang="en-US" sz="2400">
              <a:solidFill>
                <a:schemeClr val="accent1">
                  <a:alpha val="100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accent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建立良好的客户关系</a:t>
            </a:r>
            <a:endParaRPr lang="en-US" sz="2400">
              <a:solidFill>
                <a:schemeClr val="accent1">
                  <a:alpha val="100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accent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持续优化品牌管理和市场策略</a:t>
            </a:r>
            <a:endParaRPr lang="en-US" sz="2400">
              <a:solidFill>
                <a:schemeClr val="accent1">
                  <a:alpha val="100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4" name="TextBox 4"/>
          <p:cNvSpPr txBox="1"/>
          <p:nvPr/>
        </p:nvSpPr>
        <p:spPr>
          <a:xfrm>
            <a:off x="980845" y="1857940"/>
            <a:ext cx="2611755" cy="105346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375"/>
              </a:spcBef>
            </a:pPr>
            <a:r>
              <a:rPr lang="en-US" sz="5550" b="1">
                <a:solidFill>
                  <a:schemeClr val="accent1">
                    <a:alpha val="100000"/>
                  </a:schemeClr>
                </a:solidFill>
                <a:latin typeface="华文宋体" panose="02010600040101010101" charset="-122"/>
                <a:ea typeface="华文宋体" panose="02010600040101010101" charset="-122"/>
                <a:cs typeface="华文宋体" panose="02010600040101010101" charset="-122"/>
              </a:rPr>
              <a:t>目录</a:t>
            </a:r>
            <a:endParaRPr lang="en-US" sz="5550" b="1">
              <a:solidFill>
                <a:schemeClr val="accent1">
                  <a:alpha val="100000"/>
                </a:schemeClr>
              </a:solidFill>
              <a:latin typeface="华文宋体" panose="02010600040101010101" charset="-122"/>
              <a:ea typeface="华文宋体" panose="02010600040101010101" charset="-122"/>
              <a:cs typeface="华文宋体" panose="02010600040101010101" charset="-122"/>
            </a:endParaRPr>
          </a:p>
        </p:txBody>
      </p:sp>
      <p:sp>
        <p:nvSpPr>
          <p:cNvPr id="5" name="TextBox 5"/>
          <p:cNvSpPr txBox="1"/>
          <p:nvPr/>
        </p:nvSpPr>
        <p:spPr>
          <a:xfrm>
            <a:off x="1013810" y="2892743"/>
            <a:ext cx="4606596" cy="105346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375"/>
              </a:spcBef>
            </a:pPr>
            <a:r>
              <a:rPr lang="en-US" sz="5550" b="1">
                <a:solidFill>
                  <a:schemeClr val="accent4">
                    <a:alpha val="100000"/>
                  </a:schemeClr>
                </a:solidFill>
                <a:latin typeface="华文宋体" panose="02010600040101010101" charset="-122"/>
                <a:ea typeface="华文宋体" panose="02010600040101010101" charset="-122"/>
                <a:cs typeface="华文宋体" panose="02010600040101010101" charset="-122"/>
              </a:rPr>
              <a:t>CONTENT</a:t>
            </a:r>
            <a:endParaRPr lang="en-US" sz="5550" b="1">
              <a:solidFill>
                <a:schemeClr val="accent4">
                  <a:alpha val="100000"/>
                </a:schemeClr>
              </a:solidFill>
              <a:latin typeface="华文宋体" panose="02010600040101010101" charset="-122"/>
              <a:ea typeface="华文宋体" panose="02010600040101010101" charset="-122"/>
              <a:cs typeface="华文宋体" panose="02010600040101010101" charset="-122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2</a:t>
            </a:fld>
            <a:endParaRPr lang="en-US"/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5577566" y="3267201"/>
            <a:ext cx="6115050" cy="1819032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4500" b="1">
                <a:solidFill>
                  <a:schemeClr val="accent1">
                    <a:alpha val="100000"/>
                  </a:schemeClr>
                </a:solidFill>
                <a:latin typeface="华文宋体" panose="02010600040101010101" charset="-122"/>
                <a:ea typeface="华文宋体" panose="02010600040101010101" charset="-122"/>
                <a:cs typeface="华文宋体" panose="02010600040101010101" charset="-122"/>
              </a:rPr>
              <a:t>了解目标市场和消费者</a:t>
            </a:r>
            <a:endParaRPr lang="en-US" sz="4500" b="1">
              <a:solidFill>
                <a:schemeClr val="accent1">
                  <a:alpha val="100000"/>
                </a:schemeClr>
              </a:solidFill>
              <a:latin typeface="华文宋体" panose="02010600040101010101" charset="-122"/>
              <a:ea typeface="华文宋体" panose="02010600040101010101" charset="-122"/>
              <a:cs typeface="华文宋体" panose="02010600040101010101" charset="-122"/>
            </a:endParaRPr>
          </a:p>
        </p:txBody>
      </p:sp>
      <p:sp>
        <p:nvSpPr>
          <p:cNvPr id="3" name="TextBox 3"/>
          <p:cNvSpPr txBox="1"/>
          <p:nvPr/>
        </p:nvSpPr>
        <p:spPr>
          <a:xfrm>
            <a:off x="5577566" y="1758043"/>
            <a:ext cx="2152650" cy="17145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spcBef>
                <a:spcPts val="450"/>
              </a:spcBef>
            </a:pPr>
            <a:r>
              <a:rPr lang="en-US" sz="8400" b="1">
                <a:solidFill>
                  <a:schemeClr val="accent1">
                    <a:alpha val="100000"/>
                  </a:schemeClr>
                </a:solidFill>
                <a:latin typeface="PingFang SC"/>
                <a:ea typeface="PingFang SC"/>
                <a:cs typeface="PingFang SC"/>
              </a:rPr>
              <a:t>01</a:t>
            </a:r>
            <a:endParaRPr lang="en-US" sz="8400" b="1">
              <a:solidFill>
                <a:schemeClr val="accent1">
                  <a:alpha val="100000"/>
                </a:schemeClr>
              </a:solidFill>
              <a:latin typeface="PingFang SC"/>
              <a:ea typeface="PingFang SC"/>
              <a:cs typeface="PingFang SC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3</a:t>
            </a:fld>
            <a:endParaRPr lang="en-US"/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5012267" y="3720618"/>
            <a:ext cx="2167467" cy="2120348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952500" y="1647825"/>
                </a:lnTo>
                <a:lnTo>
                  <a:pt x="1905000" y="0"/>
                </a:lnTo>
                <a:close/>
              </a:path>
            </a:pathLst>
          </a:custGeom>
          <a:solidFill>
            <a:schemeClr val="accent1">
              <a:lumMod val="5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6249697" y="3865013"/>
            <a:ext cx="2167467" cy="1826280"/>
          </a:xfrm>
          <a:prstGeom prst="triangl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3776918" y="3865013"/>
            <a:ext cx="2167467" cy="1826280"/>
          </a:xfrm>
          <a:prstGeom prst="triangl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5012267" y="1711093"/>
            <a:ext cx="2167467" cy="1826280"/>
          </a:xfrm>
          <a:prstGeom prst="triangl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5743787" y="3022600"/>
            <a:ext cx="704427" cy="520192"/>
          </a:xfrm>
          <a:custGeom>
            <a:rect l="l" t="t" r="r" b="b"/>
            <a:pathLst>
              <a:path w="1905000" h="1905000">
                <a:moveTo>
                  <a:pt x="952500" y="0"/>
                </a:moveTo>
                <a:lnTo>
                  <a:pt x="0" y="952500"/>
                </a:lnTo>
                <a:lnTo>
                  <a:pt x="476250" y="952500"/>
                </a:lnTo>
                <a:lnTo>
                  <a:pt x="476250" y="1905000"/>
                </a:lnTo>
                <a:lnTo>
                  <a:pt x="1428750" y="1905000"/>
                </a:lnTo>
                <a:lnTo>
                  <a:pt x="1428750" y="952500"/>
                </a:lnTo>
                <a:lnTo>
                  <a:pt x="1905000" y="952500"/>
                </a:lnTo>
                <a:lnTo>
                  <a:pt x="952500" y="0"/>
                </a:lnTo>
                <a:close/>
              </a:path>
            </a:pathLst>
          </a:cu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Freeform 7"/>
          <p:cNvSpPr/>
          <p:nvPr/>
        </p:nvSpPr>
        <p:spPr>
          <a:xfrm rot="7259206">
            <a:off x="6589098" y="4674355"/>
            <a:ext cx="704427" cy="520192"/>
          </a:xfrm>
          <a:custGeom>
            <a:rect l="l" t="t" r="r" b="b"/>
            <a:pathLst>
              <a:path w="1905000" h="1905000">
                <a:moveTo>
                  <a:pt x="952500" y="0"/>
                </a:moveTo>
                <a:lnTo>
                  <a:pt x="0" y="952500"/>
                </a:lnTo>
                <a:lnTo>
                  <a:pt x="476250" y="952500"/>
                </a:lnTo>
                <a:lnTo>
                  <a:pt x="476250" y="1905000"/>
                </a:lnTo>
                <a:lnTo>
                  <a:pt x="1428750" y="1905000"/>
                </a:lnTo>
                <a:lnTo>
                  <a:pt x="1428750" y="952500"/>
                </a:lnTo>
                <a:lnTo>
                  <a:pt x="1905000" y="952500"/>
                </a:lnTo>
                <a:lnTo>
                  <a:pt x="952500" y="0"/>
                </a:lnTo>
                <a:close/>
              </a:path>
            </a:pathLst>
          </a:cu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Freeform 8"/>
          <p:cNvSpPr/>
          <p:nvPr/>
        </p:nvSpPr>
        <p:spPr>
          <a:xfrm rot="-7221168">
            <a:off x="4910864" y="4658432"/>
            <a:ext cx="704427" cy="520192"/>
          </a:xfrm>
          <a:custGeom>
            <a:rect l="l" t="t" r="r" b="b"/>
            <a:pathLst>
              <a:path w="1905000" h="1905000">
                <a:moveTo>
                  <a:pt x="952500" y="0"/>
                </a:moveTo>
                <a:lnTo>
                  <a:pt x="0" y="952500"/>
                </a:lnTo>
                <a:lnTo>
                  <a:pt x="476250" y="952500"/>
                </a:lnTo>
                <a:lnTo>
                  <a:pt x="476250" y="1905000"/>
                </a:lnTo>
                <a:lnTo>
                  <a:pt x="1428750" y="1905000"/>
                </a:lnTo>
                <a:lnTo>
                  <a:pt x="1428750" y="952500"/>
                </a:lnTo>
                <a:lnTo>
                  <a:pt x="1905000" y="952500"/>
                </a:lnTo>
                <a:lnTo>
                  <a:pt x="952500" y="0"/>
                </a:lnTo>
                <a:close/>
              </a:path>
            </a:pathLst>
          </a:cu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9" name="Connector 9"/>
          <p:cNvCxnSpPr/>
          <p:nvPr/>
        </p:nvCxnSpPr>
        <p:spPr>
          <a:xfrm>
            <a:off x="6818377" y="3284051"/>
            <a:ext cx="4107349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0" name="AutoShape 10"/>
          <p:cNvSpPr/>
          <p:nvPr/>
        </p:nvSpPr>
        <p:spPr>
          <a:xfrm>
            <a:off x="10897278" y="3216317"/>
            <a:ext cx="151723" cy="151723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TextBox 11"/>
          <p:cNvSpPr txBox="1"/>
          <p:nvPr/>
        </p:nvSpPr>
        <p:spPr>
          <a:xfrm>
            <a:off x="6996324" y="1208023"/>
            <a:ext cx="3900955" cy="112166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分析目标市场的消费趋势</a:t>
            </a:r>
            <a:endParaRPr lang="en-US" sz="2325" b="1">
              <a:solidFill>
                <a:schemeClr val="accent1">
                  <a:alpha val="100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2" name="TextBox 12"/>
          <p:cNvSpPr txBox="1"/>
          <p:nvPr/>
        </p:nvSpPr>
        <p:spPr>
          <a:xfrm>
            <a:off x="6996324" y="2047219"/>
            <a:ext cx="4052677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关注目标市场内的消费热点和趋势，了解消费者的需求变化，以便及时调整产品和服务。</a:t>
            </a:r>
            <a:endParaRPr lang="en-US" sz="1350">
              <a:solidFill>
                <a:schemeClr val="dk1">
                  <a:alpha val="100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3" name="TextBox 13"/>
          <p:cNvSpPr txBox="1"/>
          <p:nvPr/>
        </p:nvSpPr>
        <p:spPr>
          <a:xfrm>
            <a:off x="8129334" y="3502152"/>
            <a:ext cx="3483489" cy="112166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了解竞争对手情况</a:t>
            </a:r>
            <a:endParaRPr lang="en-US" sz="2325" b="1">
              <a:solidFill>
                <a:schemeClr val="accent1">
                  <a:alpha val="100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4" name="TextBox 14"/>
          <p:cNvSpPr txBox="1"/>
          <p:nvPr/>
        </p:nvSpPr>
        <p:spPr>
          <a:xfrm>
            <a:off x="8141526" y="4429391"/>
            <a:ext cx="348348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对竞争对手的市场表现、产品线、价格策略等进行深入研究，以制定差异化的竞争策略。</a:t>
            </a:r>
            <a:endParaRPr lang="en-US" sz="1350">
              <a:solidFill>
                <a:schemeClr val="dk1">
                  <a:alpha val="100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cxnSp>
        <p:nvCxnSpPr>
          <p:cNvPr id="15" name="Connector 15"/>
          <p:cNvCxnSpPr/>
          <p:nvPr/>
        </p:nvCxnSpPr>
        <p:spPr>
          <a:xfrm>
            <a:off x="7345623" y="5627624"/>
            <a:ext cx="4107349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6" name="AutoShape 16"/>
          <p:cNvSpPr/>
          <p:nvPr/>
        </p:nvSpPr>
        <p:spPr>
          <a:xfrm>
            <a:off x="11424524" y="5559891"/>
            <a:ext cx="151723" cy="151723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7" name="Connector 17"/>
          <p:cNvCxnSpPr/>
          <p:nvPr/>
        </p:nvCxnSpPr>
        <p:spPr>
          <a:xfrm>
            <a:off x="904945" y="4589949"/>
            <a:ext cx="3793067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8" name="AutoShape 18"/>
          <p:cNvSpPr/>
          <p:nvPr/>
        </p:nvSpPr>
        <p:spPr>
          <a:xfrm>
            <a:off x="904945" y="4510024"/>
            <a:ext cx="151723" cy="151723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TextBox 19"/>
          <p:cNvSpPr txBox="1"/>
          <p:nvPr/>
        </p:nvSpPr>
        <p:spPr>
          <a:xfrm>
            <a:off x="869006" y="2296376"/>
            <a:ext cx="3483489" cy="112166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确定目标市场的地理范围和规模</a:t>
            </a:r>
            <a:endParaRPr lang="en-US" sz="2325" b="1">
              <a:solidFill>
                <a:schemeClr val="accent1">
                  <a:alpha val="100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20" name="TextBox 20"/>
          <p:cNvSpPr txBox="1"/>
          <p:nvPr/>
        </p:nvSpPr>
        <p:spPr>
          <a:xfrm>
            <a:off x="869006" y="3223615"/>
            <a:ext cx="348348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通过市场调研，了解目标市场的地理位置、人口分布、消费水平等因素，以便制定针对性的营销策略。</a:t>
            </a:r>
            <a:endParaRPr lang="en-US" sz="1350">
              <a:solidFill>
                <a:schemeClr val="dk1">
                  <a:alpha val="100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21" name="Freeform 21"/>
          <p:cNvSpPr/>
          <p:nvPr/>
        </p:nvSpPr>
        <p:spPr>
          <a:xfrm>
            <a:off x="5786411" y="3999944"/>
            <a:ext cx="661803" cy="661803"/>
          </a:xfrm>
          <a:custGeom>
            <a:rect l="l" t="t" r="r" b="b"/>
            <a:pathLst>
              <a:path w="304800" h="304800">
                <a:moveTo>
                  <a:pt x="0" y="209550"/>
                </a:moveTo>
                <a:lnTo>
                  <a:pt x="152410" y="247650"/>
                </a:lnTo>
                <a:lnTo>
                  <a:pt x="304800" y="209550"/>
                </a:lnTo>
                <a:lnTo>
                  <a:pt x="304800" y="247650"/>
                </a:lnTo>
                <a:lnTo>
                  <a:pt x="152410" y="285750"/>
                </a:lnTo>
                <a:lnTo>
                  <a:pt x="0" y="247650"/>
                </a:lnTo>
                <a:close/>
                <a:moveTo>
                  <a:pt x="0" y="133350"/>
                </a:moveTo>
                <a:lnTo>
                  <a:pt x="152410" y="171450"/>
                </a:lnTo>
                <a:lnTo>
                  <a:pt x="304800" y="133350"/>
                </a:lnTo>
                <a:lnTo>
                  <a:pt x="304800" y="171450"/>
                </a:lnTo>
                <a:lnTo>
                  <a:pt x="152410" y="209550"/>
                </a:lnTo>
                <a:lnTo>
                  <a:pt x="0" y="171450"/>
                </a:lnTo>
                <a:close/>
                <a:moveTo>
                  <a:pt x="0" y="57150"/>
                </a:moveTo>
                <a:lnTo>
                  <a:pt x="152410" y="19050"/>
                </a:lnTo>
                <a:lnTo>
                  <a:pt x="304800" y="57150"/>
                </a:lnTo>
                <a:lnTo>
                  <a:pt x="304800" y="95250"/>
                </a:lnTo>
                <a:lnTo>
                  <a:pt x="152410" y="133350"/>
                </a:lnTo>
                <a:lnTo>
                  <a:pt x="0" y="95250"/>
                </a:lnTo>
                <a:close/>
              </a:path>
            </a:pathLst>
          </a:cu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22" name="Group 2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3" name="AutoShape 2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TextBox 4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研究目标市场</a:t>
              </a:r>
              <a:endParaRPr lang="en-US" sz="3000" b="1">
                <a:solidFill>
                  <a:schemeClr val="accent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</p:grpSp>
      <p:sp>
        <p:nvSpPr>
          <p:cNvPr id="44" name="灯片编号占位符 4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4</a:t>
            </a:fld>
            <a:endParaRPr lang="en-US"/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-749579" y="1319127"/>
            <a:ext cx="5106411" cy="51064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3" name="Picture 3"/>
          <p:cNvPicPr>
            <a:picLocks noChangeAspect="1"/>
          </p:cNvPicPr>
          <p:nvPr/>
        </p:nvPicPr>
        <p:blipFill>
          <a:blip r:embed="rId2"/>
          <a:srcRect l="12083" r="12083"/>
          <a:stretch>
            <a:fillRect/>
          </a:stretch>
        </p:blipFill>
        <p:spPr>
          <a:xfrm>
            <a:off x="-484350" y="1584357"/>
            <a:ext cx="4575952" cy="4575952"/>
          </a:xfrm>
          <a:prstGeom prst="ellipse">
            <a:avLst/>
          </a:prstGeom>
        </p:spPr>
      </p:pic>
      <p:sp>
        <p:nvSpPr>
          <p:cNvPr id="4" name="AutoShape 4"/>
          <p:cNvSpPr/>
          <p:nvPr/>
        </p:nvSpPr>
        <p:spPr>
          <a:xfrm>
            <a:off x="4935912" y="509596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935912" y="525146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03</a:t>
            </a:r>
            <a:endParaRPr lang="en-US" sz="2325" b="1">
              <a:solidFill>
                <a:srgbClr val="FFFFFF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6" name="TextBox 6"/>
          <p:cNvSpPr txBox="1"/>
          <p:nvPr/>
        </p:nvSpPr>
        <p:spPr>
          <a:xfrm>
            <a:off x="6074571" y="4851539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5" b="1">
                <a:solidFill>
                  <a:schemeClr val="accent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建立消费者画像</a:t>
            </a:r>
            <a:endParaRPr lang="en-US" sz="1605" b="1">
              <a:solidFill>
                <a:schemeClr val="accent1">
                  <a:alpha val="100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7" name="TextBox 7"/>
          <p:cNvSpPr txBox="1"/>
          <p:nvPr/>
        </p:nvSpPr>
        <p:spPr>
          <a:xfrm>
            <a:off x="6074571" y="5341007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通过收集和分析消费者数据，建立详细的消费者画像，以便更好地理解目标消费者群体。</a:t>
            </a:r>
            <a:endParaRPr lang="en-US" sz="1500">
              <a:solidFill>
                <a:schemeClr val="dk1">
                  <a:alpha val="100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8" name="AutoShape 8"/>
          <p:cNvSpPr/>
          <p:nvPr/>
        </p:nvSpPr>
        <p:spPr>
          <a:xfrm>
            <a:off x="4935912" y="181958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TextBox 9"/>
          <p:cNvSpPr txBox="1"/>
          <p:nvPr/>
        </p:nvSpPr>
        <p:spPr>
          <a:xfrm>
            <a:off x="4935912" y="197508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01</a:t>
            </a:r>
            <a:endParaRPr lang="en-US" sz="2325" b="1">
              <a:solidFill>
                <a:srgbClr val="FFFFFF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0" name="TextBox 10"/>
          <p:cNvSpPr txBox="1"/>
          <p:nvPr/>
        </p:nvSpPr>
        <p:spPr>
          <a:xfrm>
            <a:off x="6074571" y="1538583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5" b="1">
                <a:solidFill>
                  <a:schemeClr val="accent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了解消费者的购买动机</a:t>
            </a:r>
            <a:endParaRPr lang="en-US" sz="1605" b="1">
              <a:solidFill>
                <a:schemeClr val="accent1">
                  <a:alpha val="100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1" name="TextBox 11"/>
          <p:cNvSpPr txBox="1"/>
          <p:nvPr/>
        </p:nvSpPr>
        <p:spPr>
          <a:xfrm>
            <a:off x="6074571" y="2003667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探究消费者的购买决策过程，了解他们的购买动机、需求和期望，以便更好地满足其需求。</a:t>
            </a:r>
            <a:endParaRPr lang="en-US" sz="1500">
              <a:solidFill>
                <a:schemeClr val="dk1">
                  <a:alpha val="100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2" name="AutoShape 12"/>
          <p:cNvSpPr/>
          <p:nvPr/>
        </p:nvSpPr>
        <p:spPr>
          <a:xfrm>
            <a:off x="4935912" y="345777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TextBox 13"/>
          <p:cNvSpPr txBox="1"/>
          <p:nvPr/>
        </p:nvSpPr>
        <p:spPr>
          <a:xfrm>
            <a:off x="4935912" y="361327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02</a:t>
            </a:r>
            <a:endParaRPr lang="en-US" sz="2325" b="1">
              <a:solidFill>
                <a:srgbClr val="FFFFFF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4" name="TextBox 14"/>
          <p:cNvSpPr txBox="1"/>
          <p:nvPr/>
        </p:nvSpPr>
        <p:spPr>
          <a:xfrm>
            <a:off x="6074571" y="3188965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5" b="1">
                <a:solidFill>
                  <a:schemeClr val="accent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分析消费者的购买习惯</a:t>
            </a:r>
            <a:endParaRPr lang="en-US" sz="1605" b="1">
              <a:solidFill>
                <a:schemeClr val="accent1">
                  <a:alpha val="100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5" name="TextBox 15"/>
          <p:cNvSpPr txBox="1"/>
          <p:nvPr/>
        </p:nvSpPr>
        <p:spPr>
          <a:xfrm>
            <a:off x="6074571" y="3666241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研究消费者的购买频率、购买渠道、购买偏好等，以便制定更有效的销售策略。</a:t>
            </a:r>
            <a:endParaRPr lang="en-US" sz="1500">
              <a:solidFill>
                <a:schemeClr val="dk1">
                  <a:alpha val="100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grpSp>
        <p:nvGrpSpPr>
          <p:cNvPr id="16" name="Group 1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7" name="AutoShape 1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TextBox 3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分析消费者行为</a:t>
              </a:r>
              <a:endParaRPr lang="en-US" sz="3000" b="1">
                <a:solidFill>
                  <a:schemeClr val="accent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</p:grpSp>
      <p:sp>
        <p:nvSpPr>
          <p:cNvPr id="38" name="灯片编号占位符 3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5</a:t>
            </a:fld>
            <a:endParaRPr lang="en-US"/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1103852" y="4838783"/>
            <a:ext cx="10266726" cy="1333500"/>
            <a:chOff x="1103852" y="4838783"/>
            <a:chExt cx="10266726" cy="1333500"/>
          </a:xfrm>
        </p:grpSpPr>
        <p:sp>
          <p:nvSpPr>
            <p:cNvPr id="3" name="AutoShape 3"/>
            <p:cNvSpPr/>
            <p:nvPr/>
          </p:nvSpPr>
          <p:spPr>
            <a:xfrm>
              <a:off x="2377205" y="4838783"/>
              <a:ext cx="8305833" cy="1333500"/>
            </a:xfrm>
            <a:prstGeom prst="rect">
              <a:avLst/>
            </a:prstGeom>
            <a:solidFill>
              <a:schemeClr val="accent1">
                <a:lumMod val="20000"/>
                <a:lumOff val="80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" name="Freeform 4"/>
            <p:cNvSpPr/>
            <p:nvPr/>
          </p:nvSpPr>
          <p:spPr>
            <a:xfrm rot="10800000">
              <a:off x="1103852" y="4838783"/>
              <a:ext cx="2210848" cy="1333500"/>
            </a:xfrm>
            <a:custGeom>
              <a:rect l="l" t="t" r="r" b="b"/>
              <a:pathLst>
                <a:path w="7875" h="3593">
                  <a:moveTo>
                    <a:pt x="5874" y="1811"/>
                  </a:moveTo>
                  <a:lnTo>
                    <a:pt x="7874" y="0"/>
                  </a:lnTo>
                  <a:lnTo>
                    <a:pt x="1969" y="0"/>
                  </a:lnTo>
                  <a:lnTo>
                    <a:pt x="0" y="1811"/>
                  </a:lnTo>
                  <a:lnTo>
                    <a:pt x="1969" y="3593"/>
                  </a:lnTo>
                  <a:lnTo>
                    <a:pt x="7874" y="3593"/>
                  </a:lnTo>
                  <a:lnTo>
                    <a:pt x="5874" y="1811"/>
                  </a:lnTo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" name="Freeform 5"/>
            <p:cNvSpPr/>
            <p:nvPr/>
          </p:nvSpPr>
          <p:spPr>
            <a:xfrm rot="10800000">
              <a:off x="9159730" y="4838783"/>
              <a:ext cx="2210848" cy="1333500"/>
            </a:xfrm>
            <a:custGeom>
              <a:rect l="l" t="t" r="r" b="b"/>
              <a:pathLst>
                <a:path w="7875" h="3593">
                  <a:moveTo>
                    <a:pt x="5874" y="1811"/>
                  </a:moveTo>
                  <a:lnTo>
                    <a:pt x="7874" y="0"/>
                  </a:lnTo>
                  <a:lnTo>
                    <a:pt x="1969" y="0"/>
                  </a:lnTo>
                  <a:lnTo>
                    <a:pt x="0" y="1811"/>
                  </a:lnTo>
                  <a:lnTo>
                    <a:pt x="1969" y="3593"/>
                  </a:lnTo>
                  <a:lnTo>
                    <a:pt x="7874" y="3593"/>
                  </a:lnTo>
                  <a:lnTo>
                    <a:pt x="5874" y="1811"/>
                  </a:lnTo>
                </a:path>
              </a:pathLst>
            </a:custGeom>
            <a:solidFill>
              <a:schemeClr val="accent1">
                <a:lumMod val="20000"/>
                <a:lumOff val="80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6" name="Group 6"/>
          <p:cNvGrpSpPr/>
          <p:nvPr/>
        </p:nvGrpSpPr>
        <p:grpSpPr>
          <a:xfrm>
            <a:off x="1031730" y="3081147"/>
            <a:ext cx="10266726" cy="1333500"/>
            <a:chOff x="1031730" y="3081147"/>
            <a:chExt cx="10266726" cy="1333500"/>
          </a:xfrm>
        </p:grpSpPr>
        <p:sp>
          <p:nvSpPr>
            <p:cNvPr id="7" name="AutoShape 7"/>
            <p:cNvSpPr/>
            <p:nvPr/>
          </p:nvSpPr>
          <p:spPr>
            <a:xfrm>
              <a:off x="2305083" y="3081147"/>
              <a:ext cx="8305833" cy="1333500"/>
            </a:xfrm>
            <a:prstGeom prst="rect">
              <a:avLst/>
            </a:prstGeom>
            <a:solidFill>
              <a:schemeClr val="accent1">
                <a:lumMod val="20000"/>
                <a:lumOff val="80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Freeform 8"/>
            <p:cNvSpPr/>
            <p:nvPr/>
          </p:nvSpPr>
          <p:spPr>
            <a:xfrm rot="10800000">
              <a:off x="1031730" y="3081147"/>
              <a:ext cx="2210848" cy="1333500"/>
            </a:xfrm>
            <a:custGeom>
              <a:rect l="l" t="t" r="r" b="b"/>
              <a:pathLst>
                <a:path w="7875" h="3593">
                  <a:moveTo>
                    <a:pt x="5874" y="1811"/>
                  </a:moveTo>
                  <a:lnTo>
                    <a:pt x="7874" y="0"/>
                  </a:lnTo>
                  <a:lnTo>
                    <a:pt x="1969" y="0"/>
                  </a:lnTo>
                  <a:lnTo>
                    <a:pt x="0" y="1811"/>
                  </a:lnTo>
                  <a:lnTo>
                    <a:pt x="1969" y="3593"/>
                  </a:lnTo>
                  <a:lnTo>
                    <a:pt x="7874" y="3593"/>
                  </a:lnTo>
                  <a:lnTo>
                    <a:pt x="5874" y="1811"/>
                  </a:lnTo>
                </a:path>
              </a:pathLst>
            </a:custGeom>
            <a:solidFill>
              <a:schemeClr val="accent1">
                <a:lumMod val="20000"/>
                <a:lumOff val="80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Freeform 9"/>
            <p:cNvSpPr/>
            <p:nvPr/>
          </p:nvSpPr>
          <p:spPr>
            <a:xfrm rot="10800000">
              <a:off x="9087608" y="3081147"/>
              <a:ext cx="2210848" cy="1333500"/>
            </a:xfrm>
            <a:custGeom>
              <a:rect l="l" t="t" r="r" b="b"/>
              <a:pathLst>
                <a:path w="7875" h="3593">
                  <a:moveTo>
                    <a:pt x="5874" y="1811"/>
                  </a:moveTo>
                  <a:lnTo>
                    <a:pt x="7874" y="0"/>
                  </a:lnTo>
                  <a:lnTo>
                    <a:pt x="1969" y="0"/>
                  </a:lnTo>
                  <a:lnTo>
                    <a:pt x="0" y="1811"/>
                  </a:lnTo>
                  <a:lnTo>
                    <a:pt x="1969" y="3593"/>
                  </a:lnTo>
                  <a:lnTo>
                    <a:pt x="7874" y="3593"/>
                  </a:lnTo>
                  <a:lnTo>
                    <a:pt x="5874" y="1811"/>
                  </a:lnTo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0" name="Group 10"/>
          <p:cNvGrpSpPr/>
          <p:nvPr/>
        </p:nvGrpSpPr>
        <p:grpSpPr>
          <a:xfrm>
            <a:off x="1103852" y="1348302"/>
            <a:ext cx="10266726" cy="1333500"/>
            <a:chOff x="1103852" y="1348302"/>
            <a:chExt cx="10266726" cy="1333500"/>
          </a:xfrm>
        </p:grpSpPr>
        <p:sp>
          <p:nvSpPr>
            <p:cNvPr id="11" name="AutoShape 11"/>
            <p:cNvSpPr/>
            <p:nvPr/>
          </p:nvSpPr>
          <p:spPr>
            <a:xfrm>
              <a:off x="2377205" y="1348302"/>
              <a:ext cx="8305833" cy="1333500"/>
            </a:xfrm>
            <a:prstGeom prst="rect">
              <a:avLst/>
            </a:prstGeom>
            <a:solidFill>
              <a:schemeClr val="accent1">
                <a:lumMod val="20000"/>
                <a:lumOff val="80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Freeform 12"/>
            <p:cNvSpPr/>
            <p:nvPr/>
          </p:nvSpPr>
          <p:spPr>
            <a:xfrm rot="10800000">
              <a:off x="1103852" y="1348302"/>
              <a:ext cx="2210848" cy="1333500"/>
            </a:xfrm>
            <a:custGeom>
              <a:rect l="l" t="t" r="r" b="b"/>
              <a:pathLst>
                <a:path w="7875" h="3593">
                  <a:moveTo>
                    <a:pt x="5874" y="1811"/>
                  </a:moveTo>
                  <a:lnTo>
                    <a:pt x="7874" y="0"/>
                  </a:lnTo>
                  <a:lnTo>
                    <a:pt x="1969" y="0"/>
                  </a:lnTo>
                  <a:lnTo>
                    <a:pt x="0" y="1811"/>
                  </a:lnTo>
                  <a:lnTo>
                    <a:pt x="1969" y="3593"/>
                  </a:lnTo>
                  <a:lnTo>
                    <a:pt x="7874" y="3593"/>
                  </a:lnTo>
                  <a:lnTo>
                    <a:pt x="5874" y="1811"/>
                  </a:lnTo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Freeform 13"/>
            <p:cNvSpPr/>
            <p:nvPr/>
          </p:nvSpPr>
          <p:spPr>
            <a:xfrm rot="10800000">
              <a:off x="9159730" y="1348302"/>
              <a:ext cx="2210848" cy="1333500"/>
            </a:xfrm>
            <a:custGeom>
              <a:rect l="l" t="t" r="r" b="b"/>
              <a:pathLst>
                <a:path w="7875" h="3593">
                  <a:moveTo>
                    <a:pt x="5874" y="1811"/>
                  </a:moveTo>
                  <a:lnTo>
                    <a:pt x="7874" y="0"/>
                  </a:lnTo>
                  <a:lnTo>
                    <a:pt x="1969" y="0"/>
                  </a:lnTo>
                  <a:lnTo>
                    <a:pt x="0" y="1811"/>
                  </a:lnTo>
                  <a:lnTo>
                    <a:pt x="1969" y="3593"/>
                  </a:lnTo>
                  <a:lnTo>
                    <a:pt x="7874" y="3593"/>
                  </a:lnTo>
                  <a:lnTo>
                    <a:pt x="5874" y="1811"/>
                  </a:lnTo>
                </a:path>
              </a:pathLst>
            </a:custGeom>
            <a:solidFill>
              <a:schemeClr val="accent1">
                <a:lumMod val="20000"/>
                <a:lumOff val="80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4" name="Group 14"/>
          <p:cNvGrpSpPr/>
          <p:nvPr/>
        </p:nvGrpSpPr>
        <p:grpSpPr>
          <a:xfrm>
            <a:off x="9997333" y="3400044"/>
            <a:ext cx="685705" cy="695706"/>
            <a:chOff x="9997333" y="3400044"/>
            <a:chExt cx="685705" cy="695706"/>
          </a:xfrm>
        </p:grpSpPr>
        <p:sp>
          <p:nvSpPr>
            <p:cNvPr id="15" name="Freeform 15"/>
            <p:cNvSpPr/>
            <p:nvPr/>
          </p:nvSpPr>
          <p:spPr>
            <a:xfrm>
              <a:off x="10034290" y="3847243"/>
              <a:ext cx="87725" cy="163068"/>
            </a:xfrm>
            <a:custGeom>
              <a:rect l="l" t="t" r="r" b="b"/>
              <a:pathLst>
                <a:path w="118" h="218">
                  <a:moveTo>
                    <a:pt x="0" y="183"/>
                  </a:moveTo>
                  <a:cubicBezTo>
                    <a:pt x="0" y="200"/>
                    <a:pt x="8" y="217"/>
                    <a:pt x="25" y="217"/>
                  </a:cubicBezTo>
                  <a:cubicBezTo>
                    <a:pt x="84" y="217"/>
                    <a:pt x="84" y="217"/>
                    <a:pt x="84" y="217"/>
                  </a:cubicBezTo>
                  <a:cubicBezTo>
                    <a:pt x="100" y="217"/>
                    <a:pt x="117" y="200"/>
                    <a:pt x="117" y="183"/>
                  </a:cubicBezTo>
                  <a:cubicBezTo>
                    <a:pt x="117" y="0"/>
                    <a:pt x="117" y="0"/>
                    <a:pt x="117" y="0"/>
                  </a:cubicBezTo>
                  <a:cubicBezTo>
                    <a:pt x="17" y="91"/>
                    <a:pt x="17" y="91"/>
                    <a:pt x="17" y="91"/>
                  </a:cubicBezTo>
                  <a:cubicBezTo>
                    <a:pt x="0" y="75"/>
                    <a:pt x="0" y="75"/>
                    <a:pt x="0" y="75"/>
                  </a:cubicBezTo>
                  <a:lnTo>
                    <a:pt x="0" y="183"/>
                  </a:lnTo>
                  <a:close/>
                  <a:moveTo>
                    <a:pt x="0" y="183"/>
                  </a:moveTo>
                  <a:lnTo>
                    <a:pt x="0" y="183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Freeform 16"/>
            <p:cNvSpPr/>
            <p:nvPr/>
          </p:nvSpPr>
          <p:spPr>
            <a:xfrm>
              <a:off x="10177260" y="3757422"/>
              <a:ext cx="87725" cy="252984"/>
            </a:xfrm>
            <a:custGeom>
              <a:rect l="l" t="t" r="r" b="b"/>
              <a:pathLst>
                <a:path w="118" h="336">
                  <a:moveTo>
                    <a:pt x="0" y="301"/>
                  </a:moveTo>
                  <a:cubicBezTo>
                    <a:pt x="0" y="318"/>
                    <a:pt x="17" y="335"/>
                    <a:pt x="34" y="335"/>
                  </a:cubicBezTo>
                  <a:cubicBezTo>
                    <a:pt x="84" y="335"/>
                    <a:pt x="84" y="335"/>
                    <a:pt x="84" y="335"/>
                  </a:cubicBezTo>
                  <a:cubicBezTo>
                    <a:pt x="101" y="335"/>
                    <a:pt x="117" y="318"/>
                    <a:pt x="117" y="301"/>
                  </a:cubicBezTo>
                  <a:cubicBezTo>
                    <a:pt x="117" y="76"/>
                    <a:pt x="117" y="76"/>
                    <a:pt x="117" y="76"/>
                  </a:cubicBezTo>
                  <a:cubicBezTo>
                    <a:pt x="42" y="0"/>
                    <a:pt x="42" y="0"/>
                    <a:pt x="42" y="0"/>
                  </a:cubicBezTo>
                  <a:cubicBezTo>
                    <a:pt x="0" y="42"/>
                    <a:pt x="0" y="42"/>
                    <a:pt x="0" y="42"/>
                  </a:cubicBezTo>
                  <a:lnTo>
                    <a:pt x="0" y="301"/>
                  </a:lnTo>
                  <a:close/>
                  <a:moveTo>
                    <a:pt x="0" y="301"/>
                  </a:moveTo>
                  <a:lnTo>
                    <a:pt x="0" y="301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Freeform 17"/>
            <p:cNvSpPr/>
            <p:nvPr/>
          </p:nvSpPr>
          <p:spPr>
            <a:xfrm>
              <a:off x="10320231" y="3757422"/>
              <a:ext cx="87725" cy="252984"/>
            </a:xfrm>
            <a:custGeom>
              <a:rect l="l" t="t" r="r" b="b"/>
              <a:pathLst>
                <a:path w="118" h="336">
                  <a:moveTo>
                    <a:pt x="92" y="335"/>
                  </a:moveTo>
                  <a:cubicBezTo>
                    <a:pt x="108" y="335"/>
                    <a:pt x="117" y="318"/>
                    <a:pt x="117" y="301"/>
                  </a:cubicBezTo>
                  <a:cubicBezTo>
                    <a:pt x="117" y="0"/>
                    <a:pt x="117" y="0"/>
                    <a:pt x="117" y="0"/>
                  </a:cubicBezTo>
                  <a:cubicBezTo>
                    <a:pt x="0" y="118"/>
                    <a:pt x="0" y="118"/>
                    <a:pt x="0" y="118"/>
                  </a:cubicBezTo>
                  <a:cubicBezTo>
                    <a:pt x="0" y="301"/>
                    <a:pt x="0" y="301"/>
                    <a:pt x="0" y="301"/>
                  </a:cubicBezTo>
                  <a:cubicBezTo>
                    <a:pt x="0" y="318"/>
                    <a:pt x="16" y="335"/>
                    <a:pt x="33" y="335"/>
                  </a:cubicBezTo>
                  <a:lnTo>
                    <a:pt x="92" y="335"/>
                  </a:lnTo>
                  <a:close/>
                  <a:moveTo>
                    <a:pt x="92" y="335"/>
                  </a:moveTo>
                  <a:lnTo>
                    <a:pt x="92" y="335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Freeform 18"/>
            <p:cNvSpPr/>
            <p:nvPr/>
          </p:nvSpPr>
          <p:spPr>
            <a:xfrm>
              <a:off x="10459962" y="3670840"/>
              <a:ext cx="94202" cy="342805"/>
            </a:xfrm>
            <a:custGeom>
              <a:rect l="l" t="t" r="r" b="b"/>
              <a:pathLst>
                <a:path w="125" h="452">
                  <a:moveTo>
                    <a:pt x="0" y="41"/>
                  </a:moveTo>
                  <a:cubicBezTo>
                    <a:pt x="0" y="417"/>
                    <a:pt x="0" y="417"/>
                    <a:pt x="0" y="417"/>
                  </a:cubicBezTo>
                  <a:cubicBezTo>
                    <a:pt x="0" y="434"/>
                    <a:pt x="17" y="451"/>
                    <a:pt x="33" y="451"/>
                  </a:cubicBezTo>
                  <a:cubicBezTo>
                    <a:pt x="92" y="451"/>
                    <a:pt x="92" y="451"/>
                    <a:pt x="92" y="451"/>
                  </a:cubicBezTo>
                  <a:cubicBezTo>
                    <a:pt x="109" y="451"/>
                    <a:pt x="125" y="434"/>
                    <a:pt x="125" y="417"/>
                  </a:cubicBezTo>
                  <a:cubicBezTo>
                    <a:pt x="125" y="66"/>
                    <a:pt x="125" y="66"/>
                    <a:pt x="125" y="66"/>
                  </a:cubicBezTo>
                  <a:cubicBezTo>
                    <a:pt x="50" y="0"/>
                    <a:pt x="50" y="0"/>
                    <a:pt x="50" y="0"/>
                  </a:cubicBezTo>
                  <a:lnTo>
                    <a:pt x="0" y="41"/>
                  </a:lnTo>
                  <a:close/>
                  <a:moveTo>
                    <a:pt x="0" y="41"/>
                  </a:moveTo>
                  <a:lnTo>
                    <a:pt x="0" y="41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Freeform 19"/>
            <p:cNvSpPr/>
            <p:nvPr/>
          </p:nvSpPr>
          <p:spPr>
            <a:xfrm>
              <a:off x="10011525" y="3517678"/>
              <a:ext cx="536162" cy="342805"/>
            </a:xfrm>
            <a:custGeom>
              <a:rect l="l" t="t" r="r" b="b"/>
              <a:pathLst>
                <a:path w="728" h="452">
                  <a:moveTo>
                    <a:pt x="234" y="284"/>
                  </a:moveTo>
                  <a:cubicBezTo>
                    <a:pt x="250" y="267"/>
                    <a:pt x="276" y="267"/>
                    <a:pt x="292" y="284"/>
                  </a:cubicBezTo>
                  <a:cubicBezTo>
                    <a:pt x="359" y="351"/>
                    <a:pt x="359" y="351"/>
                    <a:pt x="359" y="351"/>
                  </a:cubicBezTo>
                  <a:cubicBezTo>
                    <a:pt x="376" y="368"/>
                    <a:pt x="384" y="368"/>
                    <a:pt x="401" y="368"/>
                  </a:cubicBezTo>
                  <a:cubicBezTo>
                    <a:pt x="418" y="368"/>
                    <a:pt x="426" y="368"/>
                    <a:pt x="434" y="351"/>
                  </a:cubicBezTo>
                  <a:cubicBezTo>
                    <a:pt x="660" y="134"/>
                    <a:pt x="660" y="134"/>
                    <a:pt x="660" y="134"/>
                  </a:cubicBezTo>
                  <a:cubicBezTo>
                    <a:pt x="694" y="167"/>
                    <a:pt x="694" y="167"/>
                    <a:pt x="694" y="167"/>
                  </a:cubicBezTo>
                  <a:cubicBezTo>
                    <a:pt x="702" y="175"/>
                    <a:pt x="710" y="175"/>
                    <a:pt x="710" y="175"/>
                  </a:cubicBezTo>
                  <a:cubicBezTo>
                    <a:pt x="719" y="175"/>
                    <a:pt x="727" y="167"/>
                    <a:pt x="727" y="159"/>
                  </a:cubicBezTo>
                  <a:cubicBezTo>
                    <a:pt x="727" y="33"/>
                    <a:pt x="727" y="33"/>
                    <a:pt x="727" y="33"/>
                  </a:cubicBezTo>
                  <a:cubicBezTo>
                    <a:pt x="727" y="25"/>
                    <a:pt x="727" y="16"/>
                    <a:pt x="719" y="8"/>
                  </a:cubicBezTo>
                  <a:cubicBezTo>
                    <a:pt x="710" y="0"/>
                    <a:pt x="702" y="0"/>
                    <a:pt x="694" y="0"/>
                  </a:cubicBezTo>
                  <a:cubicBezTo>
                    <a:pt x="568" y="0"/>
                    <a:pt x="568" y="0"/>
                    <a:pt x="568" y="0"/>
                  </a:cubicBezTo>
                  <a:cubicBezTo>
                    <a:pt x="560" y="0"/>
                    <a:pt x="551" y="0"/>
                    <a:pt x="551" y="8"/>
                  </a:cubicBezTo>
                  <a:cubicBezTo>
                    <a:pt x="543" y="16"/>
                    <a:pt x="551" y="25"/>
                    <a:pt x="551" y="33"/>
                  </a:cubicBezTo>
                  <a:cubicBezTo>
                    <a:pt x="585" y="58"/>
                    <a:pt x="585" y="58"/>
                    <a:pt x="585" y="58"/>
                  </a:cubicBezTo>
                  <a:cubicBezTo>
                    <a:pt x="426" y="217"/>
                    <a:pt x="426" y="217"/>
                    <a:pt x="426" y="217"/>
                  </a:cubicBezTo>
                  <a:cubicBezTo>
                    <a:pt x="426" y="225"/>
                    <a:pt x="409" y="225"/>
                    <a:pt x="401" y="225"/>
                  </a:cubicBezTo>
                  <a:cubicBezTo>
                    <a:pt x="393" y="225"/>
                    <a:pt x="376" y="225"/>
                    <a:pt x="368" y="217"/>
                  </a:cubicBezTo>
                  <a:cubicBezTo>
                    <a:pt x="292" y="142"/>
                    <a:pt x="292" y="142"/>
                    <a:pt x="292" y="142"/>
                  </a:cubicBezTo>
                  <a:cubicBezTo>
                    <a:pt x="276" y="125"/>
                    <a:pt x="250" y="125"/>
                    <a:pt x="234" y="142"/>
                  </a:cubicBezTo>
                  <a:cubicBezTo>
                    <a:pt x="8" y="359"/>
                    <a:pt x="8" y="359"/>
                    <a:pt x="8" y="359"/>
                  </a:cubicBezTo>
                  <a:cubicBezTo>
                    <a:pt x="0" y="368"/>
                    <a:pt x="0" y="384"/>
                    <a:pt x="0" y="393"/>
                  </a:cubicBezTo>
                  <a:cubicBezTo>
                    <a:pt x="0" y="410"/>
                    <a:pt x="0" y="418"/>
                    <a:pt x="8" y="426"/>
                  </a:cubicBezTo>
                  <a:cubicBezTo>
                    <a:pt x="25" y="435"/>
                    <a:pt x="25" y="435"/>
                    <a:pt x="25" y="435"/>
                  </a:cubicBezTo>
                  <a:cubicBezTo>
                    <a:pt x="41" y="451"/>
                    <a:pt x="67" y="451"/>
                    <a:pt x="83" y="435"/>
                  </a:cubicBezTo>
                  <a:lnTo>
                    <a:pt x="234" y="284"/>
                  </a:lnTo>
                  <a:close/>
                  <a:moveTo>
                    <a:pt x="234" y="284"/>
                  </a:moveTo>
                  <a:lnTo>
                    <a:pt x="234" y="284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Freeform 20"/>
            <p:cNvSpPr/>
            <p:nvPr/>
          </p:nvSpPr>
          <p:spPr>
            <a:xfrm>
              <a:off x="9997333" y="3400044"/>
              <a:ext cx="685705" cy="695706"/>
            </a:xfrm>
            <a:custGeom>
              <a:rect l="l" t="t" r="r" b="b"/>
              <a:pathLst>
                <a:path w="929" h="921">
                  <a:moveTo>
                    <a:pt x="887" y="0"/>
                  </a:moveTo>
                  <a:cubicBezTo>
                    <a:pt x="862" y="0"/>
                    <a:pt x="836" y="26"/>
                    <a:pt x="836" y="50"/>
                  </a:cubicBezTo>
                  <a:cubicBezTo>
                    <a:pt x="836" y="837"/>
                    <a:pt x="836" y="837"/>
                    <a:pt x="836" y="837"/>
                  </a:cubicBezTo>
                  <a:cubicBezTo>
                    <a:pt x="51" y="837"/>
                    <a:pt x="51" y="837"/>
                    <a:pt x="51" y="837"/>
                  </a:cubicBezTo>
                  <a:cubicBezTo>
                    <a:pt x="26" y="837"/>
                    <a:pt x="0" y="853"/>
                    <a:pt x="0" y="878"/>
                  </a:cubicBezTo>
                  <a:cubicBezTo>
                    <a:pt x="0" y="903"/>
                    <a:pt x="26" y="920"/>
                    <a:pt x="51" y="920"/>
                  </a:cubicBezTo>
                  <a:cubicBezTo>
                    <a:pt x="887" y="920"/>
                    <a:pt x="887" y="920"/>
                    <a:pt x="887" y="920"/>
                  </a:cubicBezTo>
                  <a:cubicBezTo>
                    <a:pt x="912" y="920"/>
                    <a:pt x="928" y="903"/>
                    <a:pt x="928" y="878"/>
                  </a:cubicBezTo>
                  <a:cubicBezTo>
                    <a:pt x="928" y="50"/>
                    <a:pt x="928" y="50"/>
                    <a:pt x="928" y="50"/>
                  </a:cubicBezTo>
                  <a:cubicBezTo>
                    <a:pt x="928" y="26"/>
                    <a:pt x="903" y="0"/>
                    <a:pt x="887" y="0"/>
                  </a:cubicBezTo>
                  <a:close/>
                  <a:moveTo>
                    <a:pt x="887" y="0"/>
                  </a:moveTo>
                  <a:lnTo>
                    <a:pt x="887" y="0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21" name="Freeform 21"/>
          <p:cNvSpPr/>
          <p:nvPr/>
        </p:nvSpPr>
        <p:spPr>
          <a:xfrm>
            <a:off x="1935480" y="1646434"/>
            <a:ext cx="719895" cy="555403"/>
          </a:xfrm>
          <a:custGeom>
            <a:rect l="l" t="t" r="r" b="b"/>
            <a:pathLst>
              <a:path w="67" h="60">
                <a:moveTo>
                  <a:pt x="53" y="2"/>
                </a:moveTo>
                <a:cubicBezTo>
                  <a:pt x="53" y="1"/>
                  <a:pt x="52" y="0"/>
                  <a:pt x="51" y="0"/>
                </a:cubicBezTo>
                <a:cubicBezTo>
                  <a:pt x="46" y="0"/>
                  <a:pt x="46" y="0"/>
                  <a:pt x="46" y="0"/>
                </a:cubicBezTo>
                <a:cubicBezTo>
                  <a:pt x="45" y="0"/>
                  <a:pt x="44" y="1"/>
                  <a:pt x="44" y="2"/>
                </a:cubicBezTo>
                <a:cubicBezTo>
                  <a:pt x="44" y="5"/>
                  <a:pt x="44" y="5"/>
                  <a:pt x="44" y="5"/>
                </a:cubicBezTo>
                <a:cubicBezTo>
                  <a:pt x="53" y="14"/>
                  <a:pt x="53" y="14"/>
                  <a:pt x="53" y="14"/>
                </a:cubicBezTo>
                <a:lnTo>
                  <a:pt x="53" y="2"/>
                </a:lnTo>
                <a:close/>
                <a:moveTo>
                  <a:pt x="66" y="31"/>
                </a:moveTo>
                <a:cubicBezTo>
                  <a:pt x="36" y="2"/>
                  <a:pt x="36" y="2"/>
                  <a:pt x="36" y="2"/>
                </a:cubicBezTo>
                <a:cubicBezTo>
                  <a:pt x="35" y="0"/>
                  <a:pt x="33" y="0"/>
                  <a:pt x="31" y="2"/>
                </a:cubicBezTo>
                <a:cubicBezTo>
                  <a:pt x="2" y="31"/>
                  <a:pt x="2" y="31"/>
                  <a:pt x="2" y="31"/>
                </a:cubicBezTo>
                <a:cubicBezTo>
                  <a:pt x="0" y="33"/>
                  <a:pt x="0" y="35"/>
                  <a:pt x="2" y="36"/>
                </a:cubicBezTo>
                <a:cubicBezTo>
                  <a:pt x="2" y="37"/>
                  <a:pt x="3" y="37"/>
                  <a:pt x="4" y="37"/>
                </a:cubicBezTo>
                <a:cubicBezTo>
                  <a:pt x="5" y="37"/>
                  <a:pt x="6" y="37"/>
                  <a:pt x="7" y="36"/>
                </a:cubicBezTo>
                <a:cubicBezTo>
                  <a:pt x="34" y="9"/>
                  <a:pt x="34" y="9"/>
                  <a:pt x="34" y="9"/>
                </a:cubicBezTo>
                <a:cubicBezTo>
                  <a:pt x="61" y="36"/>
                  <a:pt x="61" y="36"/>
                  <a:pt x="61" y="36"/>
                </a:cubicBezTo>
                <a:cubicBezTo>
                  <a:pt x="62" y="38"/>
                  <a:pt x="65" y="38"/>
                  <a:pt x="66" y="36"/>
                </a:cubicBezTo>
                <a:cubicBezTo>
                  <a:pt x="67" y="35"/>
                  <a:pt x="67" y="33"/>
                  <a:pt x="66" y="31"/>
                </a:cubicBezTo>
                <a:close/>
                <a:moveTo>
                  <a:pt x="9" y="37"/>
                </a:moveTo>
                <a:cubicBezTo>
                  <a:pt x="9" y="57"/>
                  <a:pt x="9" y="57"/>
                  <a:pt x="9" y="57"/>
                </a:cubicBezTo>
                <a:cubicBezTo>
                  <a:pt x="9" y="59"/>
                  <a:pt x="11" y="60"/>
                  <a:pt x="13" y="60"/>
                </a:cubicBezTo>
                <a:cubicBezTo>
                  <a:pt x="28" y="60"/>
                  <a:pt x="28" y="60"/>
                  <a:pt x="28" y="60"/>
                </a:cubicBezTo>
                <a:cubicBezTo>
                  <a:pt x="28" y="42"/>
                  <a:pt x="28" y="42"/>
                  <a:pt x="28" y="42"/>
                </a:cubicBezTo>
                <a:cubicBezTo>
                  <a:pt x="28" y="42"/>
                  <a:pt x="29" y="41"/>
                  <a:pt x="29" y="41"/>
                </a:cubicBezTo>
                <a:cubicBezTo>
                  <a:pt x="38" y="41"/>
                  <a:pt x="38" y="41"/>
                  <a:pt x="38" y="41"/>
                </a:cubicBezTo>
                <a:cubicBezTo>
                  <a:pt x="39" y="41"/>
                  <a:pt x="39" y="42"/>
                  <a:pt x="39" y="42"/>
                </a:cubicBezTo>
                <a:cubicBezTo>
                  <a:pt x="39" y="60"/>
                  <a:pt x="39" y="60"/>
                  <a:pt x="39" y="60"/>
                </a:cubicBezTo>
                <a:cubicBezTo>
                  <a:pt x="55" y="60"/>
                  <a:pt x="55" y="60"/>
                  <a:pt x="55" y="60"/>
                </a:cubicBezTo>
                <a:cubicBezTo>
                  <a:pt x="57" y="60"/>
                  <a:pt x="58" y="59"/>
                  <a:pt x="58" y="57"/>
                </a:cubicBezTo>
                <a:cubicBezTo>
                  <a:pt x="58" y="38"/>
                  <a:pt x="58" y="38"/>
                  <a:pt x="58" y="38"/>
                </a:cubicBezTo>
                <a:cubicBezTo>
                  <a:pt x="34" y="13"/>
                  <a:pt x="34" y="13"/>
                  <a:pt x="34" y="13"/>
                </a:cubicBezTo>
                <a:lnTo>
                  <a:pt x="9" y="37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Freeform 22"/>
          <p:cNvSpPr/>
          <p:nvPr/>
        </p:nvSpPr>
        <p:spPr>
          <a:xfrm>
            <a:off x="1975414" y="5261363"/>
            <a:ext cx="613870" cy="613870"/>
          </a:xfrm>
          <a:custGeom>
            <a:rect l="l" t="t" r="r" b="b"/>
            <a:pathLst>
              <a:path w="304800" h="304800">
                <a:moveTo>
                  <a:pt x="0" y="91440"/>
                </a:moveTo>
                <a:lnTo>
                  <a:pt x="152400" y="0"/>
                </a:lnTo>
                <a:lnTo>
                  <a:pt x="304800" y="91440"/>
                </a:lnTo>
                <a:lnTo>
                  <a:pt x="304800" y="121920"/>
                </a:lnTo>
                <a:lnTo>
                  <a:pt x="0" y="121920"/>
                </a:lnTo>
                <a:lnTo>
                  <a:pt x="0" y="91440"/>
                </a:lnTo>
                <a:close/>
                <a:moveTo>
                  <a:pt x="0" y="274320"/>
                </a:moveTo>
                <a:lnTo>
                  <a:pt x="304800" y="274320"/>
                </a:lnTo>
                <a:lnTo>
                  <a:pt x="304800" y="304800"/>
                </a:lnTo>
                <a:lnTo>
                  <a:pt x="0" y="304800"/>
                </a:lnTo>
                <a:lnTo>
                  <a:pt x="0" y="274320"/>
                </a:lnTo>
                <a:close/>
                <a:moveTo>
                  <a:pt x="30480" y="243840"/>
                </a:moveTo>
                <a:lnTo>
                  <a:pt x="274320" y="243840"/>
                </a:lnTo>
                <a:lnTo>
                  <a:pt x="274320" y="274320"/>
                </a:lnTo>
                <a:lnTo>
                  <a:pt x="30480" y="274320"/>
                </a:lnTo>
                <a:lnTo>
                  <a:pt x="30480" y="243840"/>
                </a:lnTo>
                <a:close/>
                <a:moveTo>
                  <a:pt x="30480" y="121920"/>
                </a:moveTo>
                <a:lnTo>
                  <a:pt x="91440" y="121920"/>
                </a:lnTo>
                <a:lnTo>
                  <a:pt x="91440" y="243840"/>
                </a:lnTo>
                <a:lnTo>
                  <a:pt x="30480" y="243840"/>
                </a:lnTo>
                <a:lnTo>
                  <a:pt x="30480" y="121920"/>
                </a:lnTo>
                <a:close/>
                <a:moveTo>
                  <a:pt x="121920" y="121920"/>
                </a:moveTo>
                <a:lnTo>
                  <a:pt x="182880" y="121920"/>
                </a:lnTo>
                <a:lnTo>
                  <a:pt x="182880" y="243840"/>
                </a:lnTo>
                <a:lnTo>
                  <a:pt x="121920" y="243840"/>
                </a:lnTo>
                <a:lnTo>
                  <a:pt x="121920" y="121920"/>
                </a:lnTo>
                <a:close/>
                <a:moveTo>
                  <a:pt x="213360" y="121920"/>
                </a:moveTo>
                <a:lnTo>
                  <a:pt x="274320" y="121920"/>
                </a:lnTo>
                <a:lnTo>
                  <a:pt x="274320" y="243840"/>
                </a:lnTo>
                <a:lnTo>
                  <a:pt x="213360" y="243840"/>
                </a:lnTo>
                <a:lnTo>
                  <a:pt x="213360" y="12192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23" name="Group 23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4" name="AutoShape 24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TextBox 44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确定目标消费者群体</a:t>
              </a:r>
              <a:endParaRPr lang="en-US" sz="3000" b="1">
                <a:solidFill>
                  <a:schemeClr val="accent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</p:grpSp>
      <p:grpSp>
        <p:nvGrpSpPr>
          <p:cNvPr id="45" name="Group 45"/>
          <p:cNvGrpSpPr/>
          <p:nvPr/>
        </p:nvGrpSpPr>
        <p:grpSpPr>
          <a:xfrm>
            <a:off x="3314700" y="5303594"/>
            <a:ext cx="7382690" cy="863070"/>
            <a:chOff x="3314700" y="5303594"/>
            <a:chExt cx="7382690" cy="863070"/>
          </a:xfrm>
        </p:grpSpPr>
        <p:sp>
          <p:nvSpPr>
            <p:cNvPr id="46" name="TextBox 46"/>
            <p:cNvSpPr txBox="1"/>
            <p:nvPr/>
          </p:nvSpPr>
          <p:spPr>
            <a:xfrm>
              <a:off x="3314700" y="5303594"/>
              <a:ext cx="7382690" cy="863070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</a:pPr>
              <a:r>
                <a:rPr lang="en-US" sz="1500">
                  <a:solidFill>
                    <a:srgbClr val="000000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在细分市场中，选择最具潜力和代表性的目标消费者群体作为核心目标，集中资源进行重点营销推广。</a:t>
              </a:r>
              <a:endParaRPr lang="en-US" sz="150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</p:grpSp>
      <p:grpSp>
        <p:nvGrpSpPr>
          <p:cNvPr id="47" name="Group 47"/>
          <p:cNvGrpSpPr/>
          <p:nvPr/>
        </p:nvGrpSpPr>
        <p:grpSpPr>
          <a:xfrm>
            <a:off x="3314700" y="4838783"/>
            <a:ext cx="7382690" cy="490334"/>
            <a:chOff x="3314700" y="4838783"/>
            <a:chExt cx="7382690" cy="490334"/>
          </a:xfrm>
        </p:grpSpPr>
        <p:sp>
          <p:nvSpPr>
            <p:cNvPr id="48" name="TextBox 48"/>
            <p:cNvSpPr txBox="1"/>
            <p:nvPr/>
          </p:nvSpPr>
          <p:spPr>
            <a:xfrm>
              <a:off x="3314700" y="4838783"/>
              <a:ext cx="7382690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确定核心目标消费者群体</a:t>
              </a:r>
              <a:endParaRPr lang="en-US" sz="2025" b="1">
                <a:solidFill>
                  <a:schemeClr val="accent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</p:grpSp>
      <p:grpSp>
        <p:nvGrpSpPr>
          <p:cNvPr id="49" name="Group 49"/>
          <p:cNvGrpSpPr/>
          <p:nvPr/>
        </p:nvGrpSpPr>
        <p:grpSpPr>
          <a:xfrm>
            <a:off x="3456760" y="1771107"/>
            <a:ext cx="7382690" cy="863070"/>
            <a:chOff x="3456760" y="1771107"/>
            <a:chExt cx="7382690" cy="863070"/>
          </a:xfrm>
        </p:grpSpPr>
        <p:sp>
          <p:nvSpPr>
            <p:cNvPr id="50" name="TextBox 50"/>
            <p:cNvSpPr txBox="1"/>
            <p:nvPr/>
          </p:nvSpPr>
          <p:spPr>
            <a:xfrm>
              <a:off x="3456760" y="1771107"/>
              <a:ext cx="7382690" cy="863070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</a:pPr>
              <a:r>
                <a:rPr lang="en-US" sz="1500">
                  <a:solidFill>
                    <a:srgbClr val="000000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根据市场调研和消费者行为分析，明确目标消费者群体的年龄、性别、收入、职业等特征，以便制定更有针对性的营销策略。</a:t>
              </a:r>
              <a:endParaRPr lang="en-US" sz="150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</p:grpSp>
      <p:grpSp>
        <p:nvGrpSpPr>
          <p:cNvPr id="51" name="Group 51"/>
          <p:cNvGrpSpPr/>
          <p:nvPr/>
        </p:nvGrpSpPr>
        <p:grpSpPr>
          <a:xfrm>
            <a:off x="3456760" y="1395927"/>
            <a:ext cx="7293402" cy="490334"/>
            <a:chOff x="3456760" y="1395927"/>
            <a:chExt cx="7293402" cy="490334"/>
          </a:xfrm>
        </p:grpSpPr>
        <p:sp>
          <p:nvSpPr>
            <p:cNvPr id="52" name="TextBox 52"/>
            <p:cNvSpPr txBox="1"/>
            <p:nvPr/>
          </p:nvSpPr>
          <p:spPr>
            <a:xfrm>
              <a:off x="3456760" y="1395927"/>
              <a:ext cx="7293402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175" b="1">
                  <a:solidFill>
                    <a:schemeClr val="accent1">
                      <a:alpha val="100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明确目标消费者群体特征</a:t>
              </a:r>
              <a:endParaRPr lang="en-US" sz="2175" b="1">
                <a:solidFill>
                  <a:schemeClr val="accent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</p:grpSp>
      <p:grpSp>
        <p:nvGrpSpPr>
          <p:cNvPr id="53" name="Group 53"/>
          <p:cNvGrpSpPr/>
          <p:nvPr/>
        </p:nvGrpSpPr>
        <p:grpSpPr>
          <a:xfrm>
            <a:off x="1704918" y="3545958"/>
            <a:ext cx="7382690" cy="863070"/>
            <a:chOff x="1704918" y="3545958"/>
            <a:chExt cx="7382690" cy="863070"/>
          </a:xfrm>
        </p:grpSpPr>
        <p:sp>
          <p:nvSpPr>
            <p:cNvPr id="54" name="TextBox 54"/>
            <p:cNvSpPr txBox="1"/>
            <p:nvPr/>
          </p:nvSpPr>
          <p:spPr>
            <a:xfrm>
              <a:off x="1704918" y="3545958"/>
              <a:ext cx="7382690" cy="863070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</a:pPr>
              <a:r>
                <a:rPr lang="en-US" sz="1500">
                  <a:solidFill>
                    <a:srgbClr val="000000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根据目标消费者群体的特征和需求，将市场细分为不同的细分市场，以便更好地满足不同消费者的需求。</a:t>
              </a:r>
              <a:endParaRPr lang="en-US" sz="150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</p:grpSp>
      <p:grpSp>
        <p:nvGrpSpPr>
          <p:cNvPr id="55" name="Group 55"/>
          <p:cNvGrpSpPr/>
          <p:nvPr/>
        </p:nvGrpSpPr>
        <p:grpSpPr>
          <a:xfrm>
            <a:off x="1704918" y="3081147"/>
            <a:ext cx="7382690" cy="490334"/>
            <a:chOff x="1704918" y="3081147"/>
            <a:chExt cx="7382690" cy="490334"/>
          </a:xfrm>
        </p:grpSpPr>
        <p:sp>
          <p:nvSpPr>
            <p:cNvPr id="56" name="TextBox 56"/>
            <p:cNvSpPr txBox="1"/>
            <p:nvPr/>
          </p:nvSpPr>
          <p:spPr>
            <a:xfrm>
              <a:off x="1704918" y="3081147"/>
              <a:ext cx="7382690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制定目标市场细分策略</a:t>
              </a:r>
              <a:endParaRPr lang="en-US" sz="2025" b="1">
                <a:solidFill>
                  <a:schemeClr val="accent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</p:grpSp>
      <p:sp>
        <p:nvSpPr>
          <p:cNvPr id="57" name="灯片编号占位符 5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6</a:t>
            </a:fld>
            <a:endParaRPr lang="en-US"/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5577566" y="3267201"/>
            <a:ext cx="6115050" cy="1819032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4500" b="1">
                <a:solidFill>
                  <a:schemeClr val="accent1">
                    <a:alpha val="100000"/>
                  </a:schemeClr>
                </a:solidFill>
                <a:latin typeface="华文宋体" panose="02010600040101010101" charset="-122"/>
                <a:ea typeface="华文宋体" panose="02010600040101010101" charset="-122"/>
                <a:cs typeface="华文宋体" panose="02010600040101010101" charset="-122"/>
              </a:rPr>
              <a:t>制定品牌战略</a:t>
            </a:r>
            <a:endParaRPr lang="en-US" sz="4500" b="1">
              <a:solidFill>
                <a:schemeClr val="accent1">
                  <a:alpha val="100000"/>
                </a:schemeClr>
              </a:solidFill>
              <a:latin typeface="华文宋体" panose="02010600040101010101" charset="-122"/>
              <a:ea typeface="华文宋体" panose="02010600040101010101" charset="-122"/>
              <a:cs typeface="华文宋体" panose="02010600040101010101" charset="-122"/>
            </a:endParaRPr>
          </a:p>
        </p:txBody>
      </p:sp>
      <p:sp>
        <p:nvSpPr>
          <p:cNvPr id="3" name="TextBox 3"/>
          <p:cNvSpPr txBox="1"/>
          <p:nvPr/>
        </p:nvSpPr>
        <p:spPr>
          <a:xfrm>
            <a:off x="5577566" y="1758043"/>
            <a:ext cx="2152650" cy="17145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spcBef>
                <a:spcPts val="450"/>
              </a:spcBef>
            </a:pPr>
            <a:r>
              <a:rPr lang="en-US" sz="8400" b="1">
                <a:solidFill>
                  <a:schemeClr val="accent1">
                    <a:alpha val="100000"/>
                  </a:schemeClr>
                </a:solidFill>
                <a:latin typeface="PingFang SC"/>
                <a:ea typeface="PingFang SC"/>
                <a:cs typeface="PingFang SC"/>
              </a:rPr>
              <a:t>02</a:t>
            </a:r>
            <a:endParaRPr lang="en-US" sz="8400" b="1">
              <a:solidFill>
                <a:schemeClr val="accent1">
                  <a:alpha val="100000"/>
                </a:schemeClr>
              </a:solidFill>
              <a:latin typeface="PingFang SC"/>
              <a:ea typeface="PingFang SC"/>
              <a:cs typeface="PingFang SC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7</a:t>
            </a:fld>
            <a:endParaRPr lang="en-US"/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731631" y="1742733"/>
            <a:ext cx="3798277" cy="3798277"/>
          </a:xfrm>
          <a:prstGeom prst="ellipse">
            <a:avLst/>
          </a:prstGeom>
          <a:solidFill>
            <a:schemeClr val="accent3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3059989" y="1383703"/>
            <a:ext cx="1133475" cy="1133475"/>
          </a:xfrm>
          <a:prstGeom prst="ellipse">
            <a:avLst/>
          </a:prstGeom>
          <a:solidFill>
            <a:schemeClr val="l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7662092" y="1742733"/>
            <a:ext cx="3798277" cy="3798277"/>
          </a:xfrm>
          <a:prstGeom prst="ellipse">
            <a:avLst/>
          </a:prstGeom>
          <a:solidFill>
            <a:schemeClr val="accent3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4196862" y="1742733"/>
            <a:ext cx="3798277" cy="3798277"/>
          </a:xfrm>
          <a:prstGeom prst="ellipse">
            <a:avLst/>
          </a:prstGeom>
          <a:solidFill>
            <a:schemeClr val="accent2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1170411" y="2510291"/>
            <a:ext cx="2803668" cy="106299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2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目标客户群体</a:t>
            </a:r>
            <a:endParaRPr lang="en-US" sz="2325" b="1">
              <a:solidFill>
                <a:srgbClr val="FFFFFF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7" name="TextBox 7"/>
          <p:cNvSpPr txBox="1"/>
          <p:nvPr/>
        </p:nvSpPr>
        <p:spPr>
          <a:xfrm>
            <a:off x="1170411" y="3541108"/>
            <a:ext cx="2928915" cy="1267968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明确商超品牌的目标客户群体，以便更好地满足他们的需求和期望。</a:t>
            </a:r>
            <a:endParaRPr lang="en-US" sz="1500">
              <a:solidFill>
                <a:srgbClr val="FFFFFF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8" name="TextBox 8"/>
          <p:cNvSpPr txBox="1"/>
          <p:nvPr/>
        </p:nvSpPr>
        <p:spPr>
          <a:xfrm>
            <a:off x="4707422" y="2510291"/>
            <a:ext cx="2800350" cy="1076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2000"/>
              </a:lnSpc>
            </a:pPr>
            <a:r>
              <a:rPr lang="en-US" sz="2325" b="1">
                <a:solidFill>
                  <a:schemeClr val="accent1">
                    <a:lumMod val="50000"/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品牌特色</a:t>
            </a:r>
            <a:endParaRPr lang="en-US" sz="2325" b="1">
              <a:solidFill>
                <a:schemeClr val="accent1">
                  <a:lumMod val="50000"/>
                  <a:alpha val="100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9" name="TextBox 9"/>
          <p:cNvSpPr txBox="1"/>
          <p:nvPr/>
        </p:nvSpPr>
        <p:spPr>
          <a:xfrm>
            <a:off x="4707422" y="3541108"/>
            <a:ext cx="2924175" cy="12477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1500">
                <a:solidFill>
                  <a:schemeClr val="accent1">
                    <a:lumMod val="50000"/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根据目标客户群体的需求和偏好，确定商超品牌的特色和卖点，以区别于竞争对手。</a:t>
            </a:r>
            <a:endParaRPr lang="en-US" sz="1500">
              <a:solidFill>
                <a:schemeClr val="accent1">
                  <a:lumMod val="50000"/>
                  <a:alpha val="100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0" name="TextBox 10"/>
          <p:cNvSpPr txBox="1"/>
          <p:nvPr/>
        </p:nvSpPr>
        <p:spPr>
          <a:xfrm>
            <a:off x="8226846" y="2510291"/>
            <a:ext cx="2803668" cy="106299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2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品牌价值观</a:t>
            </a:r>
            <a:endParaRPr lang="en-US" sz="2325" b="1">
              <a:solidFill>
                <a:srgbClr val="FFFFFF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1" name="TextBox 11"/>
          <p:cNvSpPr txBox="1"/>
          <p:nvPr/>
        </p:nvSpPr>
        <p:spPr>
          <a:xfrm>
            <a:off x="8226846" y="3541108"/>
            <a:ext cx="2928915" cy="1267968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建立商超品牌的价值观，以提升消费者对品牌的认同感和忠诚度。</a:t>
            </a:r>
            <a:endParaRPr lang="en-US" sz="1500">
              <a:solidFill>
                <a:srgbClr val="FFFFFF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2" name="AutoShape 12"/>
          <p:cNvSpPr/>
          <p:nvPr/>
        </p:nvSpPr>
        <p:spPr>
          <a:xfrm>
            <a:off x="3126664" y="1450378"/>
            <a:ext cx="1000125" cy="1000125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507874" y="6318935"/>
            <a:ext cx="701468" cy="122998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454963" y="6318935"/>
            <a:ext cx="122998" cy="122998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1137715" y="6318935"/>
            <a:ext cx="122998" cy="122998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6" name="Connector 16"/>
          <p:cNvCxnSpPr/>
          <p:nvPr/>
        </p:nvCxnSpPr>
        <p:spPr>
          <a:xfrm>
            <a:off x="1209343" y="6393165"/>
            <a:ext cx="10991852" cy="0"/>
          </a:xfrm>
          <a:prstGeom prst="line">
            <a:avLst/>
          </a:prstGeom>
          <a:ln w="14288">
            <a:solidFill>
              <a:schemeClr val="accent2"/>
            </a:solidFill>
            <a:prstDash val="dash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grpSp>
        <p:nvGrpSpPr>
          <p:cNvPr id="17" name="Group 17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8" name="AutoShape 18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TextBox 38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确定品牌定位</a:t>
              </a:r>
              <a:endParaRPr lang="en-US" sz="3000" b="1">
                <a:solidFill>
                  <a:schemeClr val="accent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</p:grpSp>
      <p:sp>
        <p:nvSpPr>
          <p:cNvPr id="39" name="AutoShape 39"/>
          <p:cNvSpPr/>
          <p:nvPr/>
        </p:nvSpPr>
        <p:spPr>
          <a:xfrm>
            <a:off x="6801159" y="1383703"/>
            <a:ext cx="1133475" cy="1133475"/>
          </a:xfrm>
          <a:prstGeom prst="ellipse">
            <a:avLst/>
          </a:prstGeom>
          <a:solidFill>
            <a:schemeClr val="l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0" name="AutoShape 40"/>
          <p:cNvSpPr/>
          <p:nvPr/>
        </p:nvSpPr>
        <p:spPr>
          <a:xfrm>
            <a:off x="6867834" y="1450378"/>
            <a:ext cx="1000125" cy="1000125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1" name="AutoShape 41"/>
          <p:cNvSpPr/>
          <p:nvPr/>
        </p:nvSpPr>
        <p:spPr>
          <a:xfrm>
            <a:off x="10237651" y="1383703"/>
            <a:ext cx="1133475" cy="1133475"/>
          </a:xfrm>
          <a:prstGeom prst="ellipse">
            <a:avLst/>
          </a:prstGeom>
          <a:solidFill>
            <a:schemeClr val="l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2" name="AutoShape 42"/>
          <p:cNvSpPr/>
          <p:nvPr/>
        </p:nvSpPr>
        <p:spPr>
          <a:xfrm>
            <a:off x="10304326" y="1450378"/>
            <a:ext cx="1000125" cy="1000125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3" name="TextBox 43"/>
          <p:cNvSpPr txBox="1"/>
          <p:nvPr/>
        </p:nvSpPr>
        <p:spPr>
          <a:xfrm>
            <a:off x="10207807" y="1550012"/>
            <a:ext cx="1163319" cy="800856"/>
          </a:xfrm>
          <a:prstGeom prst="rect">
            <a:avLst/>
          </a:prstGeom>
        </p:spPr>
        <p:txBody>
          <a:bodyPr vert="horz" wrap="square" lIns="123825" tIns="123825" rIns="57150" bIns="123825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</a:pPr>
            <a:r>
              <a:rPr lang="en-US" sz="3450" b="1">
                <a:solidFill>
                  <a:schemeClr val="accent2">
                    <a:lumMod val="20000"/>
                    <a:lumOff val="80000"/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03</a:t>
            </a:r>
            <a:endParaRPr lang="en-US" sz="3450" b="1">
              <a:solidFill>
                <a:schemeClr val="accent2">
                  <a:lumMod val="20000"/>
                  <a:lumOff val="80000"/>
                  <a:alpha val="100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44" name="TextBox 44"/>
          <p:cNvSpPr txBox="1"/>
          <p:nvPr/>
        </p:nvSpPr>
        <p:spPr>
          <a:xfrm>
            <a:off x="6761790" y="1550012"/>
            <a:ext cx="1163319" cy="800856"/>
          </a:xfrm>
          <a:prstGeom prst="rect">
            <a:avLst/>
          </a:prstGeom>
        </p:spPr>
        <p:txBody>
          <a:bodyPr vert="horz" wrap="square" lIns="123825" tIns="123825" rIns="57150" bIns="123825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</a:pPr>
            <a:r>
              <a:rPr lang="en-US" sz="3450" b="1">
                <a:solidFill>
                  <a:schemeClr val="accent2">
                    <a:lumMod val="20000"/>
                    <a:lumOff val="80000"/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02</a:t>
            </a:r>
            <a:endParaRPr lang="en-US" sz="3450" b="1">
              <a:solidFill>
                <a:schemeClr val="accent2">
                  <a:lumMod val="20000"/>
                  <a:lumOff val="80000"/>
                  <a:alpha val="100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45" name="TextBox 45"/>
          <p:cNvSpPr txBox="1"/>
          <p:nvPr/>
        </p:nvSpPr>
        <p:spPr>
          <a:xfrm>
            <a:off x="3030145" y="1550012"/>
            <a:ext cx="1163319" cy="800856"/>
          </a:xfrm>
          <a:prstGeom prst="rect">
            <a:avLst/>
          </a:prstGeom>
        </p:spPr>
        <p:txBody>
          <a:bodyPr vert="horz" wrap="square" lIns="123825" tIns="123825" rIns="57150" bIns="123825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</a:pPr>
            <a:r>
              <a:rPr lang="en-US" sz="3450" b="1">
                <a:solidFill>
                  <a:schemeClr val="accent2">
                    <a:lumMod val="20000"/>
                    <a:lumOff val="80000"/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01</a:t>
            </a:r>
            <a:endParaRPr lang="en-US" sz="3450" b="1">
              <a:solidFill>
                <a:schemeClr val="accent2">
                  <a:lumMod val="20000"/>
                  <a:lumOff val="80000"/>
                  <a:alpha val="100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46" name="灯片编号占位符 4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8</a:t>
            </a:fld>
            <a:endParaRPr lang="en-US"/>
          </a:p>
        </p:txBody>
      </p: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90089" y="1514981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0089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设计独特的商标、标志和包装，以增强品牌的辨识度和记忆度。</a:t>
            </a:r>
            <a:endParaRPr lang="en-US" sz="1500">
              <a:solidFill>
                <a:schemeClr val="dk1">
                  <a:alpha val="100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4" name="TextBox 4"/>
          <p:cNvSpPr txBox="1"/>
          <p:nvPr/>
        </p:nvSpPr>
        <p:spPr>
          <a:xfrm>
            <a:off x="990089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视觉识别系统</a:t>
            </a:r>
            <a:endParaRPr lang="en-US" sz="2025" b="1">
              <a:solidFill>
                <a:schemeClr val="accent1">
                  <a:alpha val="100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cxnSp>
        <p:nvCxnSpPr>
          <p:cNvPr id="5" name="Connector 5"/>
          <p:cNvCxnSpPr/>
          <p:nvPr/>
        </p:nvCxnSpPr>
        <p:spPr>
          <a:xfrm>
            <a:off x="1095003" y="4507169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6" name="Connector 6"/>
          <p:cNvCxnSpPr/>
          <p:nvPr/>
        </p:nvCxnSpPr>
        <p:spPr>
          <a:xfrm>
            <a:off x="3569918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3687773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4671297" y="1454147"/>
            <a:ext cx="932011" cy="932011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39938" y="1393187"/>
            <a:ext cx="2231507" cy="22315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4671297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品牌故事</a:t>
            </a:r>
            <a:endParaRPr lang="en-US" sz="2025" b="1">
              <a:solidFill>
                <a:schemeClr val="accent1">
                  <a:alpha val="100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cxnSp>
        <p:nvCxnSpPr>
          <p:cNvPr id="11" name="Connector 11"/>
          <p:cNvCxnSpPr/>
          <p:nvPr/>
        </p:nvCxnSpPr>
        <p:spPr>
          <a:xfrm>
            <a:off x="4776211" y="4446335"/>
            <a:ext cx="2676821" cy="0"/>
          </a:xfrm>
          <a:prstGeom prst="line">
            <a:avLst/>
          </a:prstGeom>
          <a:ln w="9525">
            <a:solidFill>
              <a:schemeClr val="accent2">
                <a:lumMod val="75000"/>
              </a:schemeClr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12" name="Connector 12"/>
          <p:cNvCxnSpPr/>
          <p:nvPr/>
        </p:nvCxnSpPr>
        <p:spPr>
          <a:xfrm>
            <a:off x="7251125" y="4041523"/>
            <a:ext cx="207264" cy="0"/>
          </a:xfrm>
          <a:prstGeom prst="line">
            <a:avLst/>
          </a:prstGeom>
          <a:ln w="38100">
            <a:solidFill>
              <a:schemeClr val="accent2"/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3" name="Freeform 13"/>
          <p:cNvSpPr/>
          <p:nvPr/>
        </p:nvSpPr>
        <p:spPr>
          <a:xfrm>
            <a:off x="7368981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8373015" y="1454147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5" name="Picture 1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741656" y="1393187"/>
            <a:ext cx="2231507" cy="2231507"/>
          </a:xfrm>
          <a:prstGeom prst="ellipse">
            <a:avLst/>
          </a:prstGeom>
        </p:spPr>
      </p:pic>
      <p:sp>
        <p:nvSpPr>
          <p:cNvPr id="16" name="TextBox 16"/>
          <p:cNvSpPr txBox="1"/>
          <p:nvPr/>
        </p:nvSpPr>
        <p:spPr>
          <a:xfrm>
            <a:off x="8373015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品牌体验</a:t>
            </a:r>
            <a:endParaRPr lang="en-US" sz="2025" b="1">
              <a:solidFill>
                <a:schemeClr val="accent1">
                  <a:alpha val="100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cxnSp>
        <p:nvCxnSpPr>
          <p:cNvPr id="17" name="Connector 17"/>
          <p:cNvCxnSpPr/>
          <p:nvPr/>
        </p:nvCxnSpPr>
        <p:spPr>
          <a:xfrm>
            <a:off x="8477928" y="4446335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8" name="Connector 18"/>
          <p:cNvCxnSpPr/>
          <p:nvPr/>
        </p:nvCxnSpPr>
        <p:spPr>
          <a:xfrm>
            <a:off x="10952843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Freeform 19"/>
          <p:cNvSpPr/>
          <p:nvPr/>
        </p:nvSpPr>
        <p:spPr>
          <a:xfrm>
            <a:off x="11070699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20" name="Picture 2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58558" y="1454147"/>
            <a:ext cx="2231507" cy="2231507"/>
          </a:xfrm>
          <a:prstGeom prst="ellipse">
            <a:avLst/>
          </a:prstGeom>
        </p:spPr>
      </p:pic>
      <p:sp>
        <p:nvSpPr>
          <p:cNvPr id="21" name="TextBox 21"/>
          <p:cNvSpPr txBox="1"/>
          <p:nvPr/>
        </p:nvSpPr>
        <p:spPr>
          <a:xfrm>
            <a:off x="4671297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创建与品牌相关的故事和背景，以增加品牌的情感价值和吸引力。</a:t>
            </a:r>
            <a:endParaRPr lang="en-US" sz="1500">
              <a:solidFill>
                <a:schemeClr val="dk1">
                  <a:alpha val="100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22" name="TextBox 22"/>
          <p:cNvSpPr txBox="1"/>
          <p:nvPr/>
        </p:nvSpPr>
        <p:spPr>
          <a:xfrm>
            <a:off x="8373015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提供优质的购物体验和服务，以提升消费者对品牌的满意度和口碑。</a:t>
            </a:r>
            <a:endParaRPr lang="en-US" sz="1500">
              <a:solidFill>
                <a:schemeClr val="dk1">
                  <a:alpha val="100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23" name="TextBox 23"/>
          <p:cNvSpPr txBox="1"/>
          <p:nvPr/>
        </p:nvSpPr>
        <p:spPr>
          <a:xfrm>
            <a:off x="8392065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03</a:t>
            </a:r>
            <a:endParaRPr lang="en-US" sz="2025" b="1">
              <a:solidFill>
                <a:srgbClr val="FFFFFF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24" name="TextBox 24"/>
          <p:cNvSpPr txBox="1"/>
          <p:nvPr/>
        </p:nvSpPr>
        <p:spPr>
          <a:xfrm>
            <a:off x="4690347" y="1604894"/>
            <a:ext cx="578298" cy="437007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02</a:t>
            </a:r>
            <a:endParaRPr lang="en-US" sz="2025" b="1">
              <a:solidFill>
                <a:srgbClr val="FFFFFF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25" name="TextBox 25"/>
          <p:cNvSpPr txBox="1"/>
          <p:nvPr/>
        </p:nvSpPr>
        <p:spPr>
          <a:xfrm>
            <a:off x="980564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01</a:t>
            </a:r>
            <a:endParaRPr lang="en-US" sz="2025" b="1">
              <a:solidFill>
                <a:srgbClr val="FFFFFF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塑造品牌形象</a:t>
              </a:r>
              <a:endParaRPr lang="en-US" sz="3000" b="1">
                <a:solidFill>
                  <a:schemeClr val="accent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</p:grpSp>
      <p:sp>
        <p:nvSpPr>
          <p:cNvPr id="48" name="灯片编号占位符 4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9</a:t>
            </a:fld>
            <a:endParaRPr lang="en-US"/>
          </a:p>
        </p:txBody>
      </p: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13208" r="13208"/>
          <a:stretch>
            <a:fillRect/>
          </a:stretch>
        </p:blipFill>
        <p:spPr>
          <a:xfrm>
            <a:off x="454963" y="1569535"/>
            <a:ext cx="4219249" cy="4219249"/>
          </a:xfrm>
          <a:prstGeom prst="ellipse">
            <a:avLst/>
          </a:prstGeom>
        </p:spPr>
      </p:pic>
      <p:grpSp>
        <p:nvGrpSpPr>
          <p:cNvPr id="3" name="Group 3"/>
          <p:cNvGrpSpPr/>
          <p:nvPr/>
        </p:nvGrpSpPr>
        <p:grpSpPr>
          <a:xfrm>
            <a:off x="5163133" y="1294832"/>
            <a:ext cx="6264882" cy="1468186"/>
            <a:chOff x="5163133" y="1294832"/>
            <a:chExt cx="6264882" cy="1468186"/>
          </a:xfrm>
        </p:grpSpPr>
        <p:sp>
          <p:nvSpPr>
            <p:cNvPr id="4" name="AutoShape 4"/>
            <p:cNvSpPr/>
            <p:nvPr/>
          </p:nvSpPr>
          <p:spPr>
            <a:xfrm>
              <a:off x="5328795" y="1294832"/>
              <a:ext cx="6099220" cy="1468186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" name="TextBox 5"/>
            <p:cNvSpPr txBox="1"/>
            <p:nvPr/>
          </p:nvSpPr>
          <p:spPr>
            <a:xfrm>
              <a:off x="5632910" y="1424361"/>
              <a:ext cx="3055242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  <a:spcBef>
                  <a:spcPts val="450"/>
                </a:spcBef>
              </a:pPr>
              <a:r>
                <a:rPr lang="en-US" sz="2325" b="1">
                  <a:solidFill>
                    <a:srgbClr val="FFFFFF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广告宣传</a:t>
              </a:r>
              <a:endParaRPr lang="en-US" sz="2325" b="1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5632910" y="1910708"/>
              <a:ext cx="5568066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rgbClr val="FFFFFF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通过各种媒体渠道进行广告宣传，以提高品牌的知名度和曝光率。</a:t>
              </a:r>
              <a:endParaRPr lang="en-US" sz="150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7" name="AutoShape 7"/>
            <p:cNvSpPr/>
            <p:nvPr/>
          </p:nvSpPr>
          <p:spPr>
            <a:xfrm>
              <a:off x="5163133" y="1294832"/>
              <a:ext cx="165663" cy="1468186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8" name="Group 8"/>
          <p:cNvGrpSpPr/>
          <p:nvPr/>
        </p:nvGrpSpPr>
        <p:grpSpPr>
          <a:xfrm>
            <a:off x="5163133" y="2945066"/>
            <a:ext cx="6264882" cy="1468186"/>
            <a:chOff x="5163133" y="2945066"/>
            <a:chExt cx="6264882" cy="1468186"/>
          </a:xfrm>
        </p:grpSpPr>
        <p:sp>
          <p:nvSpPr>
            <p:cNvPr id="9" name="AutoShape 9"/>
            <p:cNvSpPr/>
            <p:nvPr/>
          </p:nvSpPr>
          <p:spPr>
            <a:xfrm>
              <a:off x="5328795" y="2945066"/>
              <a:ext cx="6099220" cy="1468186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TextBox 10"/>
            <p:cNvSpPr txBox="1"/>
            <p:nvPr/>
          </p:nvSpPr>
          <p:spPr>
            <a:xfrm>
              <a:off x="5632910" y="3074595"/>
              <a:ext cx="3055242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  <a:spcBef>
                  <a:spcPts val="450"/>
                </a:spcBef>
              </a:pPr>
              <a:r>
                <a:rPr lang="en-US" sz="2325" b="1">
                  <a:solidFill>
                    <a:srgbClr val="FFFFFF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公关活动</a:t>
              </a:r>
              <a:endParaRPr lang="en-US" sz="2325" b="1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5632910" y="3560941"/>
              <a:ext cx="5568066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rgbClr val="FFFFFF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组织各种公关活动，如赞助、公益活动等，以提升品牌的社会责任感和形象。</a:t>
              </a:r>
              <a:endParaRPr lang="en-US" sz="150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12" name="AutoShape 12"/>
            <p:cNvSpPr/>
            <p:nvPr/>
          </p:nvSpPr>
          <p:spPr>
            <a:xfrm>
              <a:off x="5163133" y="2945066"/>
              <a:ext cx="165663" cy="1468186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3" name="Group 13"/>
          <p:cNvGrpSpPr/>
          <p:nvPr/>
        </p:nvGrpSpPr>
        <p:grpSpPr>
          <a:xfrm>
            <a:off x="5163133" y="4595300"/>
            <a:ext cx="6264882" cy="1468186"/>
            <a:chOff x="5163133" y="4595300"/>
            <a:chExt cx="6264882" cy="1468186"/>
          </a:xfrm>
        </p:grpSpPr>
        <p:sp>
          <p:nvSpPr>
            <p:cNvPr id="14" name="AutoShape 14"/>
            <p:cNvSpPr/>
            <p:nvPr/>
          </p:nvSpPr>
          <p:spPr>
            <a:xfrm>
              <a:off x="5328795" y="4595300"/>
              <a:ext cx="6099220" cy="1468186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TextBox 15"/>
            <p:cNvSpPr txBox="1"/>
            <p:nvPr/>
          </p:nvSpPr>
          <p:spPr>
            <a:xfrm>
              <a:off x="5632910" y="4724828"/>
              <a:ext cx="3055242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  <a:spcBef>
                  <a:spcPts val="450"/>
                </a:spcBef>
              </a:pPr>
              <a:r>
                <a:rPr lang="en-US" sz="2325" b="1">
                  <a:solidFill>
                    <a:srgbClr val="FFFFFF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口碑营销</a:t>
              </a:r>
              <a:endParaRPr lang="en-US" sz="2325" b="1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16" name="TextBox 16"/>
            <p:cNvSpPr txBox="1"/>
            <p:nvPr/>
          </p:nvSpPr>
          <p:spPr>
            <a:xfrm>
              <a:off x="5632910" y="5211175"/>
              <a:ext cx="5568066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rgbClr val="FFFFFF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通过消费者的口口相传，提高品牌的美誉度和忠诚度。</a:t>
              </a:r>
              <a:endParaRPr lang="en-US" sz="150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17" name="AutoShape 17"/>
            <p:cNvSpPr/>
            <p:nvPr/>
          </p:nvSpPr>
          <p:spPr>
            <a:xfrm>
              <a:off x="5163133" y="4595300"/>
              <a:ext cx="165663" cy="1468186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8" name="Group 18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9" name="AutoShape 19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TextBox 39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制定品牌传播策略</a:t>
              </a:r>
              <a:endParaRPr lang="en-US" sz="3000" b="1">
                <a:solidFill>
                  <a:schemeClr val="accent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</p:grpSp>
      <p:sp>
        <p:nvSpPr>
          <p:cNvPr id="40" name="灯片编号占位符 3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10</a:t>
            </a:fld>
            <a:endParaRPr lang="en-US"/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5577566" y="3267201"/>
            <a:ext cx="6115050" cy="1819032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4500" b="1">
                <a:solidFill>
                  <a:schemeClr val="accent1">
                    <a:alpha val="100000"/>
                  </a:schemeClr>
                </a:solidFill>
                <a:latin typeface="华文宋体" panose="02010600040101010101" charset="-122"/>
                <a:ea typeface="华文宋体" panose="02010600040101010101" charset="-122"/>
                <a:cs typeface="华文宋体" panose="02010600040101010101" charset="-122"/>
              </a:rPr>
              <a:t>创新产品和服务</a:t>
            </a:r>
            <a:endParaRPr lang="en-US" sz="4500" b="1">
              <a:solidFill>
                <a:schemeClr val="accent1">
                  <a:alpha val="100000"/>
                </a:schemeClr>
              </a:solidFill>
              <a:latin typeface="华文宋体" panose="02010600040101010101" charset="-122"/>
              <a:ea typeface="华文宋体" panose="02010600040101010101" charset="-122"/>
              <a:cs typeface="华文宋体" panose="02010600040101010101" charset="-122"/>
            </a:endParaRPr>
          </a:p>
        </p:txBody>
      </p:sp>
      <p:sp>
        <p:nvSpPr>
          <p:cNvPr id="3" name="TextBox 3"/>
          <p:cNvSpPr txBox="1"/>
          <p:nvPr/>
        </p:nvSpPr>
        <p:spPr>
          <a:xfrm>
            <a:off x="5577566" y="1758043"/>
            <a:ext cx="2152650" cy="17145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spcBef>
                <a:spcPts val="450"/>
              </a:spcBef>
            </a:pPr>
            <a:r>
              <a:rPr lang="en-US" sz="8400" b="1">
                <a:solidFill>
                  <a:schemeClr val="accent1">
                    <a:alpha val="100000"/>
                  </a:schemeClr>
                </a:solidFill>
                <a:latin typeface="PingFang SC"/>
                <a:ea typeface="PingFang SC"/>
                <a:cs typeface="PingFang SC"/>
              </a:rPr>
              <a:t>03</a:t>
            </a:r>
            <a:endParaRPr lang="en-US" sz="8400" b="1">
              <a:solidFill>
                <a:schemeClr val="accent1">
                  <a:alpha val="100000"/>
                </a:schemeClr>
              </a:solidFill>
              <a:latin typeface="PingFang SC"/>
              <a:ea typeface="PingFang SC"/>
              <a:cs typeface="PingFang SC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11</a:t>
            </a:fld>
            <a:endParaRPr lang="en-US"/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cxnSp>
        <p:nvCxnSpPr>
          <p:cNvPr id="2" name="Connector 2"/>
          <p:cNvCxnSpPr/>
          <p:nvPr/>
        </p:nvCxnSpPr>
        <p:spPr>
          <a:xfrm flipH="1" flipV="1">
            <a:off x="5226940" y="2711199"/>
            <a:ext cx="869059" cy="556467"/>
          </a:xfrm>
          <a:prstGeom prst="line">
            <a:avLst/>
          </a:prstGeom>
          <a:ln w="19050">
            <a:solidFill>
              <a:schemeClr val="accent2"/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3" name="Connector 3"/>
          <p:cNvCxnSpPr/>
          <p:nvPr/>
        </p:nvCxnSpPr>
        <p:spPr>
          <a:xfrm flipH="1">
            <a:off x="6085799" y="2787060"/>
            <a:ext cx="787048" cy="457877"/>
          </a:xfrm>
          <a:prstGeom prst="line">
            <a:avLst/>
          </a:prstGeom>
          <a:ln w="19050">
            <a:solidFill>
              <a:schemeClr val="accent2"/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4" name="Connector 4"/>
          <p:cNvCxnSpPr/>
          <p:nvPr/>
        </p:nvCxnSpPr>
        <p:spPr>
          <a:xfrm flipH="1" flipV="1">
            <a:off x="6096000" y="3252176"/>
            <a:ext cx="0" cy="1146048"/>
          </a:xfrm>
          <a:prstGeom prst="line">
            <a:avLst/>
          </a:prstGeom>
          <a:ln w="19050">
            <a:solidFill>
              <a:schemeClr val="accent2"/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5" name="AutoShape 5"/>
          <p:cNvSpPr/>
          <p:nvPr/>
        </p:nvSpPr>
        <p:spPr>
          <a:xfrm>
            <a:off x="654974" y="1746676"/>
            <a:ext cx="4692565" cy="1777323"/>
          </a:xfrm>
          <a:prstGeom prst="snip1Rect">
            <a:avLst>
              <a:gd name="adj" fmla="val 25816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897941" y="2525610"/>
            <a:ext cx="4199811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了解消费者的需求和偏好，发掘潜在的市场机会。</a:t>
            </a:r>
            <a:endParaRPr lang="en-US" sz="1500">
              <a:solidFill>
                <a:srgbClr val="FFFFFF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7" name="TextBox 7"/>
          <p:cNvSpPr txBox="1"/>
          <p:nvPr/>
        </p:nvSpPr>
        <p:spPr>
          <a:xfrm>
            <a:off x="897941" y="1951443"/>
            <a:ext cx="3851172" cy="51930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100" b="1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深入研究市场需求</a:t>
            </a:r>
            <a:endParaRPr lang="en-US" sz="2100" b="1">
              <a:solidFill>
                <a:srgbClr val="FFFFFF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8" name="AutoShape 8"/>
          <p:cNvSpPr/>
          <p:nvPr/>
        </p:nvSpPr>
        <p:spPr>
          <a:xfrm>
            <a:off x="5575257" y="2695566"/>
            <a:ext cx="1041485" cy="1064453"/>
          </a:xfrm>
          <a:prstGeom prst="ellipse">
            <a:avLst/>
          </a:prstGeom>
          <a:solidFill>
            <a:schemeClr val="accent2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5692637" y="2815534"/>
            <a:ext cx="806727" cy="824518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 rot="10800000">
            <a:off x="5065769" y="1746676"/>
            <a:ext cx="281771" cy="281771"/>
          </a:xfrm>
          <a:prstGeom prst="rtTriangl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6862010" y="1746676"/>
            <a:ext cx="4692565" cy="1777323"/>
          </a:xfrm>
          <a:prstGeom prst="snip1Rect">
            <a:avLst>
              <a:gd name="adj" fmla="val 25816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 rot="10800000">
            <a:off x="11272804" y="1746676"/>
            <a:ext cx="281771" cy="281771"/>
          </a:xfrm>
          <a:prstGeom prst="rtTriangl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2304288" y="4201903"/>
            <a:ext cx="7583424" cy="1744811"/>
          </a:xfrm>
          <a:prstGeom prst="snip1Rect">
            <a:avLst>
              <a:gd name="adj" fmla="val 25374"/>
            </a:avLst>
          </a:prstGeom>
          <a:solidFill>
            <a:schemeClr val="accent2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 rot="10800000">
            <a:off x="9605942" y="4201903"/>
            <a:ext cx="281771" cy="281771"/>
          </a:xfrm>
          <a:prstGeom prst="rtTriangle">
            <a:avLst/>
          </a:prstGeom>
          <a:solidFill>
            <a:schemeClr val="accent2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TextBox 15"/>
          <p:cNvSpPr txBox="1"/>
          <p:nvPr/>
        </p:nvSpPr>
        <p:spPr>
          <a:xfrm>
            <a:off x="7096195" y="2525610"/>
            <a:ext cx="4199811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将最新的技术应用于产品开发，提高产品的科技含量和差异化。</a:t>
            </a:r>
            <a:endParaRPr lang="en-US" sz="1500">
              <a:solidFill>
                <a:srgbClr val="FFFFFF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6" name="TextBox 16"/>
          <p:cNvSpPr txBox="1"/>
          <p:nvPr/>
        </p:nvSpPr>
        <p:spPr>
          <a:xfrm>
            <a:off x="7096195" y="1966682"/>
            <a:ext cx="3948708" cy="51930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100" b="1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创新技术应用</a:t>
            </a:r>
            <a:endParaRPr lang="en-US" sz="2100" b="1">
              <a:solidFill>
                <a:srgbClr val="FFFFFF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7" name="TextBox 17"/>
          <p:cNvSpPr txBox="1"/>
          <p:nvPr/>
        </p:nvSpPr>
        <p:spPr>
          <a:xfrm>
            <a:off x="2571608" y="4965724"/>
            <a:ext cx="687663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确保产品品质稳定可靠，赢得消费者的信任和忠诚度。</a:t>
            </a:r>
            <a:endParaRPr lang="en-US" sz="1500">
              <a:solidFill>
                <a:srgbClr val="FFFFFF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8" name="TextBox 18"/>
          <p:cNvSpPr txBox="1"/>
          <p:nvPr/>
        </p:nvSpPr>
        <p:spPr>
          <a:xfrm>
            <a:off x="2571608" y="4415940"/>
            <a:ext cx="4371364" cy="51930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100" b="1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注重品质</a:t>
            </a:r>
            <a:endParaRPr lang="en-US" sz="2100" b="1">
              <a:solidFill>
                <a:srgbClr val="FFFFFF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9" name="Freeform 19"/>
          <p:cNvSpPr/>
          <p:nvPr/>
        </p:nvSpPr>
        <p:spPr>
          <a:xfrm>
            <a:off x="5885368" y="3029673"/>
            <a:ext cx="396240" cy="420624"/>
          </a:xfrm>
          <a:custGeom>
            <a:rect l="l" t="t" r="r" b="b"/>
            <a:pathLst>
              <a:path w="304800" h="304800">
                <a:moveTo>
                  <a:pt x="0" y="209550"/>
                </a:moveTo>
                <a:lnTo>
                  <a:pt x="152410" y="247650"/>
                </a:lnTo>
                <a:lnTo>
                  <a:pt x="304800" y="209550"/>
                </a:lnTo>
                <a:lnTo>
                  <a:pt x="304800" y="247650"/>
                </a:lnTo>
                <a:lnTo>
                  <a:pt x="152410" y="285750"/>
                </a:lnTo>
                <a:lnTo>
                  <a:pt x="0" y="247650"/>
                </a:lnTo>
                <a:close/>
                <a:moveTo>
                  <a:pt x="0" y="133350"/>
                </a:moveTo>
                <a:lnTo>
                  <a:pt x="152410" y="171450"/>
                </a:lnTo>
                <a:lnTo>
                  <a:pt x="304800" y="133350"/>
                </a:lnTo>
                <a:lnTo>
                  <a:pt x="304800" y="171450"/>
                </a:lnTo>
                <a:lnTo>
                  <a:pt x="152410" y="209550"/>
                </a:lnTo>
                <a:lnTo>
                  <a:pt x="0" y="171450"/>
                </a:lnTo>
                <a:close/>
                <a:moveTo>
                  <a:pt x="0" y="57150"/>
                </a:moveTo>
                <a:lnTo>
                  <a:pt x="152410" y="19050"/>
                </a:lnTo>
                <a:lnTo>
                  <a:pt x="304800" y="57150"/>
                </a:lnTo>
                <a:lnTo>
                  <a:pt x="304800" y="95250"/>
                </a:lnTo>
                <a:lnTo>
                  <a:pt x="152410" y="133350"/>
                </a:lnTo>
                <a:lnTo>
                  <a:pt x="0" y="9525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20" name="Group 20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1" name="AutoShape 2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TextBox 41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开发独特的产品特性</a:t>
              </a:r>
              <a:endParaRPr lang="en-US" sz="3000" b="1">
                <a:solidFill>
                  <a:schemeClr val="accent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</p:grpSp>
      <p:sp>
        <p:nvSpPr>
          <p:cNvPr id="42" name="灯片编号占位符 4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12</a:t>
            </a:fld>
            <a:endParaRPr lang="en-US"/>
          </a:p>
        </p:txBody>
      </p: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8607497" y="2686653"/>
            <a:ext cx="2748437" cy="2355803"/>
          </a:xfrm>
          <a:prstGeom prst="hexagon">
            <a:avLst>
              <a:gd name="adj" fmla="val 25000"/>
              <a:gd name="vf" fmla="val 115470"/>
            </a:avLst>
          </a:pr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7014310" y="1448346"/>
            <a:ext cx="3186374" cy="4832416"/>
          </a:xfrm>
          <a:prstGeom prst="homePlate">
            <a:avLst>
              <a:gd name="adj" fmla="val 50000"/>
            </a:avLst>
          </a:pr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6085580" y="1448346"/>
            <a:ext cx="1857460" cy="2431309"/>
          </a:xfrm>
          <a:prstGeom prst="diamond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6085580" y="3849453"/>
            <a:ext cx="1857460" cy="2431309"/>
          </a:xfrm>
          <a:prstGeom prst="diamond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8537025" y="2686653"/>
            <a:ext cx="1797055" cy="2355803"/>
          </a:xfrm>
          <a:prstGeom prst="diamond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Freeform 7"/>
          <p:cNvSpPr/>
          <p:nvPr/>
        </p:nvSpPr>
        <p:spPr>
          <a:xfrm>
            <a:off x="6727185" y="2291057"/>
            <a:ext cx="574252" cy="574252"/>
          </a:xfrm>
          <a:custGeom>
            <a:rect l="l" t="t" r="r" b="b"/>
            <a:pathLst>
              <a:path w="304800" h="304800">
                <a:moveTo>
                  <a:pt x="0" y="91440"/>
                </a:moveTo>
                <a:lnTo>
                  <a:pt x="152400" y="0"/>
                </a:lnTo>
                <a:lnTo>
                  <a:pt x="304800" y="91440"/>
                </a:lnTo>
                <a:lnTo>
                  <a:pt x="304800" y="121920"/>
                </a:lnTo>
                <a:lnTo>
                  <a:pt x="0" y="121920"/>
                </a:lnTo>
                <a:lnTo>
                  <a:pt x="0" y="91440"/>
                </a:lnTo>
                <a:close/>
                <a:moveTo>
                  <a:pt x="0" y="274320"/>
                </a:moveTo>
                <a:lnTo>
                  <a:pt x="304800" y="274320"/>
                </a:lnTo>
                <a:lnTo>
                  <a:pt x="304800" y="304800"/>
                </a:lnTo>
                <a:lnTo>
                  <a:pt x="0" y="304800"/>
                </a:lnTo>
                <a:lnTo>
                  <a:pt x="0" y="274320"/>
                </a:lnTo>
                <a:close/>
                <a:moveTo>
                  <a:pt x="30480" y="243840"/>
                </a:moveTo>
                <a:lnTo>
                  <a:pt x="274320" y="243840"/>
                </a:lnTo>
                <a:lnTo>
                  <a:pt x="274320" y="274320"/>
                </a:lnTo>
                <a:lnTo>
                  <a:pt x="30480" y="274320"/>
                </a:lnTo>
                <a:lnTo>
                  <a:pt x="30480" y="243840"/>
                </a:lnTo>
                <a:close/>
                <a:moveTo>
                  <a:pt x="30480" y="121920"/>
                </a:moveTo>
                <a:lnTo>
                  <a:pt x="91440" y="121920"/>
                </a:lnTo>
                <a:lnTo>
                  <a:pt x="91440" y="243840"/>
                </a:lnTo>
                <a:lnTo>
                  <a:pt x="30480" y="243840"/>
                </a:lnTo>
                <a:lnTo>
                  <a:pt x="30480" y="121920"/>
                </a:lnTo>
                <a:close/>
                <a:moveTo>
                  <a:pt x="121920" y="121920"/>
                </a:moveTo>
                <a:lnTo>
                  <a:pt x="182880" y="121920"/>
                </a:lnTo>
                <a:lnTo>
                  <a:pt x="182880" y="243840"/>
                </a:lnTo>
                <a:lnTo>
                  <a:pt x="121920" y="243840"/>
                </a:lnTo>
                <a:lnTo>
                  <a:pt x="121920" y="121920"/>
                </a:lnTo>
                <a:close/>
                <a:moveTo>
                  <a:pt x="213360" y="121920"/>
                </a:moveTo>
                <a:lnTo>
                  <a:pt x="274320" y="121920"/>
                </a:lnTo>
                <a:lnTo>
                  <a:pt x="274320" y="243840"/>
                </a:lnTo>
                <a:lnTo>
                  <a:pt x="213360" y="243840"/>
                </a:lnTo>
                <a:lnTo>
                  <a:pt x="213360" y="12192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Freeform 8"/>
          <p:cNvSpPr/>
          <p:nvPr/>
        </p:nvSpPr>
        <p:spPr>
          <a:xfrm>
            <a:off x="6682521" y="4710666"/>
            <a:ext cx="663580" cy="663580"/>
          </a:xfrm>
          <a:custGeom>
            <a:rect l="l" t="t" r="r" b="b"/>
            <a:pathLst>
              <a:path w="304800" h="304800">
                <a:moveTo>
                  <a:pt x="274320" y="243840"/>
                </a:moveTo>
                <a:lnTo>
                  <a:pt x="304800" y="243840"/>
                </a:lnTo>
                <a:lnTo>
                  <a:pt x="304800" y="259080"/>
                </a:lnTo>
                <a:cubicBezTo>
                  <a:pt x="304800" y="267500"/>
                  <a:pt x="297980" y="274320"/>
                  <a:pt x="289560" y="274320"/>
                </a:cubicBezTo>
                <a:lnTo>
                  <a:pt x="289560" y="274320"/>
                </a:lnTo>
                <a:lnTo>
                  <a:pt x="15240" y="274320"/>
                </a:lnTo>
                <a:cubicBezTo>
                  <a:pt x="6820" y="274320"/>
                  <a:pt x="0" y="267500"/>
                  <a:pt x="0" y="259080"/>
                </a:cubicBezTo>
                <a:lnTo>
                  <a:pt x="0" y="259080"/>
                </a:lnTo>
                <a:lnTo>
                  <a:pt x="0" y="243840"/>
                </a:lnTo>
                <a:lnTo>
                  <a:pt x="30480" y="243840"/>
                </a:lnTo>
                <a:lnTo>
                  <a:pt x="30480" y="60960"/>
                </a:lnTo>
                <a:cubicBezTo>
                  <a:pt x="30480" y="44196"/>
                  <a:pt x="44196" y="30480"/>
                  <a:pt x="60960" y="30480"/>
                </a:cubicBezTo>
                <a:lnTo>
                  <a:pt x="243840" y="30480"/>
                </a:lnTo>
                <a:cubicBezTo>
                  <a:pt x="260671" y="30480"/>
                  <a:pt x="274320" y="44129"/>
                  <a:pt x="274320" y="60960"/>
                </a:cubicBezTo>
                <a:lnTo>
                  <a:pt x="274320" y="60960"/>
                </a:lnTo>
                <a:lnTo>
                  <a:pt x="274320" y="243840"/>
                </a:lnTo>
                <a:close/>
                <a:moveTo>
                  <a:pt x="60960" y="60960"/>
                </a:moveTo>
                <a:lnTo>
                  <a:pt x="60960" y="198120"/>
                </a:lnTo>
                <a:lnTo>
                  <a:pt x="243840" y="198120"/>
                </a:lnTo>
                <a:lnTo>
                  <a:pt x="243840" y="60960"/>
                </a:lnTo>
                <a:lnTo>
                  <a:pt x="60960" y="60960"/>
                </a:lnTo>
                <a:close/>
                <a:moveTo>
                  <a:pt x="121920" y="228600"/>
                </a:moveTo>
                <a:lnTo>
                  <a:pt x="121920" y="243840"/>
                </a:lnTo>
                <a:lnTo>
                  <a:pt x="182880" y="243840"/>
                </a:lnTo>
                <a:lnTo>
                  <a:pt x="182880" y="228600"/>
                </a:lnTo>
                <a:lnTo>
                  <a:pt x="121920" y="22860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Freeform 9"/>
          <p:cNvSpPr/>
          <p:nvPr/>
        </p:nvSpPr>
        <p:spPr>
          <a:xfrm>
            <a:off x="9135666" y="3564667"/>
            <a:ext cx="599774" cy="599774"/>
          </a:xfrm>
          <a:custGeom>
            <a:rect l="l" t="t" r="r" b="b"/>
            <a:pathLst>
              <a:path w="304800" h="304800">
                <a:moveTo>
                  <a:pt x="121920" y="28651"/>
                </a:moveTo>
                <a:lnTo>
                  <a:pt x="121920" y="0"/>
                </a:lnTo>
                <a:lnTo>
                  <a:pt x="152400" y="0"/>
                </a:lnTo>
                <a:lnTo>
                  <a:pt x="152400" y="243840"/>
                </a:lnTo>
                <a:lnTo>
                  <a:pt x="304800" y="243840"/>
                </a:lnTo>
                <a:lnTo>
                  <a:pt x="243840" y="304800"/>
                </a:lnTo>
                <a:lnTo>
                  <a:pt x="30480" y="304800"/>
                </a:lnTo>
                <a:lnTo>
                  <a:pt x="0" y="243840"/>
                </a:lnTo>
                <a:lnTo>
                  <a:pt x="121920" y="243840"/>
                </a:lnTo>
                <a:lnTo>
                  <a:pt x="121920" y="213360"/>
                </a:lnTo>
                <a:lnTo>
                  <a:pt x="0" y="213360"/>
                </a:lnTo>
                <a:lnTo>
                  <a:pt x="0" y="209398"/>
                </a:lnTo>
                <a:cubicBezTo>
                  <a:pt x="56940" y="163544"/>
                  <a:pt x="99498" y="101956"/>
                  <a:pt x="121234" y="31242"/>
                </a:cubicBezTo>
                <a:lnTo>
                  <a:pt x="121920" y="28651"/>
                </a:lnTo>
                <a:close/>
                <a:moveTo>
                  <a:pt x="304343" y="213360"/>
                </a:moveTo>
                <a:lnTo>
                  <a:pt x="152400" y="213360"/>
                </a:lnTo>
                <a:lnTo>
                  <a:pt x="152400" y="207874"/>
                </a:lnTo>
                <a:cubicBezTo>
                  <a:pt x="171650" y="179451"/>
                  <a:pt x="183137" y="144409"/>
                  <a:pt x="183137" y="106680"/>
                </a:cubicBezTo>
                <a:cubicBezTo>
                  <a:pt x="183137" y="68951"/>
                  <a:pt x="171660" y="33909"/>
                  <a:pt x="151990" y="4848"/>
                </a:cubicBezTo>
                <a:lnTo>
                  <a:pt x="152400" y="5486"/>
                </a:lnTo>
                <a:lnTo>
                  <a:pt x="152400" y="2438"/>
                </a:lnTo>
                <a:cubicBezTo>
                  <a:pt x="237877" y="37719"/>
                  <a:pt x="298180" y="117796"/>
                  <a:pt x="304305" y="212646"/>
                </a:cubicBezTo>
                <a:lnTo>
                  <a:pt x="304343" y="21336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904945" y="1702239"/>
            <a:ext cx="166570" cy="166570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TextBox 11"/>
          <p:cNvSpPr txBox="1"/>
          <p:nvPr/>
        </p:nvSpPr>
        <p:spPr>
          <a:xfrm>
            <a:off x="1071515" y="1541685"/>
            <a:ext cx="2477594" cy="46443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800" b="1">
                <a:solidFill>
                  <a:schemeClr val="accent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专业咨询和导购服务</a:t>
            </a:r>
            <a:endParaRPr lang="en-US" sz="1800" b="1">
              <a:solidFill>
                <a:schemeClr val="accent1">
                  <a:alpha val="100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2" name="TextBox 12"/>
          <p:cNvSpPr txBox="1"/>
          <p:nvPr/>
        </p:nvSpPr>
        <p:spPr>
          <a:xfrm>
            <a:off x="1071515" y="2035834"/>
            <a:ext cx="4665544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提供专业的咨询和导购服务，帮助消费者更好地了解和选择产品。</a:t>
            </a:r>
            <a:endParaRPr lang="en-US" sz="1500">
              <a:solidFill>
                <a:schemeClr val="dk1">
                  <a:alpha val="100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3" name="TextBox 13"/>
          <p:cNvSpPr txBox="1"/>
          <p:nvPr/>
        </p:nvSpPr>
        <p:spPr>
          <a:xfrm>
            <a:off x="1071515" y="3085355"/>
            <a:ext cx="2477594" cy="46443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800" b="1">
                <a:solidFill>
                  <a:schemeClr val="accent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售后服务保障</a:t>
            </a:r>
            <a:endParaRPr lang="en-US" sz="1800" b="1">
              <a:solidFill>
                <a:schemeClr val="accent1">
                  <a:alpha val="100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4" name="TextBox 14"/>
          <p:cNvSpPr txBox="1"/>
          <p:nvPr/>
        </p:nvSpPr>
        <p:spPr>
          <a:xfrm>
            <a:off x="1071515" y="3579505"/>
            <a:ext cx="4665544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建立健全的售后服务体系，及时解决消费者的问题和纠纷。</a:t>
            </a:r>
            <a:endParaRPr lang="en-US" sz="1500">
              <a:solidFill>
                <a:schemeClr val="dk1">
                  <a:alpha val="100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5" name="TextBox 15"/>
          <p:cNvSpPr txBox="1"/>
          <p:nvPr/>
        </p:nvSpPr>
        <p:spPr>
          <a:xfrm>
            <a:off x="1071515" y="4649506"/>
            <a:ext cx="2477594" cy="46443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800" b="1">
                <a:solidFill>
                  <a:schemeClr val="accent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会员制度和积分回馈</a:t>
            </a:r>
            <a:endParaRPr lang="en-US" sz="1800" b="1">
              <a:solidFill>
                <a:schemeClr val="accent1">
                  <a:alpha val="100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6" name="TextBox 16"/>
          <p:cNvSpPr txBox="1"/>
          <p:nvPr/>
        </p:nvSpPr>
        <p:spPr>
          <a:xfrm>
            <a:off x="1071515" y="5143655"/>
            <a:ext cx="4665544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建立会员制度和积分回馈体系，提高消费者的忠诚度和复购率。</a:t>
            </a:r>
            <a:endParaRPr lang="en-US" sz="1500">
              <a:solidFill>
                <a:schemeClr val="dk1">
                  <a:alpha val="100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7" name="AutoShape 17"/>
          <p:cNvSpPr/>
          <p:nvPr/>
        </p:nvSpPr>
        <p:spPr>
          <a:xfrm>
            <a:off x="904945" y="3245910"/>
            <a:ext cx="166570" cy="166570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904945" y="4808202"/>
            <a:ext cx="166570" cy="166570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19" name="Group 19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0" name="AutoShape 20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TextBox 40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提供优质的服务体验</a:t>
              </a:r>
              <a:endParaRPr lang="en-US" sz="3000" b="1">
                <a:solidFill>
                  <a:schemeClr val="accent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</p:grpSp>
      <p:sp>
        <p:nvSpPr>
          <p:cNvPr id="41" name="灯片编号占位符 4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13</a:t>
            </a:fld>
            <a:endParaRPr lang="en-US"/>
          </a:p>
        </p:txBody>
      </p: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https://d.book118.com/277115124063006031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23283D"/>
      </a:dk1>
      <a:lt1>
        <a:srgbClr val="F4F7FF"/>
      </a:lt1>
      <a:dk2>
        <a:srgbClr val="36324A"/>
      </a:dk2>
      <a:lt2>
        <a:srgbClr val="FFFFFF"/>
      </a:lt2>
      <a:accent1>
        <a:srgbClr val="485077"/>
      </a:accent1>
      <a:accent2>
        <a:srgbClr val="6382AD"/>
      </a:accent2>
      <a:accent3>
        <a:srgbClr val="757294"/>
      </a:accent3>
      <a:accent4>
        <a:srgbClr val="93AFCE"/>
      </a:accent4>
      <a:accent5>
        <a:srgbClr val="7186AF"/>
      </a:accent5>
      <a:accent6>
        <a:srgbClr val="AD9993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96</Paragraphs>
  <Slides>14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baseType="lpstr" size="20">
      <vt:lpstr>Arial</vt:lpstr>
      <vt:lpstr>Calibri</vt:lpstr>
      <vt:lpstr>华文宋体</vt:lpstr>
      <vt:lpstr>微软雅黑</vt:lpstr>
      <vt:lpstr>PingFang SC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2024-09-03T15:04:11.398</cp:lastPrinted>
  <dcterms:created xsi:type="dcterms:W3CDTF">2024-09-03T07:04:11Z</dcterms:created>
  <dcterms:modified xsi:type="dcterms:W3CDTF">2024-09-03T07:04:13Z</dcterms:modified>
</cp:coreProperties>
</file>