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B89EE3C-5FAE-424F-90FB-DB645192B2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B349DD9-BA41-4120-9022-75F331E211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9375555-2E91-4459-981A-621BE24D97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44CE828-391F-4597-A343-238F46AD760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5978872-65ED-4B60-B573-2AECB9F5659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2195B37-8A0C-49B0-86A8-30D1E3F70DB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EF35B26-8B88-4587-92EC-4218A5ACB2D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9230C55-D04D-40E1-B254-EBCBEBDA21A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613E314-5074-40CB-9FF3-F4B47A199A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141FFC-E91A-4EB4-A7F1-2C5814031A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EC8191C-5810-4CC2-9484-3BD910AB3C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image" Target="../media/image24.jpeg" /><Relationship Id="rId5" Type="http://schemas.openxmlformats.org/officeDocument/2006/relationships/image" Target="../media/image25.jpeg" /><Relationship Id="rId6"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77125116162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alpha val="100000"/>
                  </a:srgbClr>
                </a:solidFill>
                <a:latin typeface="Microsoft Yahei"/>
                <a:ea typeface="Microsoft Yahei"/>
                <a:cs typeface="Microsoft Yahei"/>
              </a:rPr>
              <a:t>麻醉在特殊手术中的应用</a:t>
            </a:r>
          </a:p>
        </p:txBody>
      </p:sp>
      <p:sp>
        <p:nvSpPr>
          <p:cNvPr id="3" name="AutoShape 3"/>
          <p:cNvSpPr/>
          <p:nvPr/>
        </p:nvSpPr>
        <p:spPr>
          <a:xfrm>
            <a:off x="3887301" y="4906518"/>
            <a:ext cx="2473866"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rgbClr val="1B1B1B">
                    <a:alpha val="100000"/>
                  </a:srgbClr>
                </a:solidFill>
                <a:latin typeface="Microsoft Yahei"/>
                <a:ea typeface="Microsoft Yahei"/>
                <a:cs typeface="Microsoft Yahei"/>
              </a:rPr>
              <a:t>汇报人：XX</a:t>
            </a:r>
            <a:endParaRPr lang="en-US" sz="1100"/>
          </a:p>
        </p:txBody>
      </p:sp>
      <p:sp>
        <p:nvSpPr>
          <p:cNvPr id="4" name="AutoShape 4"/>
          <p:cNvSpPr/>
          <p:nvPr/>
        </p:nvSpPr>
        <p:spPr>
          <a:xfrm>
            <a:off x="6497278" y="4906518"/>
            <a:ext cx="2419908"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rgbClr val="1B1B1B">
                    <a:alpha val="100000"/>
                  </a:srgbClr>
                </a:solidFill>
                <a:latin typeface="Microsoft Yahei"/>
                <a:ea typeface="Microsoft Yahei"/>
                <a:cs typeface="Microsoft Yahei"/>
              </a:rPr>
              <a:t>2024-01-27</a:t>
            </a:r>
            <a:endParaRPr lang="en-US" sz="1100"/>
          </a:p>
        </p:txBody>
      </p:sp>
      <p:sp>
        <p:nvSpPr>
          <p:cNvPr id="5" name="AutoShape 5"/>
          <p:cNvSpPr/>
          <p:nvPr/>
        </p:nvSpPr>
        <p:spPr>
          <a:xfrm>
            <a:off x="240326" y="276691"/>
            <a:ext cx="1591602" cy="419156"/>
          </a:xfrm>
          <a:prstGeom prst="rect">
            <a:avLst/>
          </a:prstGeom>
          <a:noFill/>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b="1">
                <a:solidFill>
                  <a:srgbClr val="FFFFFF">
                    <a:alpha val="100000"/>
                  </a:srgbClr>
                </a:solidFill>
                <a:latin typeface="Microsoft Yahei"/>
                <a:ea typeface="Microsoft Yahei"/>
                <a:cs typeface="Microsoft Yahei"/>
              </a:rPr>
              <a:t>2023-2026</a:t>
            </a: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alpha val="100000"/>
                  </a:schemeClr>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KEEP VIEW</a:t>
            </a:r>
          </a:p>
        </p:txBody>
      </p:sp>
      <p:sp>
        <p:nvSpPr>
          <p:cNvPr id="8" name="AutoShape 8"/>
          <p:cNvSpPr/>
          <p:nvPr/>
        </p:nvSpPr>
        <p:spPr>
          <a:xfrm>
            <a:off x="1634706" y="6115727"/>
            <a:ext cx="2473866"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9" name="AutoShape 9"/>
          <p:cNvSpPr/>
          <p:nvPr/>
        </p:nvSpPr>
        <p:spPr>
          <a:xfrm>
            <a:off x="8181391" y="6099640"/>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rgbClr val="FFFFFF">
                    <a:alpha val="100000"/>
                  </a:srgbClr>
                </a:solidFill>
                <a:latin typeface="Microsoft Yahei"/>
                <a:ea typeface="Microsoft Yahei"/>
                <a:cs typeface="Microsoft Yahei"/>
              </a:rPr>
              <a:t>XX</a:t>
            </a:r>
            <a:endParaRPr lang="en-US" sz="1100"/>
          </a:p>
        </p:txBody>
      </p:sp>
      <p:sp>
        <p:nvSpPr>
          <p:cNvPr id="10" name="TextBox 10"/>
          <p:cNvSpPr txBox="1"/>
          <p:nvPr/>
        </p:nvSpPr>
        <p:spPr>
          <a:xfrm rot="5400000">
            <a:off x="-676021" y="2093383"/>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a:t>
            </a:r>
          </a:p>
        </p:txBody>
      </p:sp>
      <p:sp>
        <p:nvSpPr>
          <p:cNvPr id="11" name="TextBox 11"/>
          <p:cNvSpPr txBox="1"/>
          <p:nvPr/>
        </p:nvSpPr>
        <p:spPr>
          <a:xfrm rot="5400000">
            <a:off x="-676021" y="4473998"/>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a:t>
            </a:r>
          </a:p>
        </p:txBody>
      </p:sp>
      <p:sp>
        <p:nvSpPr>
          <p:cNvPr id="12" name="TextBox 12"/>
          <p:cNvSpPr txBox="1"/>
          <p:nvPr/>
        </p:nvSpPr>
        <p:spPr>
          <a:xfrm rot="5400000">
            <a:off x="10736030" y="172681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a:t>
            </a:r>
          </a:p>
        </p:txBody>
      </p:sp>
      <p:sp>
        <p:nvSpPr>
          <p:cNvPr id="13" name="TextBox 13"/>
          <p:cNvSpPr txBox="1"/>
          <p:nvPr/>
        </p:nvSpPr>
        <p:spPr>
          <a:xfrm rot="5400000">
            <a:off x="10736030" y="4107427"/>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a:t>
            </a:r>
          </a:p>
        </p:txBody>
      </p:sp>
      <p:sp>
        <p:nvSpPr>
          <p:cNvPr id="14" name="TextBox 14"/>
          <p:cNvSpPr txBox="1"/>
          <p:nvPr/>
        </p:nvSpPr>
        <p:spPr>
          <a:xfrm rot="5400000">
            <a:off x="10736030" y="655576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alpha val="100000"/>
                  </a:schemeClr>
                </a:solidFill>
                <a:latin typeface="Microsoft Yahei"/>
                <a:ea typeface="Microsoft Yahei"/>
                <a:cs typeface="Microsoft Yahei"/>
              </a:rPr>
              <a:t>目</a:t>
            </a:r>
          </a:p>
          <a:p>
            <a:pPr algn="ctr">
              <a:lnSpc>
                <a:spcPct val="112000"/>
              </a:lnSpc>
            </a:pPr>
            <a:r>
              <a:rPr lang="en-US" sz="5700" b="1">
                <a:solidFill>
                  <a:schemeClr val="dk1">
                    <a:alpha val="100000"/>
                  </a:schemeClr>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alpha val="100000"/>
                  </a:schemeClr>
                </a:solidFill>
                <a:latin typeface="Microsoft Yahei"/>
                <a:ea typeface="Microsoft Yahei"/>
                <a:cs typeface="Microsoft Yahei"/>
              </a:rPr>
              <a:t>CATALOGUE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引言</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特殊手术类型及麻醉需求</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麻醉方法与技巧</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并发症预防与处理</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围术期管理与优化</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实践案例分享与讨论</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引言</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24" r="3252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4177" r="14177"/>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分析特殊手术对麻醉的需求和挑战，为临床实践提供参考。</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探讨麻醉在特殊手术中的应用，提高手术安全性和患者舒适度。</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通过合理的麻醉管理，确保患者在手术过程中保持无痛、无意识状态，为手术的顺利进行创造条件。</a:t>
            </a:r>
          </a:p>
        </p:txBody>
      </p:sp>
      <p:pic>
        <p:nvPicPr>
          <p:cNvPr id="6" name="Picture 6"/>
          <p:cNvPicPr>
            <a:picLocks noChangeAspect="1"/>
          </p:cNvPicPr>
          <p:nvPr/>
        </p:nvPicPr>
        <p:blipFill>
          <a:blip r:embed="rId2"/>
          <a:srcRect l="17083" r="17083"/>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保证手术顺利进行</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麻醉能够抑制患者的生理反射，减轻手术应激反应，降低手术并发症的风险，从而保障患者的生命安全。</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维护患者生命安全</a:t>
            </a:r>
          </a:p>
        </p:txBody>
      </p:sp>
      <p:pic>
        <p:nvPicPr>
          <p:cNvPr id="10" name="Picture 10"/>
          <p:cNvPicPr>
            <a:picLocks noChangeAspect="1"/>
          </p:cNvPicPr>
          <p:nvPr/>
        </p:nvPicPr>
        <p:blipFill>
          <a:blip r:embed="rId3"/>
          <a:srcRect l="15083" r="1508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合理的麻醉选择和精细的麻醉管理有助于减轻手术创伤和应激反应，促进患者术后康复。</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促进患者康复</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麻醉在特殊手术中的重要性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特殊手术类型及麻醉需求</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血流动力学监测</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在心脏手术过程中，需密切监测患者的血流动力学指标，如心率、血压、中心静脉压等，以调整麻醉深度和维持循环稳定。</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麻醉方式选择</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根据心脏手术类型和患者情况，选择合适的麻醉方式，如全身麻醉、局部麻醉或硬膜外麻醉。</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心肌保护</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采用药物或技术手段保护心肌，减少缺血再灌注损伤，如使用β受体阻滞剂、钙通道阻滞剂等。</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667" r="1666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25" r="16625"/>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心脏手术</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292" r="14292"/>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神经外科手术对麻醉深度有严格要求，既要保证患者无痛觉，又要避免过度抑制呼吸和循环功能。</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麻醉深度控制</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采取一系列脑保护措施，如控制颅内压、降低脑代谢率、维持脑灌注压等，以减少手术对脑组织的损伤。</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脑保护策略</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在手术过程中进行神经电生理监测，如脑电图、肌电图等，以及时发现和处理潜在的神经损伤。</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神经电生理监测</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神经外科手术</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4868" r="1486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术后疼痛管理</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器官移植手术后需加强疼痛管理，采用多模式镇痛策略，减少阿片类药物用量及其相关并发症。</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免疫抑制治疗</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器官移植手术前需进行充分的免疫抑制治疗，以降低排斥反应的发生率。</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血流动力学稳定</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在手术过程中维持患者的血流动力学稳定，避免血压剧烈波动对移植器官造成不良影响。</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器官移植手术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术前评估与优化</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对高龄及危重患者进行全面的术前评估，针对存在的合并症进行优化治疗，提高患者对手术的耐受力。</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个体化麻醉方案</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根据患者的具体情况制定个体化的麻醉方案，选择合适的麻醉药物和剂量，以减少不良反应和并发症的发生。</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术后恢复与镇痛</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加强高龄及危重患者的术后恢复管理，提供有效的镇痛措施，促进患者早期康复。</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高龄及危重患者手术</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麻醉方法与技巧</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208" r="17208"/>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将穿透力强的局麻药施用于粘膜表面，使其透过粘膜而阻滞位于粘膜下的神经末梢，使粘膜产生麻醉现象。</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表面麻醉</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将局麻药溶液注入皮下或手术视野附近的组织内，通过药物的局部扩散作用阻滞相应神经干、神经丛的支配区域的麻醉方法。</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浸润麻醉</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将局麻药注射至神经干、神经丛或神经节旁，暂时地阻断该神经的传导功能，使受该神经支配的区域产生麻醉作用。</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神经阻滞</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局部麻醉</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麻醉药经呼吸道吸入进入血液循环，达到中枢神经系统而产生全身麻醉的方法。</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吸入麻醉</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静脉麻醉</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6250" b="162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复合麻醉</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通过静脉注射麻醉药物，药物通过血液循环作用于中枢神经系统而产生全身麻醉的方法。</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同时或先后应用两种以上的全身麻醉药物或麻醉技术达到全身麻醉的方法。</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全身麻醉</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以静脉全麻药为主，辅助使用镇痛药、肌松药等。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静脉复合麻醉</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以吸入全麻药为主，辅助使用静脉全麻药、镇痛药、肌松药等。</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静吸复合麻醉</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根据手术需要，灵活采用多种药物和/或技术，以达到最佳的麻醉效果。</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多模式复合麻醉</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复合麻醉</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78" r="18778"/>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6989" r="16989"/>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724" r="18724"/>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783" r="18783"/>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麻醉深度监测与调控</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通过脑电图（EEG）监测大脑皮层活动，评估麻醉深度。</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通过肌电图（EMG）监测肌肉活动，评估肌松程度和镇痛效果。</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通过心电图（ECG）、血压（BP）等监测循环功能，确保患者安全。</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FFFDFD">
                    <a:alpha val="100000"/>
                  </a:srgbClr>
                </a:solidFill>
                <a:latin typeface="Microsoft Yahei"/>
                <a:ea typeface="Microsoft Yahei"/>
                <a:cs typeface="Microsoft Yahei"/>
              </a:rPr>
              <a:t>通过呼吸频率、潮气量、血氧饱和度等指标监测呼吸功能，确保患者呼吸通畅。</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脑电监测</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肌电监测</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循环功能监测</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FFF">
                    <a:alpha val="100000"/>
                  </a:srgbClr>
                </a:solidFill>
                <a:latin typeface="Microsoft Yahei"/>
                <a:ea typeface="Microsoft Yahei"/>
                <a:cs typeface="Microsoft Yahei"/>
              </a:rPr>
              <a:t>呼吸功能监测</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https://d.book118.com/277125116162006042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111</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2024-09-16T11:05:58.841</cp:lastPrinted>
  <dcterms:created xsi:type="dcterms:W3CDTF">2024-09-16T03:05:58Z</dcterms:created>
  <dcterms:modified xsi:type="dcterms:W3CDTF">2024-09-16T03:06:01Z</dcterms:modified>
</cp:coreProperties>
</file>