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4" r:id="rId27"/>
  </p:sldIdLst>
  <p:sldSz cx="12192000" cy="6858000"/>
  <p:notesSz cx="6858000" cy="9144000"/>
  <p:custDataLst>
    <p:tags r:id="rId2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tags" Target="tags/tag1.xml" /><Relationship Id="rId29" Type="http://schemas.openxmlformats.org/officeDocument/2006/relationships/presProps" Target="presProps.xml" /><Relationship Id="rId3" Type="http://schemas.openxmlformats.org/officeDocument/2006/relationships/slideMaster" Target="slideMasters/slideMaster3.xml" /><Relationship Id="rId30" Type="http://schemas.openxmlformats.org/officeDocument/2006/relationships/viewProps" Target="viewProps.xml" /><Relationship Id="rId31" Type="http://schemas.openxmlformats.org/officeDocument/2006/relationships/theme" Target="theme/theme1.xml" /><Relationship Id="rId32"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8298B7C6-656B-468C-A7EB-C66ABFC8305F}"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0" name="PlaceHolder 1"/>
          <p:cNvSpPr>
            <a:spLocks noGrp="1"/>
          </p:cNvSpPr>
          <p:nvPr>
            <p:ph type="sldImg"/>
          </p:nvPr>
        </p:nvSpPr>
        <p:spPr>
          <a:xfrm>
            <a:off x="685800" y="1143000"/>
            <a:ext cx="5486040" cy="3085920"/>
          </a:xfrm>
          <a:prstGeom prst="rect">
            <a:avLst/>
          </a:prstGeom>
          <a:ln w="0">
            <a:noFill/>
          </a:ln>
        </p:spPr>
      </p:sp>
      <p:sp>
        <p:nvSpPr>
          <p:cNvPr id="381"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2"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3" name="PlaceHolder 1"/>
          <p:cNvSpPr>
            <a:spLocks noGrp="1"/>
          </p:cNvSpPr>
          <p:nvPr>
            <p:ph type="sldImg"/>
          </p:nvPr>
        </p:nvSpPr>
        <p:spPr>
          <a:xfrm>
            <a:off x="685800" y="1143000"/>
            <a:ext cx="5486040" cy="3085920"/>
          </a:xfrm>
          <a:prstGeom prst="rect">
            <a:avLst/>
          </a:prstGeom>
          <a:ln w="0">
            <a:noFill/>
          </a:ln>
        </p:spPr>
      </p:sp>
      <p:sp>
        <p:nvSpPr>
          <p:cNvPr id="384"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5"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6" name="PlaceHolder 1"/>
          <p:cNvSpPr>
            <a:spLocks noGrp="1"/>
          </p:cNvSpPr>
          <p:nvPr>
            <p:ph type="sldImg"/>
          </p:nvPr>
        </p:nvSpPr>
        <p:spPr>
          <a:xfrm>
            <a:off x="685800" y="1143000"/>
            <a:ext cx="5486040" cy="3085920"/>
          </a:xfrm>
          <a:prstGeom prst="rect">
            <a:avLst/>
          </a:prstGeom>
          <a:ln w="0">
            <a:noFill/>
          </a:ln>
        </p:spPr>
      </p:sp>
      <p:sp>
        <p:nvSpPr>
          <p:cNvPr id="387"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8"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9" name="PlaceHolder 1"/>
          <p:cNvSpPr>
            <a:spLocks noGrp="1"/>
          </p:cNvSpPr>
          <p:nvPr>
            <p:ph type="sldImg"/>
          </p:nvPr>
        </p:nvSpPr>
        <p:spPr>
          <a:xfrm>
            <a:off x="685800" y="1143000"/>
            <a:ext cx="5486040" cy="3085920"/>
          </a:xfrm>
          <a:prstGeom prst="rect">
            <a:avLst/>
          </a:prstGeom>
          <a:ln w="0">
            <a:noFill/>
          </a:ln>
        </p:spPr>
      </p:sp>
      <p:sp>
        <p:nvSpPr>
          <p:cNvPr id="390"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1"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2" name="PlaceHolder 1"/>
          <p:cNvSpPr>
            <a:spLocks noGrp="1"/>
          </p:cNvSpPr>
          <p:nvPr>
            <p:ph type="sldImg"/>
          </p:nvPr>
        </p:nvSpPr>
        <p:spPr>
          <a:xfrm>
            <a:off x="685800" y="1143000"/>
            <a:ext cx="5486040" cy="3085920"/>
          </a:xfrm>
          <a:prstGeom prst="rect">
            <a:avLst/>
          </a:prstGeom>
          <a:ln w="0">
            <a:noFill/>
          </a:ln>
        </p:spPr>
      </p:sp>
      <p:sp>
        <p:nvSpPr>
          <p:cNvPr id="393"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4"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5" name="PlaceHolder 1"/>
          <p:cNvSpPr>
            <a:spLocks noGrp="1"/>
          </p:cNvSpPr>
          <p:nvPr>
            <p:ph type="sldImg"/>
          </p:nvPr>
        </p:nvSpPr>
        <p:spPr>
          <a:xfrm>
            <a:off x="685800" y="1143000"/>
            <a:ext cx="5486040" cy="3085920"/>
          </a:xfrm>
          <a:prstGeom prst="rect">
            <a:avLst/>
          </a:prstGeom>
          <a:ln w="0">
            <a:noFill/>
          </a:ln>
        </p:spPr>
      </p:sp>
      <p:sp>
        <p:nvSpPr>
          <p:cNvPr id="396"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7"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8" name="PlaceHolder 1"/>
          <p:cNvSpPr>
            <a:spLocks noGrp="1"/>
          </p:cNvSpPr>
          <p:nvPr>
            <p:ph type="sldImg"/>
          </p:nvPr>
        </p:nvSpPr>
        <p:spPr>
          <a:xfrm>
            <a:off x="685800" y="1143000"/>
            <a:ext cx="5486040" cy="3085920"/>
          </a:xfrm>
          <a:prstGeom prst="rect">
            <a:avLst/>
          </a:prstGeom>
          <a:ln w="0">
            <a:noFill/>
          </a:ln>
        </p:spPr>
      </p:sp>
      <p:sp>
        <p:nvSpPr>
          <p:cNvPr id="399"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00"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7E17587-BC10-4AF5-84C0-BD1B032D37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A52A971-CACB-40D2-B419-99B746EC54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E52954E-524B-44BF-B384-C32DD5CFC7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76B0865-B789-4407-A433-680CEAC775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8538270-FCD3-44EF-955F-055CB9EE500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CD5DFFE-2F3F-42F2-ACD8-1E6F80B6603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8AC2B1D-CC69-419D-8933-6C8286C1AD7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E932AC6-7758-4FF2-B959-3D6B5D2C81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27EF67F-8636-4C75-89C9-D52CB1248C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411139-0227-40EB-9EB1-70AE645D0A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B04A81-0C24-4997-A303-4095320112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B378516A-F303-4EA4-94BE-F38847A3CF21}"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09F3461C-9A89-426C-B2F4-3545E3DF41CA}"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5.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5.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jpeg" /><Relationship Id="rId3" Type="http://schemas.openxmlformats.org/officeDocument/2006/relationships/image" Target="../media/image8.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9.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0.png" /><Relationship Id="rId3" Type="http://schemas.openxmlformats.org/officeDocument/2006/relationships/image" Target="../media/image5.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1.jpeg" /><Relationship Id="rId3" Type="http://schemas.openxmlformats.org/officeDocument/2006/relationships/image" Target="../media/image8.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9.jpe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3.jpe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5.jpe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77126054042006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21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制程自动化控制技术</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63828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zh-CN" sz="1800" b="0" strike="noStrike" spc="-1">
                <a:solidFill>
                  <a:schemeClr val="dk1"/>
                </a:solidFill>
                <a:latin typeface="Arial"/>
                <a:ea typeface="微软雅黑"/>
              </a:rPr>
              <a:t>制作人：</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老师 </a:t>
            </a: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1</a:t>
            </a:r>
            <a:r>
              <a:rPr lang="zh-CN" sz="2400" b="0" strike="noStrike" spc="-1">
                <a:solidFill>
                  <a:schemeClr val="accent1"/>
                </a:solidFill>
                <a:latin typeface="微软雅黑"/>
                <a:ea typeface="微软雅黑"/>
              </a:rPr>
              <a:t>章  简介</a:t>
            </a:r>
            <a:endParaRPr lang="en-US" sz="2400" b="0" strike="noStrike" spc="-1">
              <a:solidFill>
                <a:srgbClr val="FFFFFF"/>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2</a:t>
            </a:r>
            <a:r>
              <a:rPr lang="zh-CN" sz="2400" b="0" strike="noStrike" spc="-1">
                <a:solidFill>
                  <a:schemeClr val="accent1"/>
                </a:solidFill>
                <a:latin typeface="微软雅黑"/>
                <a:ea typeface="微软雅黑"/>
              </a:rPr>
              <a:t>章  控制系统基础</a:t>
            </a:r>
            <a:endParaRPr lang="en-US" sz="2400" b="0" strike="noStrike" spc="-1">
              <a:solidFill>
                <a:srgbClr val="FFFFFF"/>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3</a:t>
            </a:r>
            <a:r>
              <a:rPr lang="zh-CN" sz="2400" b="0" strike="noStrike" spc="-1">
                <a:solidFill>
                  <a:schemeClr val="accent1"/>
                </a:solidFill>
                <a:latin typeface="微软雅黑"/>
                <a:ea typeface="微软雅黑"/>
              </a:rPr>
              <a:t>章  自动控制理论</a:t>
            </a:r>
            <a:endParaRPr lang="en-US" sz="2400" b="0" strike="noStrike" spc="-1">
              <a:solidFill>
                <a:srgbClr val="FFFFFF"/>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4</a:t>
            </a:r>
            <a:r>
              <a:rPr lang="zh-CN" sz="2400" b="0" strike="noStrike" spc="-1">
                <a:solidFill>
                  <a:schemeClr val="accent1"/>
                </a:solidFill>
                <a:latin typeface="微软雅黑"/>
                <a:ea typeface="微软雅黑"/>
              </a:rPr>
              <a:t>章  过程控制系统</a:t>
            </a:r>
            <a:endParaRPr lang="en-US" sz="2400" b="0" strike="noStrike" spc="-1">
              <a:solidFill>
                <a:srgbClr val="FFFFFF"/>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5</a:t>
            </a:r>
            <a:r>
              <a:rPr lang="zh-CN" sz="2400" b="0" strike="noStrike" spc="-1">
                <a:solidFill>
                  <a:schemeClr val="accent1"/>
                </a:solidFill>
                <a:latin typeface="微软雅黑"/>
                <a:ea typeface="微软雅黑"/>
              </a:rPr>
              <a:t>章  实时数据库技术</a:t>
            </a:r>
            <a:endParaRPr lang="en-US" sz="2400" b="0" strike="noStrike" spc="-1">
              <a:solidFill>
                <a:srgbClr val="FFFFFF"/>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6</a:t>
            </a:r>
            <a:r>
              <a:rPr lang="zh-CN" sz="2400" b="0" strike="noStrike" spc="-1">
                <a:solidFill>
                  <a:schemeClr val="accent1"/>
                </a:solidFill>
                <a:latin typeface="微软雅黑"/>
                <a:ea typeface="微软雅黑"/>
              </a:rPr>
              <a:t>章  智能控制系统</a:t>
            </a:r>
            <a:endParaRPr lang="en-US" sz="2400" b="0" strike="noStrike" spc="-1">
              <a:solidFill>
                <a:srgbClr val="FFFFFF"/>
              </a:solidFill>
              <a:latin typeface="Arial"/>
            </a:endParaRPr>
          </a:p>
          <a:p>
            <a:pPr defTabSz="914400">
              <a:lnSpc>
                <a:spcPct val="100000"/>
              </a:lnSpc>
            </a:pPr>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7</a:t>
            </a:r>
            <a:r>
              <a:rPr lang="zh-CN" sz="2400" b="0" strike="noStrike" spc="-1">
                <a:solidFill>
                  <a:schemeClr val="accent1"/>
                </a:solidFill>
                <a:latin typeface="微软雅黑"/>
                <a:ea typeface="微软雅黑"/>
              </a:rPr>
              <a:t>章  总结</a:t>
            </a:r>
            <a:endParaRPr lang="en-US" sz="2400" b="0" strike="noStrike" spc="-1">
              <a:solidFill>
                <a:srgbClr val="FFFFFF"/>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第一章 简介</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8259480" y="74160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制程自动化控制技术概述</a:t>
            </a:r>
            <a:endParaRPr lang="en-US" sz="2200" b="0" strike="noStrike" spc="-1">
              <a:solidFill>
                <a:srgbClr val="000000"/>
              </a:solidFill>
              <a:latin typeface="Arial"/>
            </a:endParaRPr>
          </a:p>
        </p:txBody>
      </p:sp>
      <p:sp>
        <p:nvSpPr>
          <p:cNvPr id="82"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制程自动化控制技术是指利用现代自动化技术和控制理论，对工业生产过程中的各种生产参数进行实时监测、分析和控制的技术。</a:t>
            </a:r>
            <a:endParaRPr lang="en-US" sz="14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
        <p:nvSpPr>
          <p:cNvPr id="84" name="image"/>
          <p:cNvSpPr/>
          <p:nvPr/>
        </p:nvSpPr>
        <p:spPr>
          <a:xfrm>
            <a:off x="1036440" y="1335960"/>
            <a:ext cx="4791240" cy="2452680"/>
          </a:xfrm>
          <a:custGeom>
            <a:gdLst>
              <a:gd name="textAreaLeft" fmla="*/ 0 w 4791240"/>
              <a:gd name="textAreaRight" fmla="*/ 4791600 w 4791240"/>
              <a:gd name="textAreaTop" fmla="*/ 0 h 2452680"/>
              <a:gd name="textAreaBottom" fmla="*/ 2453040 h 2452680"/>
            </a:gdLst>
            <a:rect l="textAreaLeft" t="textAreaTop" r="textAreaRight" b="textAreaBottom"/>
            <a:pathLst>
              <a:path w="9868" h="5792">
                <a:moveTo>
                  <a:pt x="0" y="0"/>
                </a:moveTo>
                <a:lnTo>
                  <a:pt x="9868" y="0"/>
                </a:lnTo>
                <a:lnTo>
                  <a:pt x="9868" y="5792"/>
                </a:lnTo>
                <a:lnTo>
                  <a:pt x="0" y="5792"/>
                </a:lnTo>
                <a:lnTo>
                  <a:pt x="0" y="0"/>
                </a:lnTo>
                <a:close/>
              </a:path>
            </a:pathLst>
          </a:custGeom>
          <a:blipFill rotWithShape="0">
            <a:blip r:embed="rId2">
              <a:alphaModFix amt="84000"/>
            </a:blip>
            <a:stretch>
              <a:fillRect/>
            </a:stretch>
          </a:blipFill>
          <a:ln w="3175">
            <a:solidFill>
              <a:srgbClr val="000000">
                <a:lumMod val="40000"/>
                <a:lumOff val="60000"/>
                <a:alpha val="20000"/>
              </a:srgbClr>
            </a:solidFill>
            <a:round/>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5"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制程自动化控制技术发展历程</a:t>
            </a:r>
            <a:endParaRPr lang="en-US" sz="3600" b="0" strike="noStrike" spc="-1">
              <a:solidFill>
                <a:schemeClr val="dk1"/>
              </a:solidFill>
              <a:latin typeface="Arial"/>
            </a:endParaRPr>
          </a:p>
        </p:txBody>
      </p:sp>
      <p:sp>
        <p:nvSpPr>
          <p:cNvPr id="86"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87"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20</a:t>
            </a:r>
            <a:r>
              <a:rPr lang="zh-CN" sz="1800" b="1" strike="noStrike" spc="-1">
                <a:solidFill>
                  <a:schemeClr val="accent1"/>
                </a:solidFill>
                <a:latin typeface="微软雅黑"/>
                <a:ea typeface="微软雅黑"/>
              </a:rPr>
              <a:t>世纪初</a:t>
            </a:r>
            <a:endParaRPr lang="en-US" sz="1800" b="0" strike="noStrike" spc="-1">
              <a:solidFill>
                <a:srgbClr val="000000"/>
              </a:solidFill>
              <a:latin typeface="Arial"/>
            </a:endParaRPr>
          </a:p>
        </p:txBody>
      </p:sp>
      <p:sp>
        <p:nvSpPr>
          <p:cNvPr id="88"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89"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电子技术发展</a:t>
            </a:r>
            <a:endParaRPr lang="en-US" sz="1800" b="0" strike="noStrike" spc="-1">
              <a:solidFill>
                <a:srgbClr val="000000"/>
              </a:solidFill>
              <a:latin typeface="Arial"/>
            </a:endParaRPr>
          </a:p>
        </p:txBody>
      </p:sp>
      <p:sp>
        <p:nvSpPr>
          <p:cNvPr id="90"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91"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计算机技术兴起</a:t>
            </a:r>
            <a:endParaRPr lang="en-US" sz="1800" b="0" strike="noStrike" spc="-1">
              <a:solidFill>
                <a:srgbClr val="000000"/>
              </a:solidFill>
              <a:latin typeface="Arial"/>
            </a:endParaRPr>
          </a:p>
        </p:txBody>
      </p:sp>
      <p:sp>
        <p:nvSpPr>
          <p:cNvPr id="92"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93"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通信技术提高</a:t>
            </a:r>
            <a:endParaRPr lang="en-US" sz="18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4"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5"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石油</a:t>
            </a:r>
            <a:endParaRPr lang="en-US" sz="1800" b="0" strike="noStrike" spc="-1">
              <a:solidFill>
                <a:srgbClr val="000000"/>
              </a:solidFill>
              <a:latin typeface="Arial"/>
            </a:endParaRPr>
          </a:p>
        </p:txBody>
      </p:sp>
      <p:sp>
        <p:nvSpPr>
          <p:cNvPr id="96" name="content.2.content"/>
          <p:cNvSpPr/>
          <p:nvPr/>
        </p:nvSpPr>
        <p:spPr>
          <a:xfrm>
            <a:off x="3676680" y="2511360"/>
            <a:ext cx="2067120" cy="291924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提高产品质量</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优化生产流程</a:t>
            </a:r>
            <a:endParaRPr lang="en-US" sz="1200" b="0" strike="noStrike" spc="-1">
              <a:solidFill>
                <a:srgbClr val="000000"/>
              </a:solidFill>
              <a:latin typeface="Arial"/>
            </a:endParaRPr>
          </a:p>
        </p:txBody>
      </p:sp>
      <p:sp>
        <p:nvSpPr>
          <p:cNvPr id="97"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8" name="content.3.title"/>
          <p:cNvSpPr/>
          <p:nvPr/>
        </p:nvSpPr>
        <p:spPr>
          <a:xfrm>
            <a:off x="6460560" y="211140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冶金</a:t>
            </a:r>
            <a:endParaRPr lang="en-US" sz="1800" b="0" strike="noStrike" spc="-1">
              <a:solidFill>
                <a:srgbClr val="000000"/>
              </a:solidFill>
              <a:latin typeface="Arial"/>
            </a:endParaRPr>
          </a:p>
        </p:txBody>
      </p:sp>
      <p:sp>
        <p:nvSpPr>
          <p:cNvPr id="99" name="content.3.content"/>
          <p:cNvSpPr/>
          <p:nvPr/>
        </p:nvSpPr>
        <p:spPr>
          <a:xfrm>
            <a:off x="6424200" y="2511360"/>
            <a:ext cx="2095920" cy="86580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实时监测生产参数</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提高生产稳定性</a:t>
            </a:r>
            <a:endParaRPr lang="en-US" sz="1200" b="0" strike="noStrike" spc="-1">
              <a:solidFill>
                <a:srgbClr val="000000"/>
              </a:solidFill>
              <a:latin typeface="Arial"/>
            </a:endParaRPr>
          </a:p>
        </p:txBody>
      </p:sp>
      <p:sp>
        <p:nvSpPr>
          <p:cNvPr id="100"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1"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电力</a:t>
            </a:r>
            <a:endParaRPr lang="en-US" sz="1800" b="0" strike="noStrike" spc="-1">
              <a:solidFill>
                <a:srgbClr val="000000"/>
              </a:solidFill>
              <a:latin typeface="Arial"/>
            </a:endParaRPr>
          </a:p>
        </p:txBody>
      </p:sp>
      <p:sp>
        <p:nvSpPr>
          <p:cNvPr id="102" name="content.4.content"/>
          <p:cNvSpPr/>
          <p:nvPr/>
        </p:nvSpPr>
        <p:spPr>
          <a:xfrm>
            <a:off x="9177480" y="2511360"/>
            <a:ext cx="2076840" cy="86580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提升能源利用效率</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降低人工干预</a:t>
            </a:r>
            <a:endParaRPr lang="en-US" sz="1200" b="0" strike="noStrike" spc="-1">
              <a:solidFill>
                <a:srgbClr val="000000"/>
              </a:solidFill>
              <a:latin typeface="Arial"/>
            </a:endParaRPr>
          </a:p>
        </p:txBody>
      </p:sp>
      <p:sp>
        <p:nvSpPr>
          <p:cNvPr id="10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制程自动化控制技术应用领域</a:t>
            </a:r>
            <a:endParaRPr lang="en-US" sz="3600" b="0" strike="noStrike" spc="-1">
              <a:solidFill>
                <a:schemeClr val="dk1"/>
              </a:solidFill>
              <a:latin typeface="Arial"/>
            </a:endParaRPr>
          </a:p>
        </p:txBody>
      </p:sp>
      <p:sp>
        <p:nvSpPr>
          <p:cNvPr id="104"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5"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化工</a:t>
            </a:r>
            <a:endParaRPr lang="en-US" sz="1800" b="0" strike="noStrike" spc="-1">
              <a:solidFill>
                <a:srgbClr val="000000"/>
              </a:solidFill>
              <a:latin typeface="Arial"/>
            </a:endParaRPr>
          </a:p>
        </p:txBody>
      </p:sp>
      <p:sp>
        <p:nvSpPr>
          <p:cNvPr id="106" name="content.1.content"/>
          <p:cNvSpPr/>
          <p:nvPr/>
        </p:nvSpPr>
        <p:spPr>
          <a:xfrm>
            <a:off x="882000" y="2511360"/>
            <a:ext cx="2082960" cy="298728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提高生产效率</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节约成本</a:t>
            </a:r>
            <a:endParaRPr lang="en-US" sz="12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7"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制程自动化控制技术未来发展趋势</a:t>
            </a:r>
            <a:endParaRPr lang="en-US" sz="3600" b="0" strike="noStrike" spc="-1">
              <a:solidFill>
                <a:schemeClr val="dk1"/>
              </a:solidFill>
              <a:latin typeface="Arial"/>
            </a:endParaRPr>
          </a:p>
        </p:txBody>
      </p:sp>
      <p:sp>
        <p:nvSpPr>
          <p:cNvPr id="108"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09"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人工智能应用</a:t>
            </a:r>
            <a:endParaRPr lang="en-US" sz="1800" b="0" strike="noStrike" spc="-1">
              <a:solidFill>
                <a:srgbClr val="000000"/>
              </a:solidFill>
              <a:latin typeface="Arial"/>
            </a:endParaRPr>
          </a:p>
        </p:txBody>
      </p:sp>
      <p:sp>
        <p:nvSpPr>
          <p:cNvPr id="110"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11"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大数据分析</a:t>
            </a:r>
            <a:endParaRPr lang="en-US" sz="1800" b="0" strike="noStrike" spc="-1">
              <a:solidFill>
                <a:srgbClr val="000000"/>
              </a:solidFill>
              <a:latin typeface="Arial"/>
            </a:endParaRPr>
          </a:p>
        </p:txBody>
      </p:sp>
      <p:sp>
        <p:nvSpPr>
          <p:cNvPr id="112"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13"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物联网发展</a:t>
            </a:r>
            <a:endParaRPr lang="en-US" sz="1800" b="0" strike="noStrike" spc="-1">
              <a:solidFill>
                <a:srgbClr val="000000"/>
              </a:solidFill>
              <a:latin typeface="Arial"/>
            </a:endParaRPr>
          </a:p>
        </p:txBody>
      </p:sp>
      <p:sp>
        <p:nvSpPr>
          <p:cNvPr id="114"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15"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技术发展空间广阔</a:t>
            </a:r>
            <a:endParaRPr lang="en-US" sz="18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7"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控制系统基础</a:t>
            </a:r>
            <a:endParaRPr lang="en-US" sz="3600" b="0" strike="noStrike" spc="-1">
              <a:solidFill>
                <a:schemeClr val="dk1"/>
              </a:solidFill>
              <a:latin typeface="Arial"/>
            </a:endParaRPr>
          </a:p>
        </p:txBody>
      </p:sp>
      <p:sp>
        <p:nvSpPr>
          <p:cNvPr id="11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0" name="title"/>
          <p:cNvSpPr/>
          <p:nvPr/>
        </p:nvSpPr>
        <p:spPr>
          <a:xfrm>
            <a:off x="8259480" y="74160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控制系统概述</a:t>
            </a:r>
            <a:endParaRPr lang="en-US" sz="2200" b="0" strike="noStrike" spc="-1">
              <a:solidFill>
                <a:srgbClr val="000000"/>
              </a:solidFill>
              <a:latin typeface="Arial"/>
            </a:endParaRPr>
          </a:p>
        </p:txBody>
      </p:sp>
      <p:sp>
        <p:nvSpPr>
          <p:cNvPr id="121"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控制系统是指通过对被控对象进行测量和分析，然后采取相应控制动作，使被控对象达到期望状态的系统。</a:t>
            </a:r>
            <a:endParaRPr lang="en-US" sz="1400" b="0" strike="noStrike" spc="-1">
              <a:solidFill>
                <a:srgbClr val="000000"/>
              </a:solidFill>
              <a:latin typeface="Arial"/>
            </a:endParaRPr>
          </a:p>
        </p:txBody>
      </p:sp>
      <p:sp>
        <p:nvSpPr>
          <p:cNvPr id="12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
        <p:nvSpPr>
          <p:cNvPr id="123" name="image"/>
          <p:cNvSpPr/>
          <p:nvPr/>
        </p:nvSpPr>
        <p:spPr>
          <a:xfrm>
            <a:off x="1036440" y="1335960"/>
            <a:ext cx="4791240" cy="2452680"/>
          </a:xfrm>
          <a:custGeom>
            <a:gdLst>
              <a:gd name="textAreaLeft" fmla="*/ 0 w 4791240"/>
              <a:gd name="textAreaRight" fmla="*/ 4791600 w 4791240"/>
              <a:gd name="textAreaTop" fmla="*/ 0 h 2452680"/>
              <a:gd name="textAreaBottom" fmla="*/ 2453040 h 2452680"/>
            </a:gdLst>
            <a:rect l="textAreaLeft" t="textAreaTop" r="textAreaRight" b="textAreaBottom"/>
            <a:pathLst>
              <a:path w="9868" h="5792">
                <a:moveTo>
                  <a:pt x="0" y="0"/>
                </a:moveTo>
                <a:lnTo>
                  <a:pt x="9868" y="0"/>
                </a:lnTo>
                <a:lnTo>
                  <a:pt x="9868" y="5792"/>
                </a:lnTo>
                <a:lnTo>
                  <a:pt x="0" y="5792"/>
                </a:lnTo>
                <a:lnTo>
                  <a:pt x="0" y="0"/>
                </a:lnTo>
                <a:close/>
              </a:path>
            </a:pathLst>
          </a:custGeom>
          <a:blipFill rotWithShape="0">
            <a:blip r:embed="rId2">
              <a:alphaModFix amt="84000"/>
            </a:blip>
            <a:stretch>
              <a:fillRect/>
            </a:stretch>
          </a:blipFill>
          <a:ln w="3175">
            <a:solidFill>
              <a:srgbClr val="000000">
                <a:lumMod val="40000"/>
                <a:lumOff val="60000"/>
                <a:alpha val="20000"/>
              </a:srgbClr>
            </a:solidFill>
            <a:round/>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4"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控制系统的分类</a:t>
            </a:r>
            <a:endParaRPr lang="en-US" sz="3600" b="0" strike="noStrike" spc="-1">
              <a:solidFill>
                <a:schemeClr val="dk1"/>
              </a:solidFill>
              <a:latin typeface="Arial"/>
            </a:endParaRPr>
          </a:p>
        </p:txBody>
      </p:sp>
      <p:sp>
        <p:nvSpPr>
          <p:cNvPr id="125"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控制方式之一</a:t>
            </a:r>
            <a:endParaRPr lang="en-US" sz="1400" b="0" strike="noStrike" spc="-1">
              <a:solidFill>
                <a:srgbClr val="000000"/>
              </a:solidFill>
              <a:latin typeface="Arial"/>
            </a:endParaRPr>
          </a:p>
        </p:txBody>
      </p:sp>
      <p:sp>
        <p:nvSpPr>
          <p:cNvPr id="126"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开环控制系统</a:t>
            </a:r>
            <a:endParaRPr lang="en-US" sz="1800" b="0" strike="noStrike" spc="-1">
              <a:solidFill>
                <a:srgbClr val="000000"/>
              </a:solidFill>
              <a:latin typeface="Arial"/>
            </a:endParaRPr>
          </a:p>
        </p:txBody>
      </p:sp>
      <p:sp>
        <p:nvSpPr>
          <p:cNvPr id="127"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控制方式之二</a:t>
            </a:r>
            <a:endParaRPr lang="en-US" sz="1400" b="0" strike="noStrike" spc="-1">
              <a:solidFill>
                <a:srgbClr val="000000"/>
              </a:solidFill>
              <a:latin typeface="Arial"/>
            </a:endParaRPr>
          </a:p>
        </p:txBody>
      </p:sp>
      <p:sp>
        <p:nvSpPr>
          <p:cNvPr id="128"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闭环控制系统</a:t>
            </a:r>
            <a:endParaRPr lang="en-US" sz="1800" b="0" strike="noStrike" spc="-1">
              <a:solidFill>
                <a:srgbClr val="000000"/>
              </a:solidFill>
              <a:latin typeface="Arial"/>
            </a:endParaRPr>
          </a:p>
        </p:txBody>
      </p:sp>
      <p:sp>
        <p:nvSpPr>
          <p:cNvPr id="129"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系统结构之一</a:t>
            </a:r>
            <a:endParaRPr lang="en-US" sz="1400" b="0" strike="noStrike" spc="-1">
              <a:solidFill>
                <a:srgbClr val="000000"/>
              </a:solidFill>
              <a:latin typeface="Arial"/>
            </a:endParaRPr>
          </a:p>
        </p:txBody>
      </p:sp>
      <p:sp>
        <p:nvSpPr>
          <p:cNvPr id="130"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连续控制系统</a:t>
            </a:r>
            <a:endParaRPr lang="en-US" sz="1800" b="0" strike="noStrike" spc="-1">
              <a:solidFill>
                <a:srgbClr val="000000"/>
              </a:solidFill>
              <a:latin typeface="Arial"/>
            </a:endParaRPr>
          </a:p>
        </p:txBody>
      </p:sp>
      <p:sp>
        <p:nvSpPr>
          <p:cNvPr id="131"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系统结构之二</a:t>
            </a:r>
            <a:endParaRPr lang="en-US" sz="1400" b="0" strike="noStrike" spc="-1">
              <a:solidFill>
                <a:srgbClr val="000000"/>
              </a:solidFill>
              <a:latin typeface="Arial"/>
            </a:endParaRPr>
          </a:p>
        </p:txBody>
      </p:sp>
      <p:sp>
        <p:nvSpPr>
          <p:cNvPr id="132"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离散控制系统</a:t>
            </a:r>
            <a:endParaRPr lang="en-US" sz="18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4"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执行器</a:t>
            </a:r>
            <a:endParaRPr lang="en-US" sz="1800" b="0" strike="noStrike" spc="-1">
              <a:solidFill>
                <a:srgbClr val="000000"/>
              </a:solidFill>
              <a:latin typeface="Arial"/>
            </a:endParaRPr>
          </a:p>
        </p:txBody>
      </p:sp>
      <p:sp>
        <p:nvSpPr>
          <p:cNvPr id="135" name="content.2.content"/>
          <p:cNvSpPr/>
          <p:nvPr/>
        </p:nvSpPr>
        <p:spPr>
          <a:xfrm>
            <a:off x="3676680" y="2511360"/>
            <a:ext cx="2067120" cy="29192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200" b="0" strike="noStrike" spc="-1">
                <a:solidFill>
                  <a:schemeClr val="dk1">
                    <a:lumMod val="85000"/>
                    <a:lumOff val="15000"/>
                  </a:schemeClr>
                </a:solidFill>
                <a:latin typeface="微软雅黑"/>
                <a:ea typeface="微软雅黑"/>
              </a:rPr>
              <a:t>负责执行控制动作</a:t>
            </a:r>
            <a:endParaRPr lang="en-US" sz="1200" b="0" strike="noStrike" spc="-1">
              <a:solidFill>
                <a:srgbClr val="000000"/>
              </a:solidFill>
              <a:latin typeface="Arial"/>
            </a:endParaRPr>
          </a:p>
        </p:txBody>
      </p:sp>
      <p:sp>
        <p:nvSpPr>
          <p:cNvPr id="13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7" name="content.3.title"/>
          <p:cNvSpPr/>
          <p:nvPr/>
        </p:nvSpPr>
        <p:spPr>
          <a:xfrm>
            <a:off x="6460560" y="211140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控制器</a:t>
            </a:r>
            <a:endParaRPr lang="en-US" sz="1800" b="0" strike="noStrike" spc="-1">
              <a:solidFill>
                <a:srgbClr val="000000"/>
              </a:solidFill>
              <a:latin typeface="Arial"/>
            </a:endParaRPr>
          </a:p>
        </p:txBody>
      </p:sp>
      <p:sp>
        <p:nvSpPr>
          <p:cNvPr id="138" name="content.3.content"/>
          <p:cNvSpPr/>
          <p:nvPr/>
        </p:nvSpPr>
        <p:spPr>
          <a:xfrm>
            <a:off x="6424200" y="2511360"/>
            <a:ext cx="2095920" cy="8658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200" b="0" strike="noStrike" spc="-1">
                <a:solidFill>
                  <a:schemeClr val="dk1">
                    <a:lumMod val="85000"/>
                    <a:lumOff val="15000"/>
                  </a:schemeClr>
                </a:solidFill>
                <a:latin typeface="微软雅黑"/>
                <a:ea typeface="微软雅黑"/>
              </a:rPr>
              <a:t>对传感器采集的数据进行处理，并产生控制信号</a:t>
            </a:r>
            <a:endParaRPr lang="en-US" sz="1200" b="0" strike="noStrike" spc="-1">
              <a:solidFill>
                <a:srgbClr val="000000"/>
              </a:solidFill>
              <a:latin typeface="Arial"/>
            </a:endParaRPr>
          </a:p>
        </p:txBody>
      </p:sp>
      <p:sp>
        <p:nvSpPr>
          <p:cNvPr id="13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0"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被控对象</a:t>
            </a:r>
            <a:endParaRPr lang="en-US" sz="1800" b="0" strike="noStrike" spc="-1">
              <a:solidFill>
                <a:srgbClr val="000000"/>
              </a:solidFill>
              <a:latin typeface="Arial"/>
            </a:endParaRPr>
          </a:p>
        </p:txBody>
      </p:sp>
      <p:sp>
        <p:nvSpPr>
          <p:cNvPr id="141" name="content.4.content"/>
          <p:cNvSpPr/>
          <p:nvPr/>
        </p:nvSpPr>
        <p:spPr>
          <a:xfrm>
            <a:off x="9177480" y="2511360"/>
            <a:ext cx="2076840" cy="8658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200" b="0" strike="noStrike" spc="-1">
                <a:solidFill>
                  <a:schemeClr val="dk1">
                    <a:lumMod val="85000"/>
                    <a:lumOff val="15000"/>
                  </a:schemeClr>
                </a:solidFill>
                <a:latin typeface="微软雅黑"/>
                <a:ea typeface="微软雅黑"/>
              </a:rPr>
              <a:t>需要被控制的物体或过程</a:t>
            </a:r>
            <a:endParaRPr lang="en-US" sz="1200" b="0" strike="noStrike" spc="-1">
              <a:solidFill>
                <a:srgbClr val="000000"/>
              </a:solidFill>
              <a:latin typeface="Arial"/>
            </a:endParaRPr>
          </a:p>
        </p:txBody>
      </p:sp>
      <p:sp>
        <p:nvSpPr>
          <p:cNvPr id="14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控制系统的基本要素</a:t>
            </a:r>
            <a:endParaRPr lang="en-US" sz="3600" b="0" strike="noStrike" spc="-1">
              <a:solidFill>
                <a:schemeClr val="dk1"/>
              </a:solidFill>
              <a:latin typeface="Arial"/>
            </a:endParaRPr>
          </a:p>
        </p:txBody>
      </p:sp>
      <p:sp>
        <p:nvSpPr>
          <p:cNvPr id="14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4"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传感器</a:t>
            </a:r>
            <a:endParaRPr lang="en-US" sz="1800" b="0" strike="noStrike" spc="-1">
              <a:solidFill>
                <a:srgbClr val="000000"/>
              </a:solidFill>
              <a:latin typeface="Arial"/>
            </a:endParaRPr>
          </a:p>
        </p:txBody>
      </p:sp>
      <p:sp>
        <p:nvSpPr>
          <p:cNvPr id="145" name="content.1.content"/>
          <p:cNvSpPr/>
          <p:nvPr/>
        </p:nvSpPr>
        <p:spPr>
          <a:xfrm>
            <a:off x="882000" y="2511360"/>
            <a:ext cx="2082960" cy="29872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200" b="0" strike="noStrike" spc="-1">
                <a:solidFill>
                  <a:schemeClr val="dk1">
                    <a:lumMod val="85000"/>
                    <a:lumOff val="15000"/>
                  </a:schemeClr>
                </a:solidFill>
                <a:latin typeface="微软雅黑"/>
                <a:ea typeface="微软雅黑"/>
              </a:rPr>
              <a:t>用于采集被控对象的数据</a:t>
            </a:r>
            <a:endParaRPr lang="en-US" sz="1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46"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控制系统的应用</a:t>
            </a:r>
            <a:endParaRPr lang="en-US" sz="3600" b="0" strike="noStrike" spc="-1">
              <a:solidFill>
                <a:schemeClr val="dk1"/>
              </a:solidFill>
              <a:latin typeface="Arial"/>
            </a:endParaRPr>
          </a:p>
        </p:txBody>
      </p:sp>
      <p:sp>
        <p:nvSpPr>
          <p:cNvPr id="147" name="image"/>
          <p:cNvSpPr/>
          <p:nvPr/>
        </p:nvSpPr>
        <p:spPr>
          <a:xfrm>
            <a:off x="7813800" y="0"/>
            <a:ext cx="4377960" cy="4380480"/>
          </a:xfrm>
          <a:custGeom>
            <a:gdLst>
              <a:gd name="textAreaLeft" fmla="*/ 0 w 4377960"/>
              <a:gd name="textAreaRight" fmla="*/ 4378320 w 4377960"/>
              <a:gd name="textAreaTop" fmla="*/ 0 h 4380480"/>
              <a:gd name="textAreaBottom" fmla="*/ 4380840 h 4380480"/>
            </a:gdLst>
            <a:rect l="textAreaLeft" t="textAreaTop" r="textAreaRight" b="textAreaBottom"/>
            <a:pathLst>
              <a:path w="6036950" h="6040857">
                <a:moveTo>
                  <a:pt x="2276483" y="0"/>
                </a:moveTo>
                <a:lnTo>
                  <a:pt x="6036950" y="0"/>
                </a:lnTo>
                <a:lnTo>
                  <a:pt x="6036950" y="2936006"/>
                </a:lnTo>
                <a:lnTo>
                  <a:pt x="4238679" y="5156686"/>
                </a:lnTo>
                <a:cubicBezTo>
                  <a:pt x="3409718" y="6180367"/>
                  <a:pt x="1907854" y="6338220"/>
                  <a:pt x="884172" y="5509259"/>
                </a:cubicBezTo>
                <a:cubicBezTo>
                  <a:pt x="-139509" y="4680298"/>
                  <a:pt x="-297361" y="3178434"/>
                  <a:pt x="531600" y="2154752"/>
                </a:cubicBezTo>
                <a:close/>
              </a:path>
            </a:pathLst>
          </a:custGeom>
          <a:blipFill rotWithShape="0">
            <a:blip r:embed="rId2"/>
            <a:stretch>
              <a:fillRect/>
            </a:stretch>
          </a:blipFill>
          <a:ln w="9525">
            <a:solidFill>
              <a:srgbClr val="000000">
                <a:lumMod val="40000"/>
                <a:lumOff val="60000"/>
                <a:alpha val="50000"/>
              </a:srgbClr>
            </a:solidFill>
            <a:round/>
          </a:ln>
          <a:effectLst>
            <a:outerShdw dist="253959" dir="4201429" algn="ctr" rotWithShape="0">
              <a:schemeClr val="accent1">
                <a:alpha val="15000"/>
              </a:schemeClr>
            </a:outerShdw>
          </a:effectLst>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48"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应用广泛</a:t>
            </a:r>
            <a:endParaRPr lang="en-US" sz="1400" b="0" strike="noStrike" spc="-1">
              <a:solidFill>
                <a:srgbClr val="000000"/>
              </a:solidFill>
              <a:latin typeface="Arial"/>
            </a:endParaRPr>
          </a:p>
        </p:txBody>
      </p:sp>
      <p:sp>
        <p:nvSpPr>
          <p:cNvPr id="149"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工业生产</a:t>
            </a:r>
            <a:endParaRPr lang="en-US" sz="2000" b="0" strike="noStrike" spc="-1">
              <a:solidFill>
                <a:srgbClr val="000000"/>
              </a:solidFill>
              <a:latin typeface="Arial"/>
            </a:endParaRPr>
          </a:p>
        </p:txBody>
      </p:sp>
      <p:sp>
        <p:nvSpPr>
          <p:cNvPr id="150"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51"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52"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确保飞行安全</a:t>
            </a:r>
            <a:endParaRPr lang="en-US" sz="1400" b="0" strike="noStrike" spc="-1">
              <a:solidFill>
                <a:srgbClr val="000000"/>
              </a:solidFill>
              <a:latin typeface="Arial"/>
            </a:endParaRPr>
          </a:p>
        </p:txBody>
      </p:sp>
      <p:sp>
        <p:nvSpPr>
          <p:cNvPr id="153"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航空航天</a:t>
            </a:r>
            <a:endParaRPr lang="en-US" sz="2000" b="0" strike="noStrike" spc="-1">
              <a:solidFill>
                <a:srgbClr val="000000"/>
              </a:solidFill>
              <a:latin typeface="Arial"/>
            </a:endParaRPr>
          </a:p>
        </p:txBody>
      </p:sp>
      <p:sp>
        <p:nvSpPr>
          <p:cNvPr id="154"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55"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提高运输效率</a:t>
            </a:r>
            <a:endParaRPr lang="en-US" sz="1400" b="0" strike="noStrike" spc="-1">
              <a:solidFill>
                <a:srgbClr val="000000"/>
              </a:solidFill>
              <a:latin typeface="Arial"/>
            </a:endParaRPr>
          </a:p>
        </p:txBody>
      </p:sp>
      <p:sp>
        <p:nvSpPr>
          <p:cNvPr id="156"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交通运输</a:t>
            </a:r>
            <a:endParaRPr lang="en-US" sz="20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7" name="PlaceHolder 1"/>
          <p:cNvSpPr>
            <a:spLocks noGrp="1"/>
          </p:cNvSpPr>
          <p:nvPr>
            <p:ph type="title" idx="4294967295"/>
          </p:nvPr>
        </p:nvSpPr>
        <p:spPr>
          <a:xfrm>
            <a:off x="1101600" y="1220400"/>
            <a:ext cx="5400360" cy="71892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控制系统的应用</a:t>
            </a:r>
            <a:endParaRPr lang="en-US" sz="3600" b="0" strike="noStrike" spc="-1">
              <a:solidFill>
                <a:schemeClr val="dk1"/>
              </a:solidFill>
              <a:latin typeface="Arial"/>
            </a:endParaRPr>
          </a:p>
        </p:txBody>
      </p:sp>
      <p:sp>
        <p:nvSpPr>
          <p:cNvPr id="158" name="content"/>
          <p:cNvSpPr/>
          <p:nvPr/>
        </p:nvSpPr>
        <p:spPr>
          <a:xfrm>
            <a:off x="138096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600" b="0" strike="noStrike" spc="-1">
                <a:solidFill>
                  <a:schemeClr val="dk1">
                    <a:lumMod val="85000"/>
                    <a:lumOff val="15000"/>
                  </a:schemeClr>
                </a:solidFill>
                <a:latin typeface="微软雅黑"/>
                <a:ea typeface="微软雅黑"/>
              </a:rPr>
              <a:t>控制系统在工业生产中可以实现自动化生产，提高生产效率；在交通运输中可以实现智能交通，减少交通拥堵；在航空航天中可以保证飞行器的准确控制，确保飞行安全。</a:t>
            </a:r>
            <a:endParaRPr lang="en-US" sz="16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0"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第三章 自动控制理论</a:t>
            </a:r>
            <a:endParaRPr lang="en-US" sz="3600" b="0" strike="noStrike" spc="-1">
              <a:solidFill>
                <a:schemeClr val="dk1"/>
              </a:solidFill>
              <a:latin typeface="Arial"/>
            </a:endParaRPr>
          </a:p>
        </p:txBody>
      </p:sp>
      <p:sp>
        <p:nvSpPr>
          <p:cNvPr id="16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3" name="title"/>
          <p:cNvSpPr/>
          <p:nvPr/>
        </p:nvSpPr>
        <p:spPr>
          <a:xfrm>
            <a:off x="8259480" y="74160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控制算法</a:t>
            </a:r>
            <a:endParaRPr lang="en-US" sz="2200" b="0" strike="noStrike" spc="-1">
              <a:solidFill>
                <a:srgbClr val="000000"/>
              </a:solidFill>
              <a:latin typeface="Arial"/>
            </a:endParaRPr>
          </a:p>
        </p:txBody>
      </p:sp>
      <p:sp>
        <p:nvSpPr>
          <p:cNvPr id="164"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控制算法是自动控制理论的重要组成部分，常见的控制算法包括比例控制、积分控制、微分控制以及它们的组合</a:t>
            </a:r>
            <a:r>
              <a:rPr lang="en-US" sz="1400" b="0" strike="noStrike" spc="148">
                <a:solidFill>
                  <a:schemeClr val="dk1"/>
                </a:solidFill>
                <a:latin typeface="Arial"/>
                <a:ea typeface="微软雅黑"/>
              </a:rPr>
              <a:t>PID</a:t>
            </a:r>
            <a:r>
              <a:rPr lang="zh-CN" sz="1400" b="0" strike="noStrike" spc="148">
                <a:solidFill>
                  <a:schemeClr val="dk1"/>
                </a:solidFill>
                <a:latin typeface="Arial"/>
                <a:ea typeface="微软雅黑"/>
              </a:rPr>
              <a:t>控制。每种算法都有其特定的应用场景和优势，能够帮助系统实现更精准的控制和调节。</a:t>
            </a:r>
            <a:endParaRPr lang="en-US" sz="1400" b="0" strike="noStrike" spc="-1">
              <a:solidFill>
                <a:srgbClr val="000000"/>
              </a:solidFill>
              <a:latin typeface="Arial"/>
            </a:endParaRPr>
          </a:p>
        </p:txBody>
      </p:sp>
      <p:sp>
        <p:nvSpPr>
          <p:cNvPr id="16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
        <p:nvSpPr>
          <p:cNvPr id="166" name="image"/>
          <p:cNvSpPr/>
          <p:nvPr/>
        </p:nvSpPr>
        <p:spPr>
          <a:xfrm>
            <a:off x="1036440" y="1335960"/>
            <a:ext cx="4791240" cy="2452680"/>
          </a:xfrm>
          <a:custGeom>
            <a:gdLst>
              <a:gd name="textAreaLeft" fmla="*/ 0 w 4791240"/>
              <a:gd name="textAreaRight" fmla="*/ 4791600 w 4791240"/>
              <a:gd name="textAreaTop" fmla="*/ 0 h 2452680"/>
              <a:gd name="textAreaBottom" fmla="*/ 2453040 h 2452680"/>
            </a:gdLst>
            <a:rect l="textAreaLeft" t="textAreaTop" r="textAreaRight" b="textAreaBottom"/>
            <a:pathLst>
              <a:path w="9868" h="5792">
                <a:moveTo>
                  <a:pt x="0" y="0"/>
                </a:moveTo>
                <a:lnTo>
                  <a:pt x="9868" y="0"/>
                </a:lnTo>
                <a:lnTo>
                  <a:pt x="9868" y="5792"/>
                </a:lnTo>
                <a:lnTo>
                  <a:pt x="0" y="5792"/>
                </a:lnTo>
                <a:lnTo>
                  <a:pt x="0" y="0"/>
                </a:lnTo>
                <a:close/>
              </a:path>
            </a:pathLst>
          </a:custGeom>
          <a:blipFill rotWithShape="0">
            <a:blip r:embed="rId2">
              <a:alphaModFix amt="84000"/>
            </a:blip>
            <a:stretch>
              <a:fillRect/>
            </a:stretch>
          </a:blipFill>
          <a:ln w="3175">
            <a:solidFill>
              <a:srgbClr val="000000">
                <a:lumMod val="40000"/>
                <a:lumOff val="60000"/>
                <a:alpha val="20000"/>
              </a:srgbClr>
            </a:solidFill>
            <a:round/>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7"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鲁棒控制</a:t>
            </a:r>
            <a:endParaRPr lang="en-US" sz="3600" b="0" strike="noStrike" spc="-1">
              <a:solidFill>
                <a:schemeClr val="dk1"/>
              </a:solidFill>
              <a:latin typeface="Arial"/>
            </a:endParaRPr>
          </a:p>
        </p:txBody>
      </p:sp>
      <p:sp>
        <p:nvSpPr>
          <p:cNvPr id="168"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系统对参数变化具有抵抗能力</a:t>
            </a:r>
            <a:endParaRPr lang="en-US" sz="1400" b="0" strike="noStrike" spc="-1">
              <a:solidFill>
                <a:srgbClr val="000000"/>
              </a:solidFill>
              <a:latin typeface="Arial"/>
            </a:endParaRPr>
          </a:p>
        </p:txBody>
      </p:sp>
      <p:sp>
        <p:nvSpPr>
          <p:cNvPr id="169"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参数变化抵抗能力</a:t>
            </a:r>
            <a:endParaRPr lang="en-US" sz="1800" b="0" strike="noStrike" spc="-1">
              <a:solidFill>
                <a:srgbClr val="000000"/>
              </a:solidFill>
              <a:latin typeface="Arial"/>
            </a:endParaRPr>
          </a:p>
        </p:txBody>
      </p:sp>
      <p:sp>
        <p:nvSpPr>
          <p:cNvPr id="170"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系统对外部干扰具有抵抗能力</a:t>
            </a:r>
            <a:endParaRPr lang="en-US" sz="1400" b="0" strike="noStrike" spc="-1">
              <a:solidFill>
                <a:srgbClr val="000000"/>
              </a:solidFill>
              <a:latin typeface="Arial"/>
            </a:endParaRPr>
          </a:p>
        </p:txBody>
      </p:sp>
      <p:sp>
        <p:nvSpPr>
          <p:cNvPr id="171"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外部扰动抵抗能力</a:t>
            </a:r>
            <a:endParaRPr lang="en-US" sz="1800" b="0" strike="noStrike" spc="-1">
              <a:solidFill>
                <a:srgbClr val="000000"/>
              </a:solidFill>
              <a:latin typeface="Arial"/>
            </a:endParaRPr>
          </a:p>
        </p:txBody>
      </p:sp>
      <p:sp>
        <p:nvSpPr>
          <p:cNvPr id="172"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鲁棒控制可保证系统稳定性</a:t>
            </a:r>
            <a:endParaRPr lang="en-US" sz="1400" b="0" strike="noStrike" spc="-1">
              <a:solidFill>
                <a:srgbClr val="000000"/>
              </a:solidFill>
              <a:latin typeface="Arial"/>
            </a:endParaRPr>
          </a:p>
        </p:txBody>
      </p:sp>
      <p:sp>
        <p:nvSpPr>
          <p:cNvPr id="173"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稳定性保证</a:t>
            </a:r>
            <a:endParaRPr lang="en-US" sz="1800" b="0" strike="noStrike" spc="-1">
              <a:solidFill>
                <a:srgbClr val="000000"/>
              </a:solidFill>
              <a:latin typeface="Arial"/>
            </a:endParaRPr>
          </a:p>
        </p:txBody>
      </p:sp>
      <p:sp>
        <p:nvSpPr>
          <p:cNvPr id="174"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鲁棒控制能提升系统性能</a:t>
            </a:r>
            <a:endParaRPr lang="en-US" sz="1400" b="0" strike="noStrike" spc="-1">
              <a:solidFill>
                <a:srgbClr val="000000"/>
              </a:solidFill>
              <a:latin typeface="Arial"/>
            </a:endParaRPr>
          </a:p>
        </p:txBody>
      </p:sp>
      <p:sp>
        <p:nvSpPr>
          <p:cNvPr id="175"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性能优化</a:t>
            </a:r>
            <a:endParaRPr lang="en-US" sz="18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6"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7"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控制规则</a:t>
            </a:r>
            <a:endParaRPr lang="en-US" sz="1800" b="0" strike="noStrike" spc="-1">
              <a:solidFill>
                <a:srgbClr val="000000"/>
              </a:solidFill>
              <a:latin typeface="Arial"/>
            </a:endParaRPr>
          </a:p>
        </p:txBody>
      </p:sp>
      <p:sp>
        <p:nvSpPr>
          <p:cNvPr id="178" name="content.2.content"/>
          <p:cNvSpPr/>
          <p:nvPr/>
        </p:nvSpPr>
        <p:spPr>
          <a:xfrm>
            <a:off x="3676680" y="2511360"/>
            <a:ext cx="2067120" cy="291924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规则库定义</a:t>
            </a:r>
            <a:endParaRPr lang="en-US" sz="1200" b="0" strike="noStrike" spc="-1">
              <a:solidFill>
                <a:srgbClr val="000000"/>
              </a:solidFill>
              <a:latin typeface="Arial"/>
            </a:endParaRPr>
          </a:p>
          <a:p>
            <a:r>
              <a:rPr lang="zh-CN" sz="1200" b="0" strike="noStrike" spc="-1">
                <a:solidFill>
                  <a:schemeClr val="dk1">
                    <a:lumMod val="85000"/>
                    <a:lumOff val="15000"/>
                  </a:schemeClr>
                </a:solidFill>
                <a:latin typeface="微软雅黑"/>
                <a:ea typeface="微软雅黑"/>
              </a:rPr>
              <a:t>模糊推理</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模糊控制器</a:t>
            </a:r>
            <a:endParaRPr lang="en-US" sz="1200" b="0" strike="noStrike" spc="-1">
              <a:solidFill>
                <a:srgbClr val="000000"/>
              </a:solidFill>
              <a:latin typeface="Arial"/>
            </a:endParaRPr>
          </a:p>
        </p:txBody>
      </p:sp>
      <p:sp>
        <p:nvSpPr>
          <p:cNvPr id="179"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0" name="content.3.title"/>
          <p:cNvSpPr/>
          <p:nvPr/>
        </p:nvSpPr>
        <p:spPr>
          <a:xfrm>
            <a:off x="6460560" y="211140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应用场景</a:t>
            </a:r>
            <a:endParaRPr lang="en-US" sz="1800" b="0" strike="noStrike" spc="-1">
              <a:solidFill>
                <a:srgbClr val="000000"/>
              </a:solidFill>
              <a:latin typeface="Arial"/>
            </a:endParaRPr>
          </a:p>
        </p:txBody>
      </p:sp>
      <p:sp>
        <p:nvSpPr>
          <p:cNvPr id="181" name="content.3.content"/>
          <p:cNvSpPr/>
          <p:nvPr/>
        </p:nvSpPr>
        <p:spPr>
          <a:xfrm>
            <a:off x="6424200" y="2511360"/>
            <a:ext cx="2095920" cy="86580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交通系统</a:t>
            </a:r>
            <a:endParaRPr lang="en-US" sz="1200" b="0" strike="noStrike" spc="-1">
              <a:solidFill>
                <a:srgbClr val="000000"/>
              </a:solidFill>
              <a:latin typeface="Arial"/>
            </a:endParaRPr>
          </a:p>
          <a:p>
            <a:r>
              <a:rPr lang="zh-CN" sz="1200" b="0" strike="noStrike" spc="-1">
                <a:solidFill>
                  <a:schemeClr val="dk1">
                    <a:lumMod val="85000"/>
                    <a:lumOff val="15000"/>
                  </a:schemeClr>
                </a:solidFill>
                <a:latin typeface="微软雅黑"/>
                <a:ea typeface="微软雅黑"/>
              </a:rPr>
              <a:t>家电控制</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工业自动化</a:t>
            </a:r>
            <a:endParaRPr lang="en-US" sz="1200" b="0" strike="noStrike" spc="-1">
              <a:solidFill>
                <a:srgbClr val="000000"/>
              </a:solidFill>
              <a:latin typeface="Arial"/>
            </a:endParaRPr>
          </a:p>
        </p:txBody>
      </p:sp>
      <p:sp>
        <p:nvSpPr>
          <p:cNvPr id="182"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3"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优势</a:t>
            </a:r>
            <a:endParaRPr lang="en-US" sz="1800" b="0" strike="noStrike" spc="-1">
              <a:solidFill>
                <a:srgbClr val="000000"/>
              </a:solidFill>
              <a:latin typeface="Arial"/>
            </a:endParaRPr>
          </a:p>
        </p:txBody>
      </p:sp>
      <p:sp>
        <p:nvSpPr>
          <p:cNvPr id="184" name="content.4.content"/>
          <p:cNvSpPr/>
          <p:nvPr/>
        </p:nvSpPr>
        <p:spPr>
          <a:xfrm>
            <a:off x="9177480" y="2511360"/>
            <a:ext cx="2076840" cy="86580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适应性强</a:t>
            </a:r>
            <a:endParaRPr lang="en-US" sz="1200" b="0" strike="noStrike" spc="-1">
              <a:solidFill>
                <a:srgbClr val="000000"/>
              </a:solidFill>
              <a:latin typeface="Arial"/>
            </a:endParaRPr>
          </a:p>
          <a:p>
            <a:r>
              <a:rPr lang="zh-CN" sz="1200" b="0" strike="noStrike" spc="-1">
                <a:solidFill>
                  <a:schemeClr val="dk1">
                    <a:lumMod val="85000"/>
                    <a:lumOff val="15000"/>
                  </a:schemeClr>
                </a:solidFill>
                <a:latin typeface="微软雅黑"/>
                <a:ea typeface="微软雅黑"/>
              </a:rPr>
              <a:t>非线性控制</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容错性好</a:t>
            </a:r>
            <a:endParaRPr lang="en-US" sz="1200" b="0" strike="noStrike" spc="-1">
              <a:solidFill>
                <a:srgbClr val="000000"/>
              </a:solidFill>
              <a:latin typeface="Arial"/>
            </a:endParaRPr>
          </a:p>
        </p:txBody>
      </p:sp>
      <p:sp>
        <p:nvSpPr>
          <p:cNvPr id="18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模糊控制</a:t>
            </a:r>
            <a:endParaRPr lang="en-US" sz="3600" b="0" strike="noStrike" spc="-1">
              <a:solidFill>
                <a:schemeClr val="dk1"/>
              </a:solidFill>
              <a:latin typeface="Arial"/>
            </a:endParaRPr>
          </a:p>
        </p:txBody>
      </p:sp>
      <p:sp>
        <p:nvSpPr>
          <p:cNvPr id="186"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7"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模糊信息处理</a:t>
            </a:r>
            <a:endParaRPr lang="en-US" sz="1800" b="0" strike="noStrike" spc="-1">
              <a:solidFill>
                <a:srgbClr val="000000"/>
              </a:solidFill>
              <a:latin typeface="Arial"/>
            </a:endParaRPr>
          </a:p>
        </p:txBody>
      </p:sp>
      <p:sp>
        <p:nvSpPr>
          <p:cNvPr id="188" name="content.1.content"/>
          <p:cNvSpPr/>
          <p:nvPr/>
        </p:nvSpPr>
        <p:spPr>
          <a:xfrm>
            <a:off x="882000" y="2511360"/>
            <a:ext cx="2082960" cy="298728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模糊逻辑处理</a:t>
            </a:r>
            <a:endParaRPr lang="en-US" sz="1200" b="0" strike="noStrike" spc="-1">
              <a:solidFill>
                <a:srgbClr val="000000"/>
              </a:solidFill>
              <a:latin typeface="Arial"/>
            </a:endParaRPr>
          </a:p>
          <a:p>
            <a:r>
              <a:rPr lang="zh-CN" sz="1200" b="0" strike="noStrike" spc="-1">
                <a:solidFill>
                  <a:schemeClr val="dk1">
                    <a:lumMod val="85000"/>
                    <a:lumOff val="15000"/>
                  </a:schemeClr>
                </a:solidFill>
                <a:latin typeface="微软雅黑"/>
                <a:ea typeface="微软雅黑"/>
              </a:rPr>
              <a:t>模糊规则库</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隶属函数</a:t>
            </a:r>
            <a:endParaRPr lang="en-US" sz="12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9"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控制理论基础</a:t>
            </a:r>
            <a:endParaRPr lang="en-US" sz="3600" b="0" strike="noStrike" spc="-1">
              <a:solidFill>
                <a:schemeClr val="dk1"/>
              </a:solidFill>
              <a:latin typeface="Arial"/>
            </a:endParaRPr>
          </a:p>
        </p:txBody>
      </p:sp>
      <p:sp>
        <p:nvSpPr>
          <p:cNvPr id="190"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控制系统稳定的基础</a:t>
            </a:r>
            <a:endParaRPr lang="en-US" sz="1400" b="0" strike="noStrike" spc="-1">
              <a:solidFill>
                <a:srgbClr val="000000"/>
              </a:solidFill>
              <a:latin typeface="Arial"/>
            </a:endParaRPr>
          </a:p>
        </p:txBody>
      </p:sp>
      <p:sp>
        <p:nvSpPr>
          <p:cNvPr id="191"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稳定性概念</a:t>
            </a:r>
            <a:endParaRPr lang="en-US" sz="1800" b="0" strike="noStrike" spc="-1">
              <a:solidFill>
                <a:srgbClr val="000000"/>
              </a:solidFill>
              <a:latin typeface="Arial"/>
            </a:endParaRPr>
          </a:p>
        </p:txBody>
      </p:sp>
      <p:sp>
        <p:nvSpPr>
          <p:cNvPr id="192"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系统可被控制的条件</a:t>
            </a:r>
            <a:endParaRPr lang="en-US" sz="1400" b="0" strike="noStrike" spc="-1">
              <a:solidFill>
                <a:srgbClr val="000000"/>
              </a:solidFill>
              <a:latin typeface="Arial"/>
            </a:endParaRPr>
          </a:p>
        </p:txBody>
      </p:sp>
      <p:sp>
        <p:nvSpPr>
          <p:cNvPr id="193"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可控性理论</a:t>
            </a:r>
            <a:endParaRPr lang="en-US" sz="1800" b="0" strike="noStrike" spc="-1">
              <a:solidFill>
                <a:srgbClr val="000000"/>
              </a:solidFill>
              <a:latin typeface="Arial"/>
            </a:endParaRPr>
          </a:p>
        </p:txBody>
      </p:sp>
      <p:sp>
        <p:nvSpPr>
          <p:cNvPr id="194"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系统状态可观测的方法</a:t>
            </a:r>
            <a:endParaRPr lang="en-US" sz="1400" b="0" strike="noStrike" spc="-1">
              <a:solidFill>
                <a:srgbClr val="000000"/>
              </a:solidFill>
              <a:latin typeface="Arial"/>
            </a:endParaRPr>
          </a:p>
        </p:txBody>
      </p:sp>
      <p:sp>
        <p:nvSpPr>
          <p:cNvPr id="195"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观测性分析</a:t>
            </a:r>
            <a:endParaRPr lang="en-US" sz="1800" b="0" strike="noStrike" spc="-1">
              <a:solidFill>
                <a:srgbClr val="000000"/>
              </a:solidFill>
              <a:latin typeface="Arial"/>
            </a:endParaRPr>
          </a:p>
        </p:txBody>
      </p:sp>
      <p:sp>
        <p:nvSpPr>
          <p:cNvPr id="196"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控制系统运行规律的分析</a:t>
            </a:r>
            <a:endParaRPr lang="en-US" sz="1400" b="0" strike="noStrike" spc="-1">
              <a:solidFill>
                <a:srgbClr val="000000"/>
              </a:solidFill>
              <a:latin typeface="Arial"/>
            </a:endParaRPr>
          </a:p>
        </p:txBody>
      </p:sp>
      <p:sp>
        <p:nvSpPr>
          <p:cNvPr id="197"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系统分析方法</a:t>
            </a:r>
            <a:endParaRPr lang="en-US" sz="18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98"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自动控制理论</a:t>
            </a:r>
            <a:endParaRPr lang="en-US" sz="3600" b="0" strike="noStrike" spc="-1">
              <a:solidFill>
                <a:schemeClr val="dk1"/>
              </a:solidFill>
              <a:latin typeface="Arial"/>
            </a:endParaRPr>
          </a:p>
        </p:txBody>
      </p:sp>
      <p:sp>
        <p:nvSpPr>
          <p:cNvPr id="199" name="image"/>
          <p:cNvSpPr/>
          <p:nvPr/>
        </p:nvSpPr>
        <p:spPr>
          <a:xfrm>
            <a:off x="7813800" y="0"/>
            <a:ext cx="4377960" cy="4380480"/>
          </a:xfrm>
          <a:custGeom>
            <a:gdLst>
              <a:gd name="textAreaLeft" fmla="*/ 0 w 4377960"/>
              <a:gd name="textAreaRight" fmla="*/ 4378320 w 4377960"/>
              <a:gd name="textAreaTop" fmla="*/ 0 h 4380480"/>
              <a:gd name="textAreaBottom" fmla="*/ 4380840 h 4380480"/>
            </a:gdLst>
            <a:rect l="textAreaLeft" t="textAreaTop" r="textAreaRight" b="textAreaBottom"/>
            <a:pathLst>
              <a:path w="6036950" h="6040857">
                <a:moveTo>
                  <a:pt x="2276483" y="0"/>
                </a:moveTo>
                <a:lnTo>
                  <a:pt x="6036950" y="0"/>
                </a:lnTo>
                <a:lnTo>
                  <a:pt x="6036950" y="2936006"/>
                </a:lnTo>
                <a:lnTo>
                  <a:pt x="4238679" y="5156686"/>
                </a:lnTo>
                <a:cubicBezTo>
                  <a:pt x="3409718" y="6180367"/>
                  <a:pt x="1907854" y="6338220"/>
                  <a:pt x="884172" y="5509259"/>
                </a:cubicBezTo>
                <a:cubicBezTo>
                  <a:pt x="-139509" y="4680298"/>
                  <a:pt x="-297361" y="3178434"/>
                  <a:pt x="531600" y="2154752"/>
                </a:cubicBezTo>
                <a:close/>
              </a:path>
            </a:pathLst>
          </a:custGeom>
          <a:blipFill rotWithShape="0">
            <a:blip r:embed="rId2"/>
            <a:stretch>
              <a:fillRect/>
            </a:stretch>
          </a:blipFill>
          <a:ln w="9525">
            <a:solidFill>
              <a:srgbClr val="000000">
                <a:lumMod val="40000"/>
                <a:lumOff val="60000"/>
                <a:alpha val="50000"/>
              </a:srgbClr>
            </a:solidFill>
            <a:round/>
          </a:ln>
          <a:effectLst>
            <a:outerShdw dist="253959" dir="4201429" algn="ctr" rotWithShape="0">
              <a:schemeClr val="accent1">
                <a:alpha val="15000"/>
              </a:schemeClr>
            </a:outerShdw>
          </a:effectLst>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200"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系统稳定的条件和方法</a:t>
            </a:r>
            <a:endParaRPr lang="en-US" sz="1400" b="0" strike="noStrike" spc="-1">
              <a:solidFill>
                <a:srgbClr val="000000"/>
              </a:solidFill>
              <a:latin typeface="Arial"/>
            </a:endParaRPr>
          </a:p>
        </p:txBody>
      </p:sp>
      <p:sp>
        <p:nvSpPr>
          <p:cNvPr id="201"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稳定性分析</a:t>
            </a:r>
            <a:endParaRPr lang="en-US" sz="2000" b="0" strike="noStrike" spc="-1">
              <a:solidFill>
                <a:srgbClr val="000000"/>
              </a:solidFill>
              <a:latin typeface="Arial"/>
            </a:endParaRPr>
          </a:p>
        </p:txBody>
      </p:sp>
      <p:sp>
        <p:nvSpPr>
          <p:cNvPr id="202"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203"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204"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控制系统在时间域的分析</a:t>
            </a:r>
            <a:endParaRPr lang="en-US" sz="1400" b="0" strike="noStrike" spc="-1">
              <a:solidFill>
                <a:srgbClr val="000000"/>
              </a:solidFill>
              <a:latin typeface="Arial"/>
            </a:endParaRPr>
          </a:p>
        </p:txBody>
      </p:sp>
      <p:sp>
        <p:nvSpPr>
          <p:cNvPr id="205"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时域分析</a:t>
            </a:r>
            <a:endParaRPr lang="en-US" sz="2000" b="0" strike="noStrike" spc="-1">
              <a:solidFill>
                <a:srgbClr val="000000"/>
              </a:solidFill>
              <a:latin typeface="Arial"/>
            </a:endParaRPr>
          </a:p>
        </p:txBody>
      </p:sp>
      <p:sp>
        <p:nvSpPr>
          <p:cNvPr id="206"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207"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评估控制系统性能指标</a:t>
            </a:r>
            <a:endParaRPr lang="en-US" sz="1400" b="0" strike="noStrike" spc="-1">
              <a:solidFill>
                <a:srgbClr val="000000"/>
              </a:solidFill>
              <a:latin typeface="Arial"/>
            </a:endParaRPr>
          </a:p>
        </p:txBody>
      </p:sp>
      <p:sp>
        <p:nvSpPr>
          <p:cNvPr id="208"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控制性能评估</a:t>
            </a:r>
            <a:endParaRPr lang="en-US" sz="20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09" name="PlaceHolder 1"/>
          <p:cNvSpPr>
            <a:spLocks noGrp="1"/>
          </p:cNvSpPr>
          <p:nvPr>
            <p:ph type="title" idx="4294967295"/>
          </p:nvPr>
        </p:nvSpPr>
        <p:spPr>
          <a:xfrm>
            <a:off x="1101600" y="1220400"/>
            <a:ext cx="5400360" cy="71892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210" name="content"/>
          <p:cNvSpPr/>
          <p:nvPr/>
        </p:nvSpPr>
        <p:spPr>
          <a:xfrm>
            <a:off x="138096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600" b="0" strike="noStrike" spc="-1">
                <a:solidFill>
                  <a:schemeClr val="dk1">
                    <a:lumMod val="85000"/>
                    <a:lumOff val="15000"/>
                  </a:schemeClr>
                </a:solidFill>
                <a:latin typeface="微软雅黑"/>
                <a:ea typeface="微软雅黑"/>
              </a:rPr>
              <a:t>自动控制理论是实现制程自动化控制的基础，通过对控制算法、鲁棒控制、模糊控制等内容的学习和应用，可以提升控制系统的稳定性、准确性和性能，为制程自动化技术的发展提供重要支持。</a:t>
            </a:r>
            <a:endParaRPr lang="en-US" sz="16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11"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212"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4</a:t>
            </a:r>
            <a:r>
              <a:rPr lang="zh-CN" sz="3600" b="1" strike="noStrike" spc="299">
                <a:solidFill>
                  <a:schemeClr val="dk1">
                    <a:lumMod val="85000"/>
                    <a:lumOff val="15000"/>
                  </a:schemeClr>
                </a:solidFill>
                <a:latin typeface="Arial"/>
                <a:ea typeface="微软雅黑"/>
              </a:rPr>
              <a:t>章 过程控制系统</a:t>
            </a:r>
            <a:endParaRPr lang="en-US" sz="3600" b="0" strike="noStrike" spc="-1">
              <a:solidFill>
                <a:schemeClr val="dk1"/>
              </a:solidFill>
              <a:latin typeface="Arial"/>
            </a:endParaRPr>
          </a:p>
        </p:txBody>
      </p:sp>
      <p:sp>
        <p:nvSpPr>
          <p:cNvPr id="213"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1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5" name="title"/>
          <p:cNvSpPr/>
          <p:nvPr/>
        </p:nvSpPr>
        <p:spPr>
          <a:xfrm>
            <a:off x="8259480" y="74160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过程控制系统概述</a:t>
            </a:r>
            <a:endParaRPr lang="en-US" sz="2200" b="0" strike="noStrike" spc="-1">
              <a:solidFill>
                <a:srgbClr val="000000"/>
              </a:solidFill>
              <a:latin typeface="Arial"/>
            </a:endParaRPr>
          </a:p>
        </p:txBody>
      </p:sp>
      <p:sp>
        <p:nvSpPr>
          <p:cNvPr id="216"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过程控制系统是指针对工业生产过程中的各种生产参数进行实时监测、分析和控制的系统。通过不断优化控制策略和参数设定，提高生产效率，减少能源消耗，降低生产成本。</a:t>
            </a:r>
            <a:endParaRPr lang="en-US" sz="1400" b="0" strike="noStrike" spc="-1">
              <a:solidFill>
                <a:srgbClr val="000000"/>
              </a:solidFill>
              <a:latin typeface="Arial"/>
            </a:endParaRPr>
          </a:p>
        </p:txBody>
      </p:sp>
      <p:sp>
        <p:nvSpPr>
          <p:cNvPr id="21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
        <p:nvSpPr>
          <p:cNvPr id="218" name="image"/>
          <p:cNvSpPr/>
          <p:nvPr/>
        </p:nvSpPr>
        <p:spPr>
          <a:xfrm>
            <a:off x="1036440" y="1335960"/>
            <a:ext cx="4791240" cy="2452680"/>
          </a:xfrm>
          <a:custGeom>
            <a:gdLst>
              <a:gd name="textAreaLeft" fmla="*/ 0 w 4791240"/>
              <a:gd name="textAreaRight" fmla="*/ 4791600 w 4791240"/>
              <a:gd name="textAreaTop" fmla="*/ 0 h 2452680"/>
              <a:gd name="textAreaBottom" fmla="*/ 2453040 h 2452680"/>
            </a:gdLst>
            <a:rect l="textAreaLeft" t="textAreaTop" r="textAreaRight" b="textAreaBottom"/>
            <a:pathLst>
              <a:path w="9868" h="5792">
                <a:moveTo>
                  <a:pt x="0" y="0"/>
                </a:moveTo>
                <a:lnTo>
                  <a:pt x="9868" y="0"/>
                </a:lnTo>
                <a:lnTo>
                  <a:pt x="9868" y="5792"/>
                </a:lnTo>
                <a:lnTo>
                  <a:pt x="0" y="5792"/>
                </a:lnTo>
                <a:lnTo>
                  <a:pt x="0" y="0"/>
                </a:lnTo>
                <a:close/>
              </a:path>
            </a:pathLst>
          </a:custGeom>
          <a:blipFill rotWithShape="0">
            <a:blip r:embed="rId2">
              <a:alphaModFix amt="84000"/>
            </a:blip>
            <a:stretch>
              <a:fillRect/>
            </a:stretch>
          </a:blipFill>
          <a:ln w="3175">
            <a:solidFill>
              <a:srgbClr val="000000">
                <a:lumMod val="40000"/>
                <a:lumOff val="60000"/>
                <a:alpha val="20000"/>
              </a:srgbClr>
            </a:solidFill>
            <a:round/>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https://d.book118.com/277126054042006054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145</Paragraphs>
  <Slides>23</Slides>
  <Notes>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23</vt:i4>
      </vt:variant>
    </vt:vector>
  </HeadingPairs>
  <TitlesOfParts>
    <vt:vector baseType="lpstr" size="31">
      <vt:lpstr>Arial</vt:lpstr>
      <vt:lpstr>Calibri</vt:lpstr>
      <vt:lpstr>微软雅黑</vt:lpstr>
      <vt:lpstr>Times New Roman</vt:lpstr>
      <vt:lpstr>Wingdings</vt:lpstr>
      <vt:lpstr>Symbol</vt:lpstr>
      <vt:lpstr>DejaVu Sans</vt:lpstr>
      <vt:lpstr>Office Theme</vt:lpstr>
      <vt:lpstr>制程自动化控制技术</vt:lpstr>
      <vt:lpstr>目录</vt:lpstr>
      <vt:lpstr>第一章 简介</vt:lpstr>
      <vt:lpstr> </vt:lpstr>
      <vt:lpstr>制程自动化控制技术发展历程</vt:lpstr>
      <vt:lpstr>制程自动化控制技术应用领域</vt:lpstr>
      <vt:lpstr>制程自动化控制技术未来发展趋势</vt:lpstr>
      <vt:lpstr>第2章 控制系统基础</vt:lpstr>
      <vt:lpstr> </vt:lpstr>
      <vt:lpstr>控制系统的分类</vt:lpstr>
      <vt:lpstr>控制系统的基本要素</vt:lpstr>
      <vt:lpstr>控制系统的应用</vt:lpstr>
      <vt:lpstr>控制系统的应用</vt:lpstr>
      <vt:lpstr>第三章 自动控制理论</vt:lpstr>
      <vt:lpstr> </vt:lpstr>
      <vt:lpstr>鲁棒控制</vt:lpstr>
      <vt:lpstr>模糊控制</vt:lpstr>
      <vt:lpstr>控制理论基础</vt:lpstr>
      <vt:lpstr>自动控制理论</vt:lpstr>
      <vt:lpstr>总结</vt:lpstr>
      <vt:lpstr>第4章 过程控制系统</vt:lpstr>
      <vt:lpstr> </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2024-09-28T12:03:55.190</cp:lastPrinted>
  <dcterms:created xsi:type="dcterms:W3CDTF">2024-09-28T04:03:55Z</dcterms:created>
  <dcterms:modified xsi:type="dcterms:W3CDTF">2024-09-28T04:03:57Z</dcterms:modified>
</cp:coreProperties>
</file>